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69" r:id="rId2"/>
    <p:sldId id="268" r:id="rId3"/>
    <p:sldId id="270" r:id="rId4"/>
    <p:sldId id="264" r:id="rId5"/>
    <p:sldId id="265" r:id="rId6"/>
    <p:sldId id="271" r:id="rId7"/>
    <p:sldId id="272" r:id="rId8"/>
    <p:sldId id="273" r:id="rId9"/>
    <p:sldId id="274" r:id="rId10"/>
    <p:sldId id="275" r:id="rId11"/>
    <p:sldId id="279" r:id="rId12"/>
    <p:sldId id="277" r:id="rId13"/>
    <p:sldId id="278" r:id="rId14"/>
    <p:sldId id="280" r:id="rId15"/>
    <p:sldId id="281" r:id="rId16"/>
    <p:sldId id="284" r:id="rId17"/>
    <p:sldId id="285" r:id="rId18"/>
    <p:sldId id="282" r:id="rId19"/>
    <p:sldId id="283" r:id="rId20"/>
    <p:sldId id="286" r:id="rId21"/>
    <p:sldId id="287" r:id="rId22"/>
    <p:sldId id="289" r:id="rId23"/>
    <p:sldId id="290" r:id="rId24"/>
    <p:sldId id="291" r:id="rId25"/>
    <p:sldId id="292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aximized" horzBarState="maximized"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82" y="-96"/>
      </p:cViewPr>
      <p:guideLst>
        <p:guide orient="horz" pos="210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01/04/40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01/04/40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01/04/40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01/04/40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01/04/40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01/04/40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01/04/40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01/04/40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01/04/40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01/04/40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01/04/40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01/04/40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404664"/>
            <a:ext cx="8784976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4400" b="1" i="1" dirty="0" smtClean="0"/>
          </a:p>
          <a:p>
            <a:pPr algn="ctr"/>
            <a:r>
              <a:rPr lang="en-US" sz="4800" b="1" i="1" dirty="0" smtClean="0">
                <a:latin typeface="Sitka Small" pitchFamily="2" charset="0"/>
                <a:ea typeface="Segoe UI Black" pitchFamily="34" charset="0"/>
                <a:cs typeface="Segoe UI Black" pitchFamily="34" charset="0"/>
              </a:rPr>
              <a:t>  </a:t>
            </a:r>
            <a:r>
              <a:rPr lang="en-US" sz="4800" b="1" dirty="0" smtClean="0">
                <a:latin typeface="Castellar" pitchFamily="18" charset="0"/>
                <a:ea typeface="Segoe UI Black" pitchFamily="34" charset="0"/>
                <a:cs typeface="Segoe UI Black" pitchFamily="34" charset="0"/>
              </a:rPr>
              <a:t>History &amp; terminology in </a:t>
            </a:r>
            <a:r>
              <a:rPr lang="en-US" sz="4800" b="1" dirty="0">
                <a:latin typeface="Castellar" pitchFamily="18" charset="0"/>
                <a:ea typeface="Segoe UI Black" pitchFamily="34" charset="0"/>
                <a:cs typeface="Segoe UI Black" pitchFamily="34" charset="0"/>
              </a:rPr>
              <a:t>nervous </a:t>
            </a:r>
            <a:endParaRPr lang="ar-SA" sz="4800" b="1" dirty="0" smtClean="0">
              <a:latin typeface="Castellar" pitchFamily="18" charset="0"/>
              <a:ea typeface="Segoe UI Black" pitchFamily="34" charset="0"/>
            </a:endParaRPr>
          </a:p>
          <a:p>
            <a:pPr algn="ctr"/>
            <a:r>
              <a:rPr lang="en-US" sz="4800" b="1" dirty="0" smtClean="0">
                <a:latin typeface="Castellar" pitchFamily="18" charset="0"/>
                <a:ea typeface="Segoe UI Black" pitchFamily="34" charset="0"/>
                <a:cs typeface="Segoe UI Black" pitchFamily="34" charset="0"/>
              </a:rPr>
              <a:t>System</a:t>
            </a:r>
          </a:p>
          <a:p>
            <a:pPr algn="ctr"/>
            <a:endParaRPr lang="en-US" sz="4400" b="1" dirty="0"/>
          </a:p>
          <a:p>
            <a:pPr algn="ctr"/>
            <a:endParaRPr lang="en-US" sz="4400" b="1" dirty="0" smtClean="0"/>
          </a:p>
          <a:p>
            <a:r>
              <a:rPr lang="en-US" sz="3200" b="1" dirty="0" smtClean="0">
                <a:latin typeface="Castellar" pitchFamily="18" charset="0"/>
              </a:rPr>
              <a:t>DR. BASMA ALNAJI  </a:t>
            </a:r>
            <a:endParaRPr lang="en-US" dirty="0"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057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5536" y="386655"/>
            <a:ext cx="878497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defRPr/>
            </a:pPr>
            <a:endParaRPr lang="en-US" sz="4000" dirty="0" smtClean="0">
              <a:solidFill>
                <a:srgbClr val="FF0000"/>
              </a:solidFill>
            </a:endParaRPr>
          </a:p>
          <a:p>
            <a:pPr algn="l" rtl="0">
              <a:defRPr/>
            </a:pPr>
            <a:r>
              <a:rPr lang="en-US" sz="4000" dirty="0" smtClean="0">
                <a:solidFill>
                  <a:srgbClr val="FF0000"/>
                </a:solidFill>
              </a:rPr>
              <a:t>Loss </a:t>
            </a:r>
            <a:r>
              <a:rPr lang="en-US" sz="4000" dirty="0">
                <a:solidFill>
                  <a:srgbClr val="FF0000"/>
                </a:solidFill>
              </a:rPr>
              <a:t>of </a:t>
            </a:r>
            <a:r>
              <a:rPr lang="en-US" sz="4000" dirty="0" smtClean="0">
                <a:solidFill>
                  <a:srgbClr val="FF0000"/>
                </a:solidFill>
              </a:rPr>
              <a:t>consciousness</a:t>
            </a:r>
          </a:p>
          <a:p>
            <a:pPr algn="l" rtl="0">
              <a:defRPr/>
            </a:pPr>
            <a:endParaRPr lang="en-US" sz="3200" dirty="0" smtClean="0"/>
          </a:p>
          <a:p>
            <a:pPr algn="l" rtl="0">
              <a:defRPr/>
            </a:pPr>
            <a:r>
              <a:rPr lang="en-US" sz="3200" dirty="0" smtClean="0"/>
              <a:t>Could be due to :-</a:t>
            </a:r>
          </a:p>
          <a:p>
            <a:pPr algn="l" rtl="0">
              <a:defRPr/>
            </a:pPr>
            <a:r>
              <a:rPr lang="en-US" sz="3200" dirty="0" smtClean="0"/>
              <a:t> 1) Transient loss of consciousness ( syncope)</a:t>
            </a:r>
            <a:endParaRPr lang="en-US" sz="3200" dirty="0"/>
          </a:p>
          <a:p>
            <a:pPr algn="l" rtl="0">
              <a:defRPr/>
            </a:pPr>
            <a:r>
              <a:rPr lang="en-US" sz="3200" dirty="0" smtClean="0"/>
              <a:t>2) Fits (post </a:t>
            </a:r>
            <a:r>
              <a:rPr lang="en-US" sz="3200" dirty="0"/>
              <a:t>i</a:t>
            </a:r>
            <a:r>
              <a:rPr lang="en-US" sz="3200" dirty="0" smtClean="0"/>
              <a:t>ctal</a:t>
            </a:r>
            <a:r>
              <a:rPr lang="en-US" sz="3200" dirty="0"/>
              <a:t>)</a:t>
            </a:r>
            <a:endParaRPr lang="en-US" sz="3200" dirty="0" smtClean="0"/>
          </a:p>
          <a:p>
            <a:pPr algn="l" rtl="0">
              <a:defRPr/>
            </a:pPr>
            <a:r>
              <a:rPr lang="en-US" sz="3200" dirty="0" smtClean="0"/>
              <a:t>3) Hypoglycemia </a:t>
            </a:r>
          </a:p>
          <a:p>
            <a:pPr algn="l" rtl="0">
              <a:defRPr/>
            </a:pPr>
            <a:r>
              <a:rPr lang="en-US" sz="3200" dirty="0" smtClean="0"/>
              <a:t>4) Persistent loss of consciousness (coma)</a:t>
            </a:r>
          </a:p>
          <a:p>
            <a:pPr algn="l" rtl="0">
              <a:defRPr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4113269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3" y="992917"/>
            <a:ext cx="914501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en-US" sz="3200" dirty="0"/>
              <a:t>You need to ask about the </a:t>
            </a:r>
            <a:r>
              <a:rPr lang="en-US" sz="3200" dirty="0" smtClean="0"/>
              <a:t>following  points :-</a:t>
            </a:r>
          </a:p>
          <a:p>
            <a:pPr algn="l" rtl="0">
              <a:defRPr/>
            </a:pPr>
            <a:endParaRPr lang="en-US" sz="3200" dirty="0"/>
          </a:p>
          <a:p>
            <a:pPr algn="l"/>
            <a:r>
              <a:rPr lang="en-US" sz="3200" dirty="0" smtClean="0">
                <a:solidFill>
                  <a:srgbClr val="C00000"/>
                </a:solidFill>
              </a:rPr>
              <a:t>Before </a:t>
            </a:r>
            <a:r>
              <a:rPr lang="en-US" sz="3200" dirty="0">
                <a:solidFill>
                  <a:srgbClr val="C00000"/>
                </a:solidFill>
              </a:rPr>
              <a:t>the attack:-</a:t>
            </a:r>
          </a:p>
          <a:p>
            <a:pPr algn="l"/>
            <a:endParaRPr lang="en-US" sz="3200" dirty="0" smtClean="0">
              <a:solidFill>
                <a:prstClr val="black"/>
              </a:solidFill>
            </a:endParaRPr>
          </a:p>
          <a:p>
            <a:pPr algn="l"/>
            <a:r>
              <a:rPr lang="en-US" sz="3200" dirty="0" smtClean="0">
                <a:solidFill>
                  <a:prstClr val="black"/>
                </a:solidFill>
              </a:rPr>
              <a:t>- </a:t>
            </a:r>
            <a:r>
              <a:rPr lang="en-US" sz="3200" dirty="0">
                <a:solidFill>
                  <a:prstClr val="black"/>
                </a:solidFill>
              </a:rPr>
              <a:t>position of the pt.(standing ,</a:t>
            </a:r>
            <a:r>
              <a:rPr lang="en-US" sz="3200" dirty="0" smtClean="0">
                <a:solidFill>
                  <a:prstClr val="black"/>
                </a:solidFill>
              </a:rPr>
              <a:t>sitting  ,lying)</a:t>
            </a:r>
            <a:endParaRPr lang="en-US" sz="3200" dirty="0"/>
          </a:p>
          <a:p>
            <a:pPr algn="l" rtl="0">
              <a:defRPr/>
            </a:pPr>
            <a:r>
              <a:rPr lang="ar-SA" sz="3200" dirty="0"/>
              <a:t>-</a:t>
            </a:r>
            <a:r>
              <a:rPr lang="en-US" sz="3200" dirty="0"/>
              <a:t> In what circumstances does the attack </a:t>
            </a:r>
            <a:r>
              <a:rPr lang="en-US" sz="3200" dirty="0" smtClean="0"/>
              <a:t>occurred</a:t>
            </a:r>
          </a:p>
          <a:p>
            <a:pPr marL="274638" algn="l" rtl="0">
              <a:defRPr/>
            </a:pPr>
            <a:r>
              <a:rPr lang="en-US" sz="3200" dirty="0" smtClean="0"/>
              <a:t> (fear , pain , exercise , shaving the neck , cough,     micturition )</a:t>
            </a:r>
          </a:p>
          <a:p>
            <a:pPr algn="l" rtl="0">
              <a:defRPr/>
            </a:pPr>
            <a:r>
              <a:rPr lang="en-US" sz="3200" dirty="0" smtClean="0"/>
              <a:t>- does </a:t>
            </a:r>
            <a:r>
              <a:rPr lang="en-US" sz="3200" dirty="0"/>
              <a:t>he have pre syncopal </a:t>
            </a:r>
            <a:r>
              <a:rPr lang="en-US" sz="3200" dirty="0" smtClean="0"/>
              <a:t>symptoms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4121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23528" y="1063764"/>
            <a:ext cx="878497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en-US" sz="3600" dirty="0">
                <a:solidFill>
                  <a:srgbClr val="C00000"/>
                </a:solidFill>
              </a:rPr>
              <a:t>during the attack </a:t>
            </a:r>
            <a:r>
              <a:rPr lang="en-US" sz="3200" dirty="0">
                <a:solidFill>
                  <a:srgbClr val="7030A0"/>
                </a:solidFill>
              </a:rPr>
              <a:t>:-</a:t>
            </a:r>
          </a:p>
          <a:p>
            <a:pPr marL="457200" indent="-457200" algn="l" rtl="0">
              <a:buFont typeface="Arial" pitchFamily="34" charset="0"/>
              <a:buChar char="•"/>
              <a:defRPr/>
            </a:pPr>
            <a:r>
              <a:rPr lang="en-US" sz="3200" dirty="0"/>
              <a:t>How does the attack last?</a:t>
            </a:r>
          </a:p>
          <a:p>
            <a:pPr marL="457200" indent="-457200" algn="l" rtl="0">
              <a:buFont typeface="Arial" pitchFamily="34" charset="0"/>
              <a:buChar char="•"/>
              <a:defRPr/>
            </a:pPr>
            <a:r>
              <a:rPr lang="en-US" sz="3200" dirty="0"/>
              <a:t>Does he fall down ?</a:t>
            </a:r>
          </a:p>
          <a:p>
            <a:pPr marL="457200" indent="-457200" algn="l" rtl="0">
              <a:buFont typeface="Arial" pitchFamily="34" charset="0"/>
              <a:buChar char="•"/>
              <a:defRPr/>
            </a:pPr>
            <a:r>
              <a:rPr lang="en-US" sz="3200" dirty="0"/>
              <a:t>Does he injure himself ?</a:t>
            </a:r>
          </a:p>
          <a:p>
            <a:pPr marL="457200" indent="-457200" algn="l" rtl="0">
              <a:buFont typeface="Arial" pitchFamily="34" charset="0"/>
              <a:buChar char="•"/>
              <a:defRPr/>
            </a:pPr>
            <a:r>
              <a:rPr lang="en-US" sz="3200" dirty="0"/>
              <a:t>Does he move ? is he floppy or stiff?</a:t>
            </a:r>
          </a:p>
          <a:p>
            <a:pPr marL="457200" indent="-457200" algn="l" rtl="0">
              <a:buFont typeface="Arial" pitchFamily="34" charset="0"/>
              <a:buChar char="•"/>
              <a:defRPr/>
            </a:pPr>
            <a:r>
              <a:rPr lang="en-US" sz="3200" dirty="0" smtClean="0"/>
              <a:t>Does </a:t>
            </a:r>
            <a:r>
              <a:rPr lang="en-US" sz="3200" dirty="0"/>
              <a:t>his complexion changed </a:t>
            </a:r>
            <a:r>
              <a:rPr lang="en-US" sz="3200" dirty="0" smtClean="0"/>
              <a:t>?</a:t>
            </a:r>
          </a:p>
          <a:p>
            <a:pPr algn="l" rtl="0">
              <a:defRPr/>
            </a:pPr>
            <a:r>
              <a:rPr lang="en-US" sz="3200" dirty="0" smtClean="0"/>
              <a:t>         - pale -- </a:t>
            </a:r>
            <a:r>
              <a:rPr lang="en-US" sz="3200" dirty="0"/>
              <a:t>syncope</a:t>
            </a:r>
          </a:p>
          <a:p>
            <a:pPr algn="l" rtl="0">
              <a:defRPr/>
            </a:pPr>
            <a:r>
              <a:rPr lang="en-US" sz="3200" dirty="0"/>
              <a:t>    </a:t>
            </a:r>
            <a:r>
              <a:rPr lang="en-US" sz="3200" dirty="0" smtClean="0"/>
              <a:t>     - cyanosis --</a:t>
            </a:r>
            <a:r>
              <a:rPr lang="en-US" sz="3200" dirty="0"/>
              <a:t>fit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467544" y="5232102"/>
            <a:ext cx="7272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200" dirty="0">
                <a:solidFill>
                  <a:srgbClr val="C00000"/>
                </a:solidFill>
              </a:rPr>
              <a:t>After the attack </a:t>
            </a:r>
            <a:r>
              <a:rPr lang="en-US" sz="3200" dirty="0">
                <a:solidFill>
                  <a:prstClr val="black"/>
                </a:solidFill>
              </a:rPr>
              <a:t>:-</a:t>
            </a:r>
          </a:p>
          <a:p>
            <a:pPr algn="l"/>
            <a:r>
              <a:rPr lang="en-US" sz="3200" dirty="0">
                <a:solidFill>
                  <a:prstClr val="black"/>
                </a:solidFill>
              </a:rPr>
              <a:t>How does he </a:t>
            </a:r>
            <a:r>
              <a:rPr lang="en-US" sz="3200" dirty="0" smtClean="0">
                <a:solidFill>
                  <a:prstClr val="black"/>
                </a:solidFill>
              </a:rPr>
              <a:t>regain his consciousness ?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9287583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95536" y="930200"/>
            <a:ext cx="79208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en-US" sz="4000" b="1" dirty="0">
                <a:solidFill>
                  <a:srgbClr val="FF0000"/>
                </a:solidFill>
              </a:rPr>
              <a:t>Syncope</a:t>
            </a:r>
          </a:p>
          <a:p>
            <a:pPr algn="l" rtl="0">
              <a:defRPr/>
            </a:pPr>
            <a:endParaRPr lang="en-US" sz="3200" dirty="0"/>
          </a:p>
          <a:p>
            <a:pPr algn="l" rtl="0">
              <a:defRPr/>
            </a:pPr>
            <a:r>
              <a:rPr lang="en-US" sz="3200" dirty="0" smtClean="0"/>
              <a:t>fainting </a:t>
            </a:r>
            <a:r>
              <a:rPr lang="en-US" sz="3200" dirty="0"/>
              <a:t>or LOC resulting from recoverable loss of adequate blood supply to brain </a:t>
            </a:r>
          </a:p>
          <a:p>
            <a:pPr algn="l" rtl="0">
              <a:defRPr/>
            </a:pPr>
            <a:r>
              <a:rPr lang="en-US" sz="3200" dirty="0"/>
              <a:t> </a:t>
            </a:r>
            <a:r>
              <a:rPr lang="en-US" sz="3200" dirty="0" smtClean="0"/>
              <a:t>vasovagal </a:t>
            </a:r>
            <a:r>
              <a:rPr lang="en-US" sz="3200" dirty="0"/>
              <a:t>syncope provoked by emotionally event </a:t>
            </a:r>
            <a:r>
              <a:rPr lang="en-US" sz="3200" dirty="0" smtClean="0"/>
              <a:t>e.g venipuncture</a:t>
            </a:r>
            <a:endParaRPr lang="en-US" sz="3200" dirty="0"/>
          </a:p>
          <a:p>
            <a:pPr algn="l" rtl="0">
              <a:defRPr/>
            </a:pPr>
            <a:r>
              <a:rPr lang="en-US" sz="3200" dirty="0"/>
              <a:t> </a:t>
            </a:r>
            <a:r>
              <a:rPr lang="en-US" sz="3200" dirty="0" smtClean="0"/>
              <a:t>cardiac </a:t>
            </a:r>
            <a:r>
              <a:rPr lang="en-US" sz="3200" dirty="0"/>
              <a:t>syncope sudden decline in cardiac output </a:t>
            </a:r>
            <a:r>
              <a:rPr lang="en-US" sz="3200" dirty="0" smtClean="0"/>
              <a:t>e.g </a:t>
            </a:r>
            <a:r>
              <a:rPr lang="en-US" sz="3200" dirty="0"/>
              <a:t>severe </a:t>
            </a:r>
            <a:r>
              <a:rPr lang="en-US" sz="3200" dirty="0" smtClean="0"/>
              <a:t>AS , </a:t>
            </a:r>
            <a:r>
              <a:rPr lang="en-US" sz="3200" dirty="0"/>
              <a:t>heart block </a:t>
            </a:r>
          </a:p>
        </p:txBody>
      </p:sp>
    </p:spTree>
    <p:extLst>
      <p:ext uri="{BB962C8B-B14F-4D97-AF65-F5344CB8AC3E}">
        <p14:creationId xmlns:p14="http://schemas.microsoft.com/office/powerpoint/2010/main" val="3644249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528" y="843091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en-US" sz="4800" dirty="0" smtClean="0">
                <a:solidFill>
                  <a:srgbClr val="FF0000"/>
                </a:solidFill>
              </a:rPr>
              <a:t>Fits</a:t>
            </a:r>
            <a:r>
              <a:rPr lang="en-US" sz="3200" dirty="0" smtClean="0"/>
              <a:t> </a:t>
            </a:r>
          </a:p>
          <a:p>
            <a:pPr algn="l" rtl="0">
              <a:defRPr/>
            </a:pPr>
            <a:r>
              <a:rPr lang="en-US" sz="3200" dirty="0" smtClean="0"/>
              <a:t>Where  ever it is possible history should be taken from family member or observer  and the patient : ask about :-</a:t>
            </a:r>
          </a:p>
          <a:p>
            <a:pPr marL="457200" indent="-457200" algn="l" rtl="0">
              <a:buFont typeface="Arial" pitchFamily="34" charset="0"/>
              <a:buChar char="•"/>
              <a:defRPr/>
            </a:pPr>
            <a:r>
              <a:rPr lang="en-US" sz="3200" dirty="0" smtClean="0"/>
              <a:t>Frequency</a:t>
            </a:r>
          </a:p>
          <a:p>
            <a:pPr marL="457200" indent="-457200" algn="l" rtl="0">
              <a:buFont typeface="Arial" pitchFamily="34" charset="0"/>
              <a:buChar char="•"/>
              <a:defRPr/>
            </a:pPr>
            <a:r>
              <a:rPr lang="en-US" sz="3200" dirty="0" smtClean="0"/>
              <a:t>Duration of each fit </a:t>
            </a:r>
          </a:p>
          <a:p>
            <a:pPr marL="457200" indent="-457200" algn="l" rtl="0">
              <a:buFont typeface="Arial" pitchFamily="34" charset="0"/>
              <a:buChar char="•"/>
              <a:defRPr/>
            </a:pPr>
            <a:r>
              <a:rPr lang="en-US" sz="3200" dirty="0" smtClean="0"/>
              <a:t>Mode of onset </a:t>
            </a:r>
          </a:p>
          <a:p>
            <a:pPr marL="457200" indent="-457200" algn="l" rtl="0">
              <a:buFont typeface="Arial" pitchFamily="34" charset="0"/>
              <a:buChar char="•"/>
              <a:defRPr/>
            </a:pPr>
            <a:r>
              <a:rPr lang="en-US" sz="3200" dirty="0" smtClean="0"/>
              <a:t>Any thing bring it on?</a:t>
            </a:r>
          </a:p>
          <a:p>
            <a:pPr marL="457200" indent="-457200" algn="l" rtl="0">
              <a:buFont typeface="Arial" pitchFamily="34" charset="0"/>
              <a:buChar char="•"/>
              <a:defRPr/>
            </a:pPr>
            <a:r>
              <a:rPr lang="en-US" sz="3200" dirty="0" smtClean="0"/>
              <a:t>Prodromal symptoms (change in mode or behavior)</a:t>
            </a:r>
          </a:p>
          <a:p>
            <a:pPr marL="457200" indent="-457200" algn="l" rtl="0">
              <a:buFont typeface="Arial" pitchFamily="34" charset="0"/>
              <a:buChar char="•"/>
              <a:defRPr/>
            </a:pPr>
            <a:r>
              <a:rPr lang="en-US" sz="3200" dirty="0" smtClean="0"/>
              <a:t>Aura symptoms   </a:t>
            </a:r>
            <a:endParaRPr lang="en-US" sz="3200" dirty="0"/>
          </a:p>
          <a:p>
            <a:pPr algn="l" rtl="0">
              <a:defRPr/>
            </a:pPr>
            <a:r>
              <a:rPr lang="en-US" sz="2800" dirty="0" smtClean="0"/>
              <a:t> 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37466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83568" y="3609598"/>
            <a:ext cx="73803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  <a:defRPr/>
            </a:pPr>
            <a:r>
              <a:rPr lang="en-US" sz="3200" dirty="0" smtClean="0"/>
              <a:t>After fit (post ictal ) confusion , headache , </a:t>
            </a:r>
            <a:r>
              <a:rPr lang="en-US" sz="3200" dirty="0" smtClean="0"/>
              <a:t>myalgia </a:t>
            </a:r>
            <a:r>
              <a:rPr lang="en-US" sz="3200" dirty="0" smtClean="0"/>
              <a:t>, paralysis , amnesia  and sleep</a:t>
            </a:r>
            <a:endParaRPr lang="en-US" sz="3200" dirty="0"/>
          </a:p>
          <a:p>
            <a:pPr algn="l" rtl="0">
              <a:defRPr/>
            </a:pPr>
            <a:endParaRPr lang="en-US" i="1" dirty="0"/>
          </a:p>
          <a:p>
            <a:pPr algn="l" rtl="0">
              <a:defRPr/>
            </a:pPr>
            <a:r>
              <a:rPr lang="en-US" i="1" dirty="0"/>
              <a:t>   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827584" y="5220489"/>
            <a:ext cx="53479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3200" dirty="0" smtClean="0"/>
              <a:t>- H/O head trauma or drugs</a:t>
            </a:r>
            <a:r>
              <a:rPr lang="en-US" sz="2000" i="1" dirty="0" smtClean="0"/>
              <a:t> </a:t>
            </a:r>
            <a:endParaRPr lang="ar-SA" sz="2000" dirty="0"/>
          </a:p>
        </p:txBody>
      </p:sp>
      <p:sp>
        <p:nvSpPr>
          <p:cNvPr id="4" name="مستطيل 3"/>
          <p:cNvSpPr/>
          <p:nvPr/>
        </p:nvSpPr>
        <p:spPr>
          <a:xfrm>
            <a:off x="827584" y="1510913"/>
            <a:ext cx="75608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Arial" pitchFamily="34" charset="0"/>
              <a:buChar char="•"/>
              <a:defRPr/>
            </a:pPr>
            <a:r>
              <a:rPr lang="en-US" sz="3200" dirty="0"/>
              <a:t>During fit ask about level of consciousness ,</a:t>
            </a:r>
            <a:r>
              <a:rPr lang="en-US" sz="2400" i="1" dirty="0"/>
              <a:t> </a:t>
            </a:r>
            <a:r>
              <a:rPr lang="en-US" sz="3200" dirty="0"/>
              <a:t>stiffness or /and jerk of limbs , biting side of tongue , incontinence of urine or stool</a:t>
            </a:r>
          </a:p>
        </p:txBody>
      </p:sp>
    </p:spTree>
    <p:extLst>
      <p:ext uri="{BB962C8B-B14F-4D97-AF65-F5344CB8AC3E}">
        <p14:creationId xmlns:p14="http://schemas.microsoft.com/office/powerpoint/2010/main" val="24975000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980728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l" rtl="0">
              <a:defRPr/>
            </a:pPr>
            <a:r>
              <a:rPr lang="en-US" sz="3200" dirty="0" smtClean="0">
                <a:solidFill>
                  <a:schemeClr val="accent2"/>
                </a:solidFill>
              </a:rPr>
              <a:t>seizure  </a:t>
            </a:r>
            <a:r>
              <a:rPr lang="en-US" sz="3200" dirty="0">
                <a:solidFill>
                  <a:schemeClr val="accent2"/>
                </a:solidFill>
              </a:rPr>
              <a:t>vs  syncope</a:t>
            </a:r>
          </a:p>
          <a:p>
            <a:pPr marL="609600" indent="-609600" algn="l" rtl="0">
              <a:defRPr/>
            </a:pPr>
            <a:r>
              <a:rPr lang="en-US" sz="3200" dirty="0"/>
              <a:t>   features helpful in distinguishing the </a:t>
            </a:r>
            <a:r>
              <a:rPr lang="en-US" sz="3200" dirty="0" smtClean="0"/>
              <a:t>two</a:t>
            </a:r>
          </a:p>
          <a:p>
            <a:pPr marL="609600" indent="-609600" algn="l" rtl="0">
              <a:defRPr/>
            </a:pPr>
            <a:endParaRPr lang="en-US" sz="3200" dirty="0"/>
          </a:p>
          <a:p>
            <a:pPr marL="609600" indent="-609600" algn="l" rtl="0">
              <a:buFontTx/>
              <a:buAutoNum type="arabicPeriod"/>
              <a:defRPr/>
            </a:pPr>
            <a:r>
              <a:rPr lang="en-US" sz="3200" dirty="0"/>
              <a:t>Aura </a:t>
            </a:r>
            <a:r>
              <a:rPr lang="en-US" sz="3200" dirty="0" smtClean="0"/>
              <a:t>---- </a:t>
            </a:r>
            <a:r>
              <a:rPr lang="en-US" sz="3200" dirty="0"/>
              <a:t>seizure</a:t>
            </a:r>
          </a:p>
          <a:p>
            <a:pPr marL="609600" indent="-609600" algn="l" rtl="0">
              <a:buFontTx/>
              <a:buAutoNum type="arabicPeriod"/>
              <a:defRPr/>
            </a:pPr>
            <a:r>
              <a:rPr lang="en-US" sz="3200" dirty="0"/>
              <a:t>Cyanosis </a:t>
            </a:r>
            <a:r>
              <a:rPr lang="en-US" sz="3200" dirty="0" smtClean="0"/>
              <a:t>----- seizure</a:t>
            </a:r>
            <a:endParaRPr lang="en-US" sz="3200" dirty="0"/>
          </a:p>
          <a:p>
            <a:pPr marL="609600" indent="-609600" algn="l" rtl="0">
              <a:buFontTx/>
              <a:buAutoNum type="arabicPeriod"/>
              <a:defRPr/>
            </a:pPr>
            <a:r>
              <a:rPr lang="en-US" sz="3200" dirty="0"/>
              <a:t>Tongue </a:t>
            </a:r>
            <a:r>
              <a:rPr lang="en-US" sz="3200" dirty="0" smtClean="0"/>
              <a:t>biting ------seizure</a:t>
            </a:r>
            <a:endParaRPr lang="en-US" sz="3200" dirty="0"/>
          </a:p>
          <a:p>
            <a:pPr marL="609600" indent="-609600" algn="l" rtl="0">
              <a:buFontTx/>
              <a:buAutoNum type="arabicPeriod"/>
              <a:defRPr/>
            </a:pPr>
            <a:r>
              <a:rPr lang="en-US" sz="3200" dirty="0"/>
              <a:t>Post-</a:t>
            </a:r>
            <a:r>
              <a:rPr lang="en-US" sz="3200" dirty="0" err="1"/>
              <a:t>ictal</a:t>
            </a:r>
            <a:r>
              <a:rPr lang="en-US" sz="3200" dirty="0"/>
              <a:t> </a:t>
            </a:r>
            <a:r>
              <a:rPr lang="en-US" sz="3200" dirty="0" smtClean="0"/>
              <a:t>confusion , headache , amnesia </a:t>
            </a:r>
            <a:r>
              <a:rPr lang="en-US" sz="3200" dirty="0" smtClean="0"/>
              <a:t>-----</a:t>
            </a:r>
            <a:r>
              <a:rPr lang="en-US" sz="3200" dirty="0" smtClean="0"/>
              <a:t> seizure</a:t>
            </a:r>
            <a:endParaRPr lang="en-US" sz="3200" dirty="0"/>
          </a:p>
          <a:p>
            <a:pPr marL="609600" indent="-609600" algn="l" rtl="0">
              <a:buFontTx/>
              <a:buAutoNum type="arabicPeriod"/>
              <a:defRPr/>
            </a:pPr>
            <a:r>
              <a:rPr lang="en-US" sz="3200" dirty="0"/>
              <a:t>Rapid recovery </a:t>
            </a:r>
            <a:r>
              <a:rPr lang="en-US" sz="3200" dirty="0" smtClean="0"/>
              <a:t>------</a:t>
            </a:r>
            <a:r>
              <a:rPr lang="en-US" sz="3200" dirty="0" smtClean="0"/>
              <a:t> syncope  </a:t>
            </a:r>
            <a:r>
              <a:rPr lang="en-US" sz="2800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632455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5536" y="876542"/>
            <a:ext cx="8568952" cy="4912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90000"/>
              </a:lnSpc>
              <a:defRPr/>
            </a:pPr>
            <a:r>
              <a:rPr lang="en-US" sz="3200" dirty="0">
                <a:solidFill>
                  <a:srgbClr val="FF0000"/>
                </a:solidFill>
              </a:rPr>
              <a:t>Motor </a:t>
            </a:r>
            <a:r>
              <a:rPr lang="en-US" sz="3200" dirty="0" smtClean="0">
                <a:solidFill>
                  <a:srgbClr val="FF0000"/>
                </a:solidFill>
              </a:rPr>
              <a:t>disorder</a:t>
            </a:r>
          </a:p>
          <a:p>
            <a:pPr algn="l" rtl="0">
              <a:lnSpc>
                <a:spcPct val="90000"/>
              </a:lnSpc>
              <a:defRPr/>
            </a:pPr>
            <a:endParaRPr lang="en-US" sz="2800" dirty="0">
              <a:solidFill>
                <a:schemeClr val="accent2"/>
              </a:solidFill>
            </a:endParaRPr>
          </a:p>
          <a:p>
            <a:pPr algn="l" rtl="0">
              <a:lnSpc>
                <a:spcPct val="90000"/>
              </a:lnSpc>
              <a:defRPr/>
            </a:pPr>
            <a:r>
              <a:rPr lang="en-US" sz="2800" dirty="0">
                <a:solidFill>
                  <a:schemeClr val="accent2"/>
                </a:solidFill>
              </a:rPr>
              <a:t>   </a:t>
            </a:r>
            <a:r>
              <a:rPr lang="en-US" sz="3200" dirty="0"/>
              <a:t>lack of coordination-balance</a:t>
            </a:r>
          </a:p>
          <a:p>
            <a:pPr marL="274638" algn="l" rtl="0">
              <a:lnSpc>
                <a:spcPct val="90000"/>
              </a:lnSpc>
              <a:defRPr/>
            </a:pPr>
            <a:r>
              <a:rPr lang="en-US" sz="3200" dirty="0"/>
              <a:t> </a:t>
            </a:r>
            <a:r>
              <a:rPr lang="en-US" sz="3200" dirty="0" smtClean="0"/>
              <a:t>weakness  </a:t>
            </a:r>
            <a:r>
              <a:rPr lang="en-US" sz="3200" dirty="0"/>
              <a:t>unilateral or bilateral  ,progressive </a:t>
            </a:r>
            <a:r>
              <a:rPr lang="en-US" sz="3200" dirty="0" smtClean="0"/>
              <a:t>    or </a:t>
            </a:r>
            <a:r>
              <a:rPr lang="en-US" sz="3200" dirty="0"/>
              <a:t>static ,distal or proximal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/>
              <a:t>   </a:t>
            </a:r>
            <a:r>
              <a:rPr lang="en-US" sz="3200" dirty="0" smtClean="0"/>
              <a:t>painful </a:t>
            </a:r>
            <a:r>
              <a:rPr lang="en-US" sz="3200" dirty="0"/>
              <a:t>or painless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/>
              <a:t>   diurnal variations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/>
              <a:t>  involuntary movement like twitching ,jerk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/>
              <a:t>  wasting 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/>
              <a:t>  limb </a:t>
            </a:r>
            <a:r>
              <a:rPr lang="en-US" sz="3200" dirty="0" smtClean="0"/>
              <a:t>stiffness</a:t>
            </a:r>
            <a:endParaRPr lang="en-US" sz="3200" dirty="0"/>
          </a:p>
          <a:p>
            <a:pPr algn="l" rtl="0">
              <a:lnSpc>
                <a:spcPct val="90000"/>
              </a:lnSpc>
              <a:defRPr/>
            </a:pPr>
            <a:r>
              <a:rPr lang="en-US" sz="3200" dirty="0"/>
              <a:t>  gait abnormalities  </a:t>
            </a:r>
            <a:r>
              <a:rPr lang="en-US" sz="3200" dirty="0" smtClean="0"/>
              <a:t>limping </a:t>
            </a:r>
            <a:r>
              <a:rPr lang="en-US" sz="3200" dirty="0"/>
              <a:t>,waddling</a:t>
            </a:r>
          </a:p>
        </p:txBody>
      </p:sp>
    </p:spTree>
    <p:extLst>
      <p:ext uri="{BB962C8B-B14F-4D97-AF65-F5344CB8AC3E}">
        <p14:creationId xmlns:p14="http://schemas.microsoft.com/office/powerpoint/2010/main" val="10615230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27584" y="932522"/>
            <a:ext cx="72008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en-US" sz="3600" dirty="0" smtClean="0">
                <a:solidFill>
                  <a:srgbClr val="FF0000"/>
                </a:solidFill>
              </a:rPr>
              <a:t>Vision impairment </a:t>
            </a:r>
          </a:p>
          <a:p>
            <a:pPr algn="l" rtl="0">
              <a:defRPr/>
            </a:pPr>
            <a:r>
              <a:rPr lang="en-US" sz="3600" dirty="0">
                <a:solidFill>
                  <a:srgbClr val="FF0000"/>
                </a:solidFill>
              </a:rPr>
              <a:t> </a:t>
            </a:r>
            <a:endParaRPr lang="en-US" sz="3600" dirty="0" smtClean="0">
              <a:solidFill>
                <a:srgbClr val="FF0000"/>
              </a:solidFill>
            </a:endParaRPr>
          </a:p>
          <a:p>
            <a:pPr algn="l" rtl="0">
              <a:defRPr/>
            </a:pPr>
            <a:r>
              <a:rPr lang="en-US" sz="3200" dirty="0" smtClean="0"/>
              <a:t>   monocular / binocular</a:t>
            </a:r>
            <a:endParaRPr lang="en-US" sz="3200" dirty="0"/>
          </a:p>
          <a:p>
            <a:pPr algn="l" rtl="0">
              <a:defRPr/>
            </a:pPr>
            <a:r>
              <a:rPr lang="en-US" sz="3200" dirty="0"/>
              <a:t>   acute </a:t>
            </a:r>
            <a:r>
              <a:rPr lang="en-US" sz="3200" dirty="0" smtClean="0"/>
              <a:t> or  </a:t>
            </a:r>
            <a:r>
              <a:rPr lang="en-US" sz="3200" dirty="0" smtClean="0"/>
              <a:t>sub acute  </a:t>
            </a:r>
            <a:r>
              <a:rPr lang="en-US" sz="3200" dirty="0" smtClean="0"/>
              <a:t>or chronic </a:t>
            </a:r>
          </a:p>
          <a:p>
            <a:pPr algn="l" rtl="0">
              <a:defRPr/>
            </a:pPr>
            <a:r>
              <a:rPr lang="en-US" sz="3200" dirty="0" smtClean="0"/>
              <a:t>   </a:t>
            </a:r>
            <a:r>
              <a:rPr lang="en-US" sz="3200" dirty="0" smtClean="0"/>
              <a:t>painful </a:t>
            </a:r>
            <a:r>
              <a:rPr lang="en-US" sz="3200" dirty="0"/>
              <a:t>or </a:t>
            </a:r>
            <a:r>
              <a:rPr lang="en-US" sz="3200" dirty="0" smtClean="0"/>
              <a:t>painless</a:t>
            </a:r>
          </a:p>
          <a:p>
            <a:pPr algn="l" rtl="0">
              <a:defRPr/>
            </a:pPr>
            <a:r>
              <a:rPr lang="en-US" sz="3200" dirty="0" smtClean="0"/>
              <a:t> </a:t>
            </a:r>
          </a:p>
          <a:p>
            <a:pPr algn="l" rtl="0">
              <a:defRPr/>
            </a:pPr>
            <a:r>
              <a:rPr lang="en-US" sz="3200" dirty="0" smtClean="0">
                <a:solidFill>
                  <a:srgbClr val="0070C0"/>
                </a:solidFill>
              </a:rPr>
              <a:t>Diplopia:-</a:t>
            </a:r>
          </a:p>
          <a:p>
            <a:pPr algn="l" rtl="0">
              <a:defRPr/>
            </a:pPr>
            <a:r>
              <a:rPr lang="en-US" sz="3200" dirty="0" smtClean="0"/>
              <a:t>Is perception of two images of single object , may be monocular , or </a:t>
            </a:r>
            <a:r>
              <a:rPr lang="en-US" sz="3200" dirty="0" smtClean="0"/>
              <a:t>biocular</a:t>
            </a:r>
            <a:endParaRPr lang="en-US" sz="3200" dirty="0"/>
          </a:p>
          <a:p>
            <a:pPr algn="l" rtl="0">
              <a:defRPr/>
            </a:pPr>
            <a:r>
              <a:rPr lang="en-US" sz="2400" i="1" dirty="0" smtClean="0"/>
              <a:t>   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40274309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22744" y="82649"/>
            <a:ext cx="86257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en-US" sz="2800" i="1" dirty="0" smtClean="0"/>
              <a:t>   </a:t>
            </a:r>
            <a:endParaRPr lang="en-US" sz="2800" i="1" dirty="0"/>
          </a:p>
        </p:txBody>
      </p:sp>
      <p:sp>
        <p:nvSpPr>
          <p:cNvPr id="3" name="مستطيل 2"/>
          <p:cNvSpPr/>
          <p:nvPr/>
        </p:nvSpPr>
        <p:spPr>
          <a:xfrm>
            <a:off x="755576" y="908720"/>
            <a:ext cx="61024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en-US" sz="3200" dirty="0">
                <a:solidFill>
                  <a:srgbClr val="FF0000"/>
                </a:solidFill>
              </a:rPr>
              <a:t>Sensory disorder</a:t>
            </a:r>
            <a:r>
              <a:rPr lang="ar-LY" sz="3200" dirty="0">
                <a:solidFill>
                  <a:srgbClr val="FF0000"/>
                </a:solidFill>
              </a:rPr>
              <a:t>  </a:t>
            </a:r>
          </a:p>
          <a:p>
            <a:pPr algn="l" rtl="0">
              <a:defRPr/>
            </a:pPr>
            <a:r>
              <a:rPr lang="en-US" sz="3200" dirty="0">
                <a:solidFill>
                  <a:schemeClr val="accent2"/>
                </a:solidFill>
              </a:rPr>
              <a:t>   </a:t>
            </a:r>
            <a:r>
              <a:rPr lang="en-US" sz="3200" dirty="0"/>
              <a:t>pain  </a:t>
            </a:r>
          </a:p>
          <a:p>
            <a:pPr algn="l" rtl="0">
              <a:defRPr/>
            </a:pPr>
            <a:r>
              <a:rPr lang="en-US" sz="3200" dirty="0"/>
              <a:t>   </a:t>
            </a:r>
            <a:r>
              <a:rPr lang="en-US" sz="3200" dirty="0" smtClean="0"/>
              <a:t>tingling , paresthesia</a:t>
            </a:r>
            <a:endParaRPr lang="en-US" sz="3200" dirty="0"/>
          </a:p>
          <a:p>
            <a:pPr algn="l" rtl="0">
              <a:defRPr/>
            </a:pPr>
            <a:r>
              <a:rPr lang="en-US" sz="3200" dirty="0"/>
              <a:t>   numbness</a:t>
            </a:r>
          </a:p>
          <a:p>
            <a:pPr algn="l" rtl="0">
              <a:defRPr/>
            </a:pPr>
            <a:r>
              <a:rPr lang="en-US" sz="3200" dirty="0"/>
              <a:t>   loss of sensation</a:t>
            </a:r>
          </a:p>
          <a:p>
            <a:pPr marL="274638" indent="-274638" algn="l" rtl="0">
              <a:defRPr/>
            </a:pPr>
            <a:r>
              <a:rPr lang="en-US" sz="3200" dirty="0"/>
              <a:t>   trophic changes- </a:t>
            </a:r>
            <a:r>
              <a:rPr lang="en-US" sz="3200" dirty="0" smtClean="0"/>
              <a:t>        ulcer/neuropathic </a:t>
            </a:r>
            <a:r>
              <a:rPr lang="en-US" sz="3200" dirty="0"/>
              <a:t>joint</a:t>
            </a:r>
            <a:r>
              <a:rPr lang="ar-LY" sz="3200" dirty="0">
                <a:solidFill>
                  <a:schemeClr val="accent2"/>
                </a:solidFill>
              </a:rPr>
              <a:t>       </a:t>
            </a:r>
            <a:endParaRPr lang="en-US" sz="3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475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913938"/>
            <a:ext cx="8784976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/>
              <a:t>Basic principles of history and terminology in nervous </a:t>
            </a:r>
            <a:r>
              <a:rPr lang="en-US" sz="4000" dirty="0" smtClean="0"/>
              <a:t>system</a:t>
            </a:r>
          </a:p>
          <a:p>
            <a:pPr algn="l"/>
            <a:endParaRPr lang="en-US" sz="3200" dirty="0" smtClean="0">
              <a:solidFill>
                <a:srgbClr val="FF0000"/>
              </a:solidFill>
            </a:endParaRPr>
          </a:p>
          <a:p>
            <a:pPr algn="l"/>
            <a:r>
              <a:rPr lang="en-US" sz="3200" dirty="0">
                <a:solidFill>
                  <a:srgbClr val="FF0000"/>
                </a:solidFill>
              </a:rPr>
              <a:t>Goal from History: </a:t>
            </a:r>
          </a:p>
          <a:p>
            <a:pPr algn="l"/>
            <a:endParaRPr lang="en-US" sz="3200" dirty="0" smtClean="0">
              <a:solidFill>
                <a:srgbClr val="FF0000"/>
              </a:solidFill>
            </a:endParaRPr>
          </a:p>
          <a:p>
            <a:pPr marL="274638" indent="-274638" algn="l" rtl="0">
              <a:lnSpc>
                <a:spcPct val="90000"/>
              </a:lnSpc>
              <a:defRPr/>
            </a:pP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3200" dirty="0" smtClean="0"/>
              <a:t>- first </a:t>
            </a:r>
            <a:r>
              <a:rPr lang="en-US" sz="3200" dirty="0"/>
              <a:t>priority is to identify the region 0f </a:t>
            </a:r>
            <a:r>
              <a:rPr lang="en-US" sz="3200" dirty="0" smtClean="0"/>
              <a:t> nervous </a:t>
            </a:r>
            <a:r>
              <a:rPr lang="en-US" sz="3200" dirty="0"/>
              <a:t>system </a:t>
            </a:r>
            <a:r>
              <a:rPr lang="en-US" sz="3200" dirty="0" smtClean="0"/>
              <a:t>is likely </a:t>
            </a:r>
            <a:r>
              <a:rPr lang="en-US" sz="3200" dirty="0"/>
              <a:t>to be </a:t>
            </a:r>
            <a:r>
              <a:rPr lang="en-US" sz="3200" dirty="0" smtClean="0"/>
              <a:t>responsible       for </a:t>
            </a:r>
            <a:r>
              <a:rPr lang="en-US" sz="3200" dirty="0"/>
              <a:t>the symptoms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/>
              <a:t> </a:t>
            </a:r>
            <a:r>
              <a:rPr lang="en-US" sz="3200" dirty="0" smtClean="0"/>
              <a:t>- site </a:t>
            </a:r>
            <a:r>
              <a:rPr lang="en-US" sz="3200" dirty="0"/>
              <a:t>of lesion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/>
              <a:t> </a:t>
            </a:r>
            <a:r>
              <a:rPr lang="en-US" sz="3200" dirty="0" smtClean="0"/>
              <a:t>- nature </a:t>
            </a:r>
            <a:r>
              <a:rPr lang="en-US" sz="3200" dirty="0"/>
              <a:t>of lesion</a:t>
            </a:r>
          </a:p>
          <a:p>
            <a:pPr algn="l"/>
            <a:endParaRPr lang="en-US" sz="2800" dirty="0" smtClean="0"/>
          </a:p>
          <a:p>
            <a:pPr algn="l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690577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528" y="959466"/>
            <a:ext cx="8928992" cy="5853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90000"/>
              </a:lnSpc>
              <a:defRPr/>
            </a:pPr>
            <a:r>
              <a:rPr lang="en-US" sz="3200" dirty="0">
                <a:solidFill>
                  <a:srgbClr val="FF0000"/>
                </a:solidFill>
              </a:rPr>
              <a:t>Cranial nerve </a:t>
            </a:r>
            <a:r>
              <a:rPr lang="en-US" sz="3200" dirty="0" smtClean="0">
                <a:solidFill>
                  <a:srgbClr val="FF0000"/>
                </a:solidFill>
              </a:rPr>
              <a:t>disorder</a:t>
            </a:r>
          </a:p>
          <a:p>
            <a:pPr algn="l" rtl="0">
              <a:lnSpc>
                <a:spcPct val="90000"/>
              </a:lnSpc>
              <a:defRPr/>
            </a:pPr>
            <a:endParaRPr lang="en-US" sz="3200" dirty="0">
              <a:solidFill>
                <a:schemeClr val="accent2"/>
              </a:solidFill>
            </a:endParaRP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/>
              <a:t>   loss of smell ,vision, taste</a:t>
            </a:r>
          </a:p>
          <a:p>
            <a:pPr marL="274638" algn="l" rtl="0">
              <a:lnSpc>
                <a:spcPct val="90000"/>
              </a:lnSpc>
              <a:defRPr/>
            </a:pPr>
            <a:r>
              <a:rPr lang="en-US" sz="3200" dirty="0"/>
              <a:t> </a:t>
            </a:r>
            <a:r>
              <a:rPr lang="en-US" sz="3200" dirty="0" smtClean="0"/>
              <a:t>difficulty </a:t>
            </a:r>
            <a:r>
              <a:rPr lang="en-US" sz="3200" dirty="0"/>
              <a:t>in </a:t>
            </a:r>
            <a:r>
              <a:rPr lang="en-US" sz="3200" dirty="0" smtClean="0"/>
              <a:t>mastication , </a:t>
            </a:r>
            <a:r>
              <a:rPr lang="en-US" sz="3200" dirty="0" smtClean="0"/>
              <a:t>                                 loss </a:t>
            </a:r>
            <a:r>
              <a:rPr lang="en-US" sz="3200" dirty="0"/>
              <a:t>of sensation </a:t>
            </a:r>
            <a:r>
              <a:rPr lang="en-US" sz="3200" dirty="0" smtClean="0"/>
              <a:t>over </a:t>
            </a:r>
            <a:r>
              <a:rPr lang="en-US" sz="3200" dirty="0"/>
              <a:t>face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/>
              <a:t>   facial </a:t>
            </a:r>
            <a:r>
              <a:rPr lang="en-US" sz="3200" dirty="0" smtClean="0"/>
              <a:t>asymmetry , deviation </a:t>
            </a:r>
            <a:r>
              <a:rPr lang="en-US" sz="3200" dirty="0"/>
              <a:t>of angle of mouth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/>
              <a:t>   </a:t>
            </a:r>
            <a:r>
              <a:rPr lang="en-US" sz="3200" dirty="0" smtClean="0"/>
              <a:t>deafness ,</a:t>
            </a:r>
            <a:r>
              <a:rPr lang="en-US" sz="3200" dirty="0"/>
              <a:t>tinnitus  </a:t>
            </a:r>
            <a:r>
              <a:rPr lang="en-US" sz="3200" dirty="0" smtClean="0"/>
              <a:t>unilateral </a:t>
            </a:r>
            <a:r>
              <a:rPr lang="en-US" sz="3200" dirty="0"/>
              <a:t>or bilateral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/>
              <a:t>   vertigo 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/>
              <a:t>   nasal regurgitation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/>
              <a:t>   change in voice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/>
              <a:t>   wasting of tongue/dysarthria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/>
              <a:t>   dysphagia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/>
              <a:t>   neck muscle weakness</a:t>
            </a:r>
          </a:p>
        </p:txBody>
      </p:sp>
    </p:spTree>
    <p:extLst>
      <p:ext uri="{BB962C8B-B14F-4D97-AF65-F5344CB8AC3E}">
        <p14:creationId xmlns:p14="http://schemas.microsoft.com/office/powerpoint/2010/main" val="34553269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5536" y="980728"/>
            <a:ext cx="79208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en-US" sz="3600" dirty="0">
                <a:solidFill>
                  <a:srgbClr val="FF0000"/>
                </a:solidFill>
              </a:rPr>
              <a:t>Autonomic </a:t>
            </a:r>
            <a:r>
              <a:rPr lang="en-US" sz="3600" dirty="0" smtClean="0">
                <a:solidFill>
                  <a:srgbClr val="FF0000"/>
                </a:solidFill>
              </a:rPr>
              <a:t>disorder</a:t>
            </a:r>
          </a:p>
          <a:p>
            <a:pPr algn="l" rtl="0">
              <a:defRPr/>
            </a:pPr>
            <a:endParaRPr lang="en-US" sz="3200" dirty="0">
              <a:solidFill>
                <a:srgbClr val="FF0000"/>
              </a:solidFill>
            </a:endParaRPr>
          </a:p>
          <a:p>
            <a:pPr algn="l" rtl="0">
              <a:defRPr/>
            </a:pPr>
            <a:r>
              <a:rPr lang="en-US" sz="3200" dirty="0"/>
              <a:t>   </a:t>
            </a:r>
            <a:r>
              <a:rPr lang="en-US" sz="3200" dirty="0" smtClean="0"/>
              <a:t>palpitations  </a:t>
            </a:r>
            <a:r>
              <a:rPr lang="en-US" sz="3200" dirty="0"/>
              <a:t>, bradycardia</a:t>
            </a:r>
          </a:p>
          <a:p>
            <a:pPr algn="l" rtl="0">
              <a:defRPr/>
            </a:pPr>
            <a:r>
              <a:rPr lang="en-US" sz="3200" dirty="0"/>
              <a:t>   abnormal sweating </a:t>
            </a:r>
          </a:p>
          <a:p>
            <a:pPr algn="l" rtl="0">
              <a:defRPr/>
            </a:pPr>
            <a:r>
              <a:rPr lang="en-US" sz="3200" dirty="0"/>
              <a:t>   abnormal skin temperature</a:t>
            </a:r>
          </a:p>
          <a:p>
            <a:pPr algn="l" rtl="0">
              <a:defRPr/>
            </a:pPr>
            <a:r>
              <a:rPr lang="en-US" sz="3200" dirty="0"/>
              <a:t>   impotence</a:t>
            </a:r>
          </a:p>
          <a:p>
            <a:pPr algn="l" rtl="0">
              <a:defRPr/>
            </a:pPr>
            <a:r>
              <a:rPr lang="en-US" sz="3200" dirty="0"/>
              <a:t>   bladder dysfunction</a:t>
            </a:r>
          </a:p>
          <a:p>
            <a:pPr algn="l" rtl="0">
              <a:defRPr/>
            </a:pPr>
            <a:r>
              <a:rPr lang="en-US" sz="3200" dirty="0"/>
              <a:t>   nocturnal diarrhea</a:t>
            </a:r>
          </a:p>
          <a:p>
            <a:pPr algn="l" rtl="0">
              <a:defRPr/>
            </a:pPr>
            <a:r>
              <a:rPr lang="en-US" sz="3200" dirty="0"/>
              <a:t>   dyspepsia ,</a:t>
            </a:r>
            <a:r>
              <a:rPr lang="en-US" sz="3200" dirty="0" smtClean="0"/>
              <a:t>vomiting </a:t>
            </a:r>
            <a:endParaRPr lang="en-US" sz="3200" dirty="0"/>
          </a:p>
          <a:p>
            <a:pPr algn="l" rtl="0">
              <a:defRPr/>
            </a:pPr>
            <a:r>
              <a:rPr lang="en-US" sz="3200" dirty="0"/>
              <a:t>   orthostatic hypotension</a:t>
            </a:r>
          </a:p>
        </p:txBody>
      </p:sp>
    </p:spTree>
    <p:extLst>
      <p:ext uri="{BB962C8B-B14F-4D97-AF65-F5344CB8AC3E}">
        <p14:creationId xmlns:p14="http://schemas.microsoft.com/office/powerpoint/2010/main" val="20951700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3123728"/>
            <a:ext cx="8229600" cy="1600200"/>
          </a:xfrm>
        </p:spPr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836712"/>
            <a:ext cx="8229600" cy="6048375"/>
          </a:xfrm>
        </p:spPr>
        <p:txBody>
          <a:bodyPr>
            <a:normAutofit/>
          </a:bodyPr>
          <a:lstStyle/>
          <a:p>
            <a:pPr marL="0" indent="0" algn="l" rtl="0" eaLnBrk="1" hangingPunct="1">
              <a:buNone/>
              <a:defRPr/>
            </a:pP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   </a:t>
            </a:r>
            <a:r>
              <a:rPr lang="en-US" sz="3200" dirty="0" err="1" smtClean="0">
                <a:solidFill>
                  <a:srgbClr val="FF0000"/>
                </a:solidFill>
                <a:latin typeface="+mn-lt"/>
              </a:rPr>
              <a:t>Spincter</a:t>
            </a: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 disorder </a:t>
            </a:r>
          </a:p>
          <a:p>
            <a:pPr algn="l" rtl="0" eaLnBrk="1" hangingPunct="1">
              <a:buFontTx/>
              <a:buNone/>
              <a:defRPr/>
            </a:pPr>
            <a:r>
              <a:rPr lang="en-US" sz="3200" dirty="0" smtClean="0">
                <a:latin typeface="+mn-lt"/>
              </a:rPr>
              <a:t>   </a:t>
            </a:r>
            <a:r>
              <a:rPr lang="en-US" sz="3200" dirty="0" smtClean="0">
                <a:latin typeface="+mn-lt"/>
              </a:rPr>
              <a:t>incontinence</a:t>
            </a:r>
            <a:endParaRPr lang="en-US" sz="3200" dirty="0" smtClean="0">
              <a:latin typeface="+mn-lt"/>
            </a:endParaRPr>
          </a:p>
          <a:p>
            <a:pPr algn="l" rtl="0" eaLnBrk="1" hangingPunct="1">
              <a:buFontTx/>
              <a:buNone/>
              <a:defRPr/>
            </a:pPr>
            <a:r>
              <a:rPr lang="en-US" sz="3200" dirty="0" smtClean="0">
                <a:latin typeface="+mn-lt"/>
              </a:rPr>
              <a:t>   retention(spinal cord lesion)</a:t>
            </a:r>
          </a:p>
          <a:p>
            <a:pPr algn="l" rtl="0" eaLnBrk="1" hangingPunct="1">
              <a:buFontTx/>
              <a:buNone/>
              <a:defRPr/>
            </a:pPr>
            <a:r>
              <a:rPr lang="en-US" sz="3200" dirty="0" smtClean="0">
                <a:latin typeface="+mn-lt"/>
              </a:rPr>
              <a:t>   loss of awareness of bladder distension(frontal lobe dis)</a:t>
            </a:r>
            <a:endParaRPr lang="ar-LY" sz="3200" dirty="0" smtClean="0">
              <a:latin typeface="+mn-lt"/>
            </a:endParaRPr>
          </a:p>
          <a:p>
            <a:pPr algn="l" rtl="0" eaLnBrk="1" hangingPunct="1">
              <a:buFontTx/>
              <a:buNone/>
              <a:defRPr/>
            </a:pPr>
            <a:r>
              <a:rPr lang="ar-LY" sz="3200" dirty="0" smtClean="0">
                <a:latin typeface="+mn-lt"/>
              </a:rPr>
              <a:t>  </a:t>
            </a:r>
            <a:r>
              <a:rPr lang="en-US" sz="3200" dirty="0" smtClean="0">
                <a:latin typeface="+mn-lt"/>
              </a:rPr>
              <a:t>frequency </a:t>
            </a:r>
            <a:r>
              <a:rPr lang="en-US" sz="3200" dirty="0" smtClean="0">
                <a:latin typeface="+mn-lt"/>
              </a:rPr>
              <a:t>, urgency , urge </a:t>
            </a:r>
            <a:r>
              <a:rPr lang="en-US" sz="3200" dirty="0" smtClean="0">
                <a:latin typeface="+mn-lt"/>
              </a:rPr>
              <a:t>incontinence (pons </a:t>
            </a:r>
            <a:r>
              <a:rPr lang="en-US" sz="3200" dirty="0" smtClean="0">
                <a:latin typeface="+mn-lt"/>
              </a:rPr>
              <a:t>or spinal lesion)</a:t>
            </a:r>
          </a:p>
          <a:p>
            <a:pPr algn="l" rtl="0" eaLnBrk="1" hangingPunct="1">
              <a:buFontTx/>
              <a:buNone/>
              <a:defRPr/>
            </a:pPr>
            <a:r>
              <a:rPr lang="en-US" sz="3200" dirty="0" smtClean="0">
                <a:latin typeface="+mn-lt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785448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99592" y="764704"/>
            <a:ext cx="6696744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en-US" sz="3600" dirty="0">
                <a:solidFill>
                  <a:srgbClr val="FF0000"/>
                </a:solidFill>
              </a:rPr>
              <a:t>Medical </a:t>
            </a:r>
            <a:r>
              <a:rPr lang="en-US" sz="3600" dirty="0" smtClean="0">
                <a:solidFill>
                  <a:srgbClr val="FF0000"/>
                </a:solidFill>
              </a:rPr>
              <a:t>illness</a:t>
            </a:r>
          </a:p>
          <a:p>
            <a:pPr algn="l" rtl="0">
              <a:defRPr/>
            </a:pPr>
            <a:endParaRPr lang="en-US" sz="3200" dirty="0">
              <a:solidFill>
                <a:srgbClr val="FF0000"/>
              </a:solidFill>
            </a:endParaRPr>
          </a:p>
          <a:p>
            <a:pPr marL="457200" indent="-457200" algn="l" rtl="0">
              <a:buFont typeface="Arial" pitchFamily="34" charset="0"/>
              <a:buChar char="•"/>
              <a:defRPr/>
            </a:pPr>
            <a:r>
              <a:rPr lang="en-US" sz="3200" dirty="0"/>
              <a:t>  </a:t>
            </a:r>
            <a:r>
              <a:rPr lang="en-US" sz="3200" dirty="0" smtClean="0"/>
              <a:t>DM , HTN, dyslipidemia</a:t>
            </a:r>
            <a:endParaRPr lang="en-US" sz="3200" dirty="0"/>
          </a:p>
          <a:p>
            <a:pPr algn="l" rtl="0">
              <a:defRPr/>
            </a:pPr>
            <a:r>
              <a:rPr lang="en-US" sz="3200" dirty="0"/>
              <a:t>   </a:t>
            </a:r>
            <a:r>
              <a:rPr lang="en-US" sz="3200" dirty="0" smtClean="0"/>
              <a:t>     VHD</a:t>
            </a:r>
            <a:endParaRPr lang="en-US" sz="3200" dirty="0"/>
          </a:p>
          <a:p>
            <a:pPr marL="457200" indent="-457200" algn="l" rtl="0">
              <a:buFont typeface="Arial" pitchFamily="34" charset="0"/>
              <a:buChar char="•"/>
              <a:defRPr/>
            </a:pPr>
            <a:r>
              <a:rPr lang="en-US" sz="3200" dirty="0"/>
              <a:t>   malignancy</a:t>
            </a:r>
          </a:p>
          <a:p>
            <a:pPr marL="457200" indent="-457200" algn="l" rtl="0">
              <a:buFont typeface="Arial" pitchFamily="34" charset="0"/>
              <a:buChar char="•"/>
              <a:defRPr/>
            </a:pPr>
            <a:r>
              <a:rPr lang="en-US" sz="3200" dirty="0"/>
              <a:t>   coagulopathy</a:t>
            </a:r>
          </a:p>
          <a:p>
            <a:pPr marL="457200" indent="-457200" algn="l" rtl="0">
              <a:buFont typeface="Arial" pitchFamily="34" charset="0"/>
              <a:buChar char="•"/>
              <a:defRPr/>
            </a:pPr>
            <a:r>
              <a:rPr lang="en-US" sz="3200" dirty="0"/>
              <a:t>   </a:t>
            </a:r>
            <a:r>
              <a:rPr lang="en-US" sz="3200" dirty="0" smtClean="0"/>
              <a:t>rheumatological disease</a:t>
            </a:r>
            <a:endParaRPr lang="en-US" sz="3200" dirty="0"/>
          </a:p>
          <a:p>
            <a:pPr marL="457200" indent="-457200" algn="l" rtl="0">
              <a:buFont typeface="Arial" pitchFamily="34" charset="0"/>
              <a:buChar char="•"/>
              <a:defRPr/>
            </a:pPr>
            <a:r>
              <a:rPr lang="en-US" sz="3200" dirty="0"/>
              <a:t>   endocrinopathy</a:t>
            </a:r>
          </a:p>
          <a:p>
            <a:pPr marL="457200" indent="-457200" algn="l" rtl="0">
              <a:buFont typeface="Arial" pitchFamily="34" charset="0"/>
              <a:buChar char="•"/>
              <a:defRPr/>
            </a:pPr>
            <a:r>
              <a:rPr lang="en-US" sz="3200" dirty="0"/>
              <a:t>   </a:t>
            </a:r>
            <a:r>
              <a:rPr lang="en-US" sz="3200" dirty="0" smtClean="0"/>
              <a:t>infectious </a:t>
            </a:r>
            <a:r>
              <a:rPr lang="en-US" sz="3200" dirty="0"/>
              <a:t>disease</a:t>
            </a:r>
          </a:p>
        </p:txBody>
      </p:sp>
    </p:spTree>
    <p:extLst>
      <p:ext uri="{BB962C8B-B14F-4D97-AF65-F5344CB8AC3E}">
        <p14:creationId xmlns:p14="http://schemas.microsoft.com/office/powerpoint/2010/main" val="18239128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5536" y="831478"/>
            <a:ext cx="734481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en-US" sz="3600" dirty="0">
                <a:solidFill>
                  <a:srgbClr val="FF0000"/>
                </a:solidFill>
              </a:rPr>
              <a:t>Family history  </a:t>
            </a:r>
          </a:p>
          <a:p>
            <a:pPr algn="l" rtl="0">
              <a:defRPr/>
            </a:pPr>
            <a:r>
              <a:rPr lang="en-US" sz="3200" dirty="0"/>
              <a:t>   cvs </a:t>
            </a:r>
            <a:r>
              <a:rPr lang="en-US" sz="3200" dirty="0" smtClean="0"/>
              <a:t>disease  ,HTN , stroke</a:t>
            </a:r>
            <a:endParaRPr lang="en-US" sz="3200" dirty="0"/>
          </a:p>
          <a:p>
            <a:pPr algn="l" rtl="0">
              <a:defRPr/>
            </a:pPr>
            <a:r>
              <a:rPr lang="en-US" sz="3200" dirty="0"/>
              <a:t>    </a:t>
            </a:r>
            <a:r>
              <a:rPr lang="en-US" sz="2800" dirty="0" smtClean="0"/>
              <a:t>MS </a:t>
            </a:r>
            <a:r>
              <a:rPr lang="en-US" sz="3200" dirty="0" smtClean="0"/>
              <a:t>, </a:t>
            </a:r>
            <a:r>
              <a:rPr lang="en-US" sz="3200" dirty="0" smtClean="0"/>
              <a:t>migraine</a:t>
            </a:r>
            <a:endParaRPr lang="en-US" sz="3200" dirty="0"/>
          </a:p>
          <a:p>
            <a:pPr algn="l" rtl="0">
              <a:defRPr/>
            </a:pPr>
            <a:r>
              <a:rPr lang="en-US" sz="3200" dirty="0"/>
              <a:t>    epilepsy</a:t>
            </a:r>
          </a:p>
          <a:p>
            <a:pPr algn="l" rtl="0">
              <a:defRPr/>
            </a:pPr>
            <a:r>
              <a:rPr lang="en-US" sz="3200" dirty="0"/>
              <a:t>    </a:t>
            </a:r>
            <a:r>
              <a:rPr lang="en-US" sz="3200" dirty="0" smtClean="0"/>
              <a:t>NF , </a:t>
            </a:r>
            <a:r>
              <a:rPr lang="en-US" sz="3200" dirty="0" smtClean="0"/>
              <a:t>Wilson </a:t>
            </a:r>
            <a:r>
              <a:rPr lang="en-US" sz="3200" dirty="0" smtClean="0"/>
              <a:t>, CMT</a:t>
            </a:r>
            <a:endParaRPr lang="en-US" sz="3200" dirty="0"/>
          </a:p>
          <a:p>
            <a:pPr algn="l" rtl="0">
              <a:defRPr/>
            </a:pPr>
            <a:r>
              <a:rPr lang="en-US" sz="3600" dirty="0"/>
              <a:t>    </a:t>
            </a:r>
          </a:p>
          <a:p>
            <a:pPr algn="l" rtl="0">
              <a:defRPr/>
            </a:pPr>
            <a:r>
              <a:rPr lang="en-US" sz="3600" dirty="0">
                <a:solidFill>
                  <a:srgbClr val="FF0000"/>
                </a:solidFill>
              </a:rPr>
              <a:t>Personal history</a:t>
            </a:r>
          </a:p>
          <a:p>
            <a:pPr marL="355600" indent="-355600" algn="l" rtl="0">
              <a:defRPr/>
            </a:pPr>
            <a:r>
              <a:rPr lang="en-US" sz="3200" dirty="0"/>
              <a:t>   drug </a:t>
            </a:r>
            <a:r>
              <a:rPr lang="en-US" sz="3200" dirty="0" smtClean="0"/>
              <a:t>abuse  , toxin alcohol ,   environmental ,                           industrial </a:t>
            </a:r>
          </a:p>
          <a:p>
            <a:pPr algn="l" rtl="0">
              <a:defRPr/>
            </a:pPr>
            <a:r>
              <a:rPr lang="en-US" sz="3200" dirty="0" smtClean="0"/>
              <a:t>   </a:t>
            </a:r>
            <a:r>
              <a:rPr lang="en-US" sz="3200" dirty="0"/>
              <a:t>birth history</a:t>
            </a:r>
          </a:p>
        </p:txBody>
      </p:sp>
    </p:spTree>
    <p:extLst>
      <p:ext uri="{BB962C8B-B14F-4D97-AF65-F5344CB8AC3E}">
        <p14:creationId xmlns:p14="http://schemas.microsoft.com/office/powerpoint/2010/main" val="14295624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528" y="994077"/>
            <a:ext cx="799288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en-US" sz="3200" dirty="0">
                <a:solidFill>
                  <a:srgbClr val="FF0000"/>
                </a:solidFill>
              </a:rPr>
              <a:t>Drug </a:t>
            </a:r>
            <a:r>
              <a:rPr lang="en-US" sz="3200" dirty="0" smtClean="0">
                <a:solidFill>
                  <a:srgbClr val="FF0000"/>
                </a:solidFill>
              </a:rPr>
              <a:t>history</a:t>
            </a:r>
          </a:p>
          <a:p>
            <a:pPr algn="l" rtl="0">
              <a:defRPr/>
            </a:pPr>
            <a:endParaRPr lang="en-US" sz="2800" dirty="0">
              <a:solidFill>
                <a:schemeClr val="accent2"/>
              </a:solidFill>
            </a:endParaRPr>
          </a:p>
          <a:p>
            <a:pPr algn="l" rtl="0">
              <a:defRPr/>
            </a:pPr>
            <a:r>
              <a:rPr lang="en-US" sz="2800" dirty="0"/>
              <a:t>   </a:t>
            </a:r>
            <a:r>
              <a:rPr lang="en-US" sz="3200" dirty="0"/>
              <a:t>sedative</a:t>
            </a:r>
          </a:p>
          <a:p>
            <a:pPr algn="l" rtl="0">
              <a:defRPr/>
            </a:pPr>
            <a:r>
              <a:rPr lang="en-US" sz="3200" dirty="0"/>
              <a:t>   antidepressant </a:t>
            </a:r>
          </a:p>
          <a:p>
            <a:pPr algn="l" rtl="0">
              <a:defRPr/>
            </a:pPr>
            <a:r>
              <a:rPr lang="en-US" sz="3200" dirty="0"/>
              <a:t>   aminoglycoside in </a:t>
            </a:r>
            <a:r>
              <a:rPr lang="en-US" sz="3200" dirty="0" smtClean="0"/>
              <a:t>neuromuscular </a:t>
            </a:r>
            <a:r>
              <a:rPr lang="en-US" sz="3200" dirty="0" smtClean="0"/>
              <a:t>disease</a:t>
            </a:r>
            <a:endParaRPr lang="en-US" sz="3200" dirty="0"/>
          </a:p>
          <a:p>
            <a:pPr algn="l" rtl="0">
              <a:defRPr/>
            </a:pPr>
            <a:r>
              <a:rPr lang="en-US" sz="3200" dirty="0"/>
              <a:t>   </a:t>
            </a:r>
            <a:r>
              <a:rPr lang="en-US" sz="3200" dirty="0" smtClean="0"/>
              <a:t>chemotherapy </a:t>
            </a:r>
            <a:r>
              <a:rPr lang="en-US" sz="3200" dirty="0"/>
              <a:t>in PNP</a:t>
            </a:r>
          </a:p>
          <a:p>
            <a:pPr algn="l" rtl="0">
              <a:defRPr/>
            </a:pPr>
            <a:r>
              <a:rPr lang="en-US" sz="3200" dirty="0"/>
              <a:t>   </a:t>
            </a:r>
            <a:r>
              <a:rPr lang="en-US" sz="3200" dirty="0" smtClean="0"/>
              <a:t>Immunosuppressant's </a:t>
            </a:r>
            <a:r>
              <a:rPr lang="en-US" sz="3200" dirty="0"/>
              <a:t>in encephalopathy</a:t>
            </a:r>
          </a:p>
          <a:p>
            <a:pPr algn="l" rtl="0">
              <a:defRPr/>
            </a:pPr>
            <a:r>
              <a:rPr lang="en-US" sz="3200" dirty="0"/>
              <a:t>   anticoagulant </a:t>
            </a:r>
          </a:p>
          <a:p>
            <a:pPr algn="l" rtl="0">
              <a:defRPr/>
            </a:pPr>
            <a:r>
              <a:rPr lang="en-US" sz="3200" dirty="0"/>
              <a:t>   antihypertensive</a:t>
            </a:r>
          </a:p>
          <a:p>
            <a:pPr algn="l" rtl="0">
              <a:defRPr/>
            </a:pPr>
            <a:r>
              <a:rPr lang="en-US" sz="3200" dirty="0"/>
              <a:t>   </a:t>
            </a:r>
            <a:r>
              <a:rPr lang="en-US" sz="2400" dirty="0"/>
              <a:t>OCPs</a:t>
            </a:r>
          </a:p>
        </p:txBody>
      </p:sp>
    </p:spTree>
    <p:extLst>
      <p:ext uri="{BB962C8B-B14F-4D97-AF65-F5344CB8AC3E}">
        <p14:creationId xmlns:p14="http://schemas.microsoft.com/office/powerpoint/2010/main" val="3549190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187624" y="1268760"/>
            <a:ext cx="676875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base"/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Pt 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should be</a:t>
            </a:r>
            <a:endParaRPr lang="en-US" sz="2800" dirty="0"/>
          </a:p>
          <a:p>
            <a:pPr algn="l" fontAlgn="base"/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  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-  alert</a:t>
            </a:r>
            <a:endParaRPr lang="en-US" sz="2800" dirty="0">
              <a:latin typeface="Calibri" pitchFamily="34" charset="0"/>
            </a:endParaRPr>
          </a:p>
          <a:p>
            <a:pPr algn="l" fontAlgn="base"/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  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-  informant</a:t>
            </a:r>
            <a:endParaRPr lang="en-US" sz="2800" dirty="0" smtClean="0">
              <a:latin typeface="Calibri" pitchFamily="34" charset="0"/>
            </a:endParaRPr>
          </a:p>
          <a:p>
            <a:pPr algn="l" fontAlgn="base"/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  -  insight 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regard 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illness </a:t>
            </a:r>
          </a:p>
          <a:p>
            <a:pPr algn="l" fontAlgn="base"/>
            <a:endParaRPr lang="en-US" sz="2800" dirty="0" smtClean="0"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 algn="l" fontAlgn="base"/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history should be taken from patient , and if possible from relative as well</a:t>
            </a:r>
            <a:endParaRPr lang="en-US" sz="2800" dirty="0"/>
          </a:p>
          <a:p>
            <a:pPr algn="l" fontAlgn="base"/>
            <a:endParaRPr lang="en-US" sz="2000" dirty="0" smtClean="0"/>
          </a:p>
          <a:p>
            <a:pPr algn="l" fontAlgn="base"/>
            <a:r>
              <a:rPr lang="en-US" sz="20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l" fontAlgn="base"/>
            <a:r>
              <a:rPr lang="en-US" sz="20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first of all introduce your self to the 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patient and 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take 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permission ( 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verbal 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) </a:t>
            </a:r>
          </a:p>
          <a:p>
            <a:pPr algn="l" fontAlgn="base"/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start with an open questions  </a:t>
            </a:r>
            <a:endParaRPr lang="en-US" sz="2800" dirty="0"/>
          </a:p>
          <a:p>
            <a:pPr algn="l"/>
            <a:endParaRPr lang="en-US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353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115616" y="404664"/>
            <a:ext cx="698477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200" b="1" dirty="0">
                <a:solidFill>
                  <a:srgbClr val="FF0000"/>
                </a:solidFill>
              </a:rPr>
              <a:t>History must include :-</a:t>
            </a:r>
            <a:endParaRPr lang="en-US" sz="3200" dirty="0">
              <a:solidFill>
                <a:srgbClr val="FF0000"/>
              </a:solidFill>
            </a:endParaRPr>
          </a:p>
          <a:p>
            <a:pPr algn="l"/>
            <a:endParaRPr lang="en-US" sz="3200" b="1" dirty="0" smtClean="0"/>
          </a:p>
          <a:p>
            <a:pPr algn="l"/>
            <a:r>
              <a:rPr lang="en-US" sz="3200" b="1" dirty="0" smtClean="0"/>
              <a:t>1 </a:t>
            </a:r>
            <a:r>
              <a:rPr lang="en-US" sz="3200" b="1" dirty="0"/>
              <a:t>)  preliminary data</a:t>
            </a:r>
          </a:p>
          <a:p>
            <a:pPr algn="l"/>
            <a:r>
              <a:rPr lang="en-US" sz="3200" b="1" dirty="0"/>
              <a:t>2)  chief complaint and duration</a:t>
            </a:r>
          </a:p>
          <a:p>
            <a:pPr algn="l"/>
            <a:r>
              <a:rPr lang="en-US" sz="3200" b="1" dirty="0"/>
              <a:t>3)  history of chief complaint</a:t>
            </a:r>
          </a:p>
          <a:p>
            <a:pPr algn="l"/>
            <a:r>
              <a:rPr lang="en-US" sz="3200" b="1" dirty="0"/>
              <a:t>4)  systemic review</a:t>
            </a:r>
          </a:p>
          <a:p>
            <a:pPr algn="l"/>
            <a:r>
              <a:rPr lang="en-US" sz="3200" b="1" dirty="0"/>
              <a:t>5) past medical history</a:t>
            </a:r>
          </a:p>
          <a:p>
            <a:pPr algn="l"/>
            <a:r>
              <a:rPr lang="en-US" sz="3200" b="1" dirty="0"/>
              <a:t>6)  past surgical history</a:t>
            </a:r>
          </a:p>
          <a:p>
            <a:pPr algn="l"/>
            <a:r>
              <a:rPr lang="en-US" sz="3200" b="1" dirty="0"/>
              <a:t>7)  drug history</a:t>
            </a:r>
          </a:p>
          <a:p>
            <a:pPr algn="l"/>
            <a:r>
              <a:rPr lang="en-US" sz="3200" b="1" dirty="0"/>
              <a:t>8)  family history</a:t>
            </a:r>
          </a:p>
          <a:p>
            <a:pPr algn="l"/>
            <a:r>
              <a:rPr lang="en-US" sz="3200" b="1" dirty="0"/>
              <a:t>9)  social history</a:t>
            </a:r>
          </a:p>
          <a:p>
            <a:pPr algn="l"/>
            <a:r>
              <a:rPr lang="en-US" sz="2800" b="1" dirty="0"/>
              <a:t>10) </a:t>
            </a:r>
            <a:r>
              <a:rPr lang="en-US" sz="2800" b="1" dirty="0" smtClean="0"/>
              <a:t> </a:t>
            </a:r>
            <a:r>
              <a:rPr lang="en-US" sz="3200" b="1" dirty="0" smtClean="0"/>
              <a:t>summary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374477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76064" y="188640"/>
            <a:ext cx="860444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fontAlgn="base"/>
            <a:r>
              <a:rPr lang="en-US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Common presentations</a:t>
            </a:r>
            <a:endParaRPr lang="en-US" sz="3200" dirty="0">
              <a:solidFill>
                <a:srgbClr val="FF0000"/>
              </a:solidFill>
            </a:endParaRPr>
          </a:p>
          <a:p>
            <a:pPr algn="l" fontAlgn="base"/>
            <a:r>
              <a:rPr lang="en-US" sz="32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headache</a:t>
            </a:r>
            <a:endParaRPr lang="en-US" sz="3200" dirty="0"/>
          </a:p>
          <a:p>
            <a:pPr algn="l" fontAlgn="base"/>
            <a:r>
              <a:rPr lang="en-US" sz="32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visual disturbance</a:t>
            </a:r>
            <a:endParaRPr lang="en-US" sz="3200" dirty="0"/>
          </a:p>
          <a:p>
            <a:pPr algn="l" fontAlgn="base"/>
            <a:r>
              <a:rPr lang="en-US" sz="32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altered  mental </a:t>
            </a:r>
            <a:r>
              <a:rPr lang="en-US" sz="32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state</a:t>
            </a:r>
          </a:p>
          <a:p>
            <a:pPr algn="l" fontAlgn="base"/>
            <a:r>
              <a:rPr lang="en-US" sz="36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en-US" sz="32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LOC</a:t>
            </a:r>
            <a:endParaRPr lang="en-US" sz="3200" dirty="0"/>
          </a:p>
          <a:p>
            <a:pPr algn="l" fontAlgn="base"/>
            <a:r>
              <a:rPr lang="en-US" sz="32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Memory deterioration    </a:t>
            </a:r>
          </a:p>
          <a:p>
            <a:pPr algn="l" fontAlgn="base"/>
            <a:r>
              <a:rPr lang="en-US" sz="32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seizure</a:t>
            </a:r>
            <a:endParaRPr lang="en-US" sz="3200" dirty="0"/>
          </a:p>
          <a:p>
            <a:pPr algn="l" fontAlgn="base"/>
            <a:r>
              <a:rPr lang="en-US" sz="32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speech disorder</a:t>
            </a:r>
            <a:endParaRPr lang="en-US" sz="3200" dirty="0"/>
          </a:p>
          <a:p>
            <a:pPr algn="l" fontAlgn="base"/>
            <a:r>
              <a:rPr lang="en-US" sz="32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motor disorder</a:t>
            </a:r>
            <a:endParaRPr lang="en-US" sz="3200" dirty="0"/>
          </a:p>
          <a:p>
            <a:pPr algn="l" fontAlgn="base"/>
            <a:r>
              <a:rPr lang="en-US" sz="32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sensory disorder </a:t>
            </a:r>
            <a:endParaRPr lang="en-US" sz="3200" dirty="0"/>
          </a:p>
          <a:p>
            <a:pPr algn="l" fontAlgn="base"/>
            <a:r>
              <a:rPr lang="en-US" sz="32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US" sz="32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cranial </a:t>
            </a:r>
            <a:r>
              <a:rPr lang="en-US" sz="32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nerve </a:t>
            </a:r>
            <a:r>
              <a:rPr lang="en-US" sz="32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disorder </a:t>
            </a:r>
            <a:endParaRPr lang="en-US" sz="3200" dirty="0" smtClean="0"/>
          </a:p>
          <a:p>
            <a:pPr algn="l" fontAlgn="base"/>
            <a:r>
              <a:rPr lang="en-US" sz="32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autonomic </a:t>
            </a:r>
            <a:r>
              <a:rPr lang="en-US" sz="32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disorder </a:t>
            </a:r>
            <a:endParaRPr lang="en-US" sz="3200" dirty="0"/>
          </a:p>
          <a:p>
            <a:pPr algn="l" fontAlgn="base"/>
            <a:r>
              <a:rPr lang="en-US" sz="32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sphincter </a:t>
            </a:r>
            <a:r>
              <a:rPr lang="en-US" sz="32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disorder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57862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611560" y="726951"/>
            <a:ext cx="81369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600" dirty="0">
                <a:solidFill>
                  <a:srgbClr val="FF0000"/>
                </a:solidFill>
              </a:rPr>
              <a:t>disturbance of higher </a:t>
            </a:r>
            <a:r>
              <a:rPr lang="en-US" sz="3600" dirty="0" smtClean="0">
                <a:solidFill>
                  <a:srgbClr val="FF0000"/>
                </a:solidFill>
              </a:rPr>
              <a:t>cortical function </a:t>
            </a:r>
            <a:endParaRPr lang="en-US" sz="3600" dirty="0"/>
          </a:p>
          <a:p>
            <a:pPr algn="l"/>
            <a:r>
              <a:rPr lang="en-US" sz="3600" dirty="0"/>
              <a:t>change in mood:- </a:t>
            </a:r>
            <a:endParaRPr lang="en-US" sz="3600" dirty="0" smtClean="0"/>
          </a:p>
          <a:p>
            <a:pPr algn="l"/>
            <a:r>
              <a:rPr lang="en-US" sz="3600" dirty="0" smtClean="0"/>
              <a:t>anxious </a:t>
            </a:r>
            <a:r>
              <a:rPr lang="en-US" sz="3600" dirty="0"/>
              <a:t>,depressed ,</a:t>
            </a:r>
            <a:r>
              <a:rPr lang="en-US" sz="3600" dirty="0" smtClean="0"/>
              <a:t>fear , euphoric</a:t>
            </a:r>
            <a:endParaRPr lang="en-US" sz="3600" dirty="0"/>
          </a:p>
          <a:p>
            <a:pPr algn="l"/>
            <a:endParaRPr lang="en-US" sz="3600" dirty="0" smtClean="0"/>
          </a:p>
          <a:p>
            <a:pPr algn="l"/>
            <a:r>
              <a:rPr lang="en-US" sz="3600" dirty="0" smtClean="0"/>
              <a:t>change </a:t>
            </a:r>
            <a:r>
              <a:rPr lang="en-US" sz="3600" dirty="0"/>
              <a:t>in behavior :- inactive ,quietness ,hyperactive ,aggressive</a:t>
            </a:r>
          </a:p>
          <a:p>
            <a:pPr algn="l"/>
            <a:endParaRPr lang="en-US" sz="3600" dirty="0" smtClean="0"/>
          </a:p>
          <a:p>
            <a:pPr algn="l"/>
            <a:r>
              <a:rPr lang="en-US" sz="3600" dirty="0" smtClean="0"/>
              <a:t>memory </a:t>
            </a:r>
            <a:r>
              <a:rPr lang="en-US" sz="3600" dirty="0"/>
              <a:t>deterioration :- increase </a:t>
            </a:r>
            <a:r>
              <a:rPr lang="en-US" sz="3600" dirty="0" smtClean="0"/>
              <a:t>forgetfulness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3914673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528" y="1025435"/>
            <a:ext cx="874846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en-US" sz="4000" dirty="0">
                <a:solidFill>
                  <a:srgbClr val="FF0000"/>
                </a:solidFill>
              </a:rPr>
              <a:t>Speech disorder</a:t>
            </a:r>
          </a:p>
          <a:p>
            <a:pPr algn="l" rtl="0">
              <a:defRPr/>
            </a:pPr>
            <a:r>
              <a:rPr lang="en-US" sz="3200" dirty="0"/>
              <a:t>  onset</a:t>
            </a:r>
          </a:p>
          <a:p>
            <a:pPr algn="l" rtl="0">
              <a:defRPr/>
            </a:pPr>
            <a:r>
              <a:rPr lang="en-US" sz="3200" dirty="0"/>
              <a:t>  frequency</a:t>
            </a:r>
          </a:p>
          <a:p>
            <a:pPr algn="l" rtl="0">
              <a:defRPr/>
            </a:pPr>
            <a:r>
              <a:rPr lang="en-US" sz="3200" dirty="0"/>
              <a:t>  </a:t>
            </a:r>
            <a:r>
              <a:rPr lang="en-US" sz="3200" dirty="0" smtClean="0"/>
              <a:t>duration</a:t>
            </a:r>
          </a:p>
          <a:p>
            <a:pPr algn="l" rtl="0">
              <a:defRPr/>
            </a:pPr>
            <a:endParaRPr lang="en-US" sz="3200" dirty="0"/>
          </a:p>
          <a:p>
            <a:pPr algn="l" rtl="0">
              <a:defRPr/>
            </a:pPr>
            <a:r>
              <a:rPr lang="en-US" sz="3200" dirty="0"/>
              <a:t>  </a:t>
            </a:r>
            <a:r>
              <a:rPr lang="en-US" sz="3200" dirty="0" smtClean="0"/>
              <a:t>dysarthria :-  difficult </a:t>
            </a:r>
            <a:r>
              <a:rPr lang="en-US" sz="3200" dirty="0"/>
              <a:t>articulation </a:t>
            </a:r>
            <a:r>
              <a:rPr lang="en-US" sz="3200" dirty="0" smtClean="0"/>
              <a:t> </a:t>
            </a:r>
          </a:p>
          <a:p>
            <a:pPr algn="l" rtl="0">
              <a:defRPr/>
            </a:pPr>
            <a:endParaRPr lang="en-US" sz="3200" dirty="0" smtClean="0"/>
          </a:p>
          <a:p>
            <a:pPr algn="l" rtl="0">
              <a:defRPr/>
            </a:pPr>
            <a:r>
              <a:rPr lang="en-US" sz="3200" dirty="0" smtClean="0"/>
              <a:t>  motor dysphasia :- difficult expression</a:t>
            </a:r>
          </a:p>
          <a:p>
            <a:pPr algn="l" rtl="0">
              <a:defRPr/>
            </a:pPr>
            <a:r>
              <a:rPr lang="en-US" sz="3200" dirty="0" smtClean="0"/>
              <a:t> </a:t>
            </a:r>
            <a:endParaRPr lang="en-US" sz="3200" dirty="0"/>
          </a:p>
          <a:p>
            <a:pPr marL="92075" algn="l" rtl="0">
              <a:defRPr/>
            </a:pPr>
            <a:r>
              <a:rPr lang="en-US" sz="3200" dirty="0"/>
              <a:t> </a:t>
            </a:r>
            <a:r>
              <a:rPr lang="en-US" sz="3200" dirty="0" smtClean="0"/>
              <a:t>sensory dysphasia :- difficult understanding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72784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48072" y="692696"/>
            <a:ext cx="8604448" cy="602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90000"/>
              </a:lnSpc>
              <a:defRPr/>
            </a:pPr>
            <a:r>
              <a:rPr lang="en-US" sz="3200" dirty="0" smtClean="0"/>
              <a:t> </a:t>
            </a:r>
            <a:r>
              <a:rPr lang="en-US" sz="4400" dirty="0">
                <a:solidFill>
                  <a:srgbClr val="FF0000"/>
                </a:solidFill>
              </a:rPr>
              <a:t>headache</a:t>
            </a:r>
            <a:r>
              <a:rPr lang="en-US" sz="3200" dirty="0"/>
              <a:t> </a:t>
            </a:r>
            <a:endParaRPr lang="en-US" sz="3200" dirty="0" smtClean="0"/>
          </a:p>
          <a:p>
            <a:pPr algn="l" rtl="0">
              <a:lnSpc>
                <a:spcPct val="90000"/>
              </a:lnSpc>
              <a:defRPr/>
            </a:pPr>
            <a:r>
              <a:rPr lang="en-US" sz="3200" dirty="0" smtClean="0"/>
              <a:t>Site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 smtClean="0"/>
              <a:t>Severity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 smtClean="0"/>
              <a:t>onset </a:t>
            </a:r>
            <a:r>
              <a:rPr lang="en-US" sz="3200" dirty="0"/>
              <a:t>(</a:t>
            </a:r>
            <a:r>
              <a:rPr lang="en-US" sz="3200" dirty="0" smtClean="0"/>
              <a:t>sudden/gradual), 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 smtClean="0"/>
              <a:t>Course , duration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 smtClean="0"/>
              <a:t>Location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 smtClean="0"/>
              <a:t>Character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 smtClean="0"/>
              <a:t>time </a:t>
            </a:r>
            <a:r>
              <a:rPr lang="en-US" sz="3200" dirty="0"/>
              <a:t>of </a:t>
            </a:r>
            <a:r>
              <a:rPr lang="en-US" sz="3200" dirty="0" smtClean="0"/>
              <a:t>occurring </a:t>
            </a:r>
            <a:r>
              <a:rPr lang="en-US" sz="3200" dirty="0" smtClean="0"/>
              <a:t>(</a:t>
            </a:r>
            <a:r>
              <a:rPr lang="en-US" sz="3200" dirty="0"/>
              <a:t>morning</a:t>
            </a:r>
            <a:r>
              <a:rPr lang="en-US" sz="3200" dirty="0" smtClean="0"/>
              <a:t>),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 smtClean="0"/>
              <a:t>precipitating </a:t>
            </a:r>
            <a:r>
              <a:rPr lang="en-US" sz="3200" dirty="0"/>
              <a:t>factors</a:t>
            </a:r>
            <a:r>
              <a:rPr lang="en-US" sz="3200" dirty="0" smtClean="0"/>
              <a:t>,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 smtClean="0"/>
              <a:t>Relieving factors 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 smtClean="0"/>
              <a:t>associated features( </a:t>
            </a:r>
            <a:r>
              <a:rPr lang="en-US" sz="3200" dirty="0" smtClean="0"/>
              <a:t>vomiting </a:t>
            </a:r>
            <a:r>
              <a:rPr lang="en-US" sz="3200" dirty="0" smtClean="0"/>
              <a:t>/visual ,</a:t>
            </a:r>
            <a:r>
              <a:rPr lang="en-US" sz="3200" dirty="0"/>
              <a:t>sensory)</a:t>
            </a:r>
            <a:endParaRPr lang="ar-LY" sz="3200" dirty="0"/>
          </a:p>
          <a:p>
            <a:pPr algn="l" rtl="0">
              <a:lnSpc>
                <a:spcPct val="90000"/>
              </a:lnSpc>
              <a:defRPr/>
            </a:pPr>
            <a:r>
              <a:rPr lang="en-US" sz="3200" dirty="0"/>
              <a:t>is  it first attack or not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3200" dirty="0" smtClean="0"/>
              <a:t>Beware </a:t>
            </a:r>
            <a:r>
              <a:rPr lang="en-US" sz="3200" dirty="0"/>
              <a:t>of </a:t>
            </a:r>
            <a:r>
              <a:rPr lang="en-US" sz="3200" dirty="0">
                <a:solidFill>
                  <a:srgbClr val="7030A0"/>
                </a:solidFill>
              </a:rPr>
              <a:t>thunderclap</a:t>
            </a:r>
            <a:r>
              <a:rPr lang="en-US" sz="3200" dirty="0"/>
              <a:t> headache </a:t>
            </a:r>
            <a:r>
              <a:rPr lang="en-US" sz="2800" i="1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096909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971600" y="1197327"/>
            <a:ext cx="741682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200" dirty="0">
                <a:solidFill>
                  <a:srgbClr val="FF0000"/>
                </a:solidFill>
              </a:rPr>
              <a:t>Vertigo</a:t>
            </a:r>
          </a:p>
          <a:p>
            <a:pPr algn="l"/>
            <a:r>
              <a:rPr lang="en-US" sz="3200" dirty="0" smtClean="0"/>
              <a:t>   Sensation </a:t>
            </a:r>
            <a:r>
              <a:rPr lang="en-US" sz="3200" dirty="0"/>
              <a:t>that either the world or </a:t>
            </a:r>
            <a:r>
              <a:rPr lang="en-US" sz="3200" dirty="0" smtClean="0"/>
              <a:t>            the patient </a:t>
            </a:r>
            <a:r>
              <a:rPr lang="en-US" sz="3200" dirty="0"/>
              <a:t>is rotating </a:t>
            </a:r>
          </a:p>
          <a:p>
            <a:pPr algn="l"/>
            <a:r>
              <a:rPr lang="en-US" sz="3200" dirty="0" smtClean="0"/>
              <a:t>    - Is </a:t>
            </a:r>
            <a:r>
              <a:rPr lang="en-US" sz="3200" dirty="0"/>
              <a:t>it persist or comes in attacks</a:t>
            </a:r>
          </a:p>
          <a:p>
            <a:pPr algn="l"/>
            <a:r>
              <a:rPr lang="en-US" sz="3200" dirty="0" smtClean="0"/>
              <a:t>    - How </a:t>
            </a:r>
            <a:r>
              <a:rPr lang="en-US" sz="3200" dirty="0"/>
              <a:t>long does the attack last </a:t>
            </a:r>
          </a:p>
          <a:p>
            <a:pPr algn="l">
              <a:tabLst>
                <a:tab pos="6461125" algn="l"/>
              </a:tabLst>
            </a:pPr>
            <a:r>
              <a:rPr lang="en-US" sz="3200" dirty="0" smtClean="0"/>
              <a:t>    - Is </a:t>
            </a:r>
            <a:r>
              <a:rPr lang="en-US" sz="3200" dirty="0"/>
              <a:t>it related to head movement or </a:t>
            </a:r>
            <a:r>
              <a:rPr lang="en-US" sz="3200" dirty="0" smtClean="0"/>
              <a:t>             particular </a:t>
            </a:r>
            <a:r>
              <a:rPr lang="en-US" sz="3200" dirty="0"/>
              <a:t>position </a:t>
            </a:r>
          </a:p>
          <a:p>
            <a:pPr algn="l"/>
            <a:r>
              <a:rPr lang="en-US" sz="3200" dirty="0" smtClean="0"/>
              <a:t>    - Are </a:t>
            </a:r>
            <a:r>
              <a:rPr lang="en-US" sz="3200" dirty="0"/>
              <a:t>there any associated </a:t>
            </a:r>
            <a:r>
              <a:rPr lang="en-US" sz="3200" dirty="0" smtClean="0"/>
              <a:t>features?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3695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1193</TotalTime>
  <Words>959</Words>
  <Application>Microsoft Office PowerPoint</Application>
  <PresentationFormat>عرض على الشاشة (3:4)‏</PresentationFormat>
  <Paragraphs>219</Paragraphs>
  <Slides>25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25</vt:i4>
      </vt:variant>
    </vt:vector>
  </HeadingPairs>
  <TitlesOfParts>
    <vt:vector size="26" baseType="lpstr">
      <vt:lpstr>تدفق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alasaeel</dc:creator>
  <cp:lastModifiedBy>alasaeel</cp:lastModifiedBy>
  <cp:revision>42</cp:revision>
  <dcterms:created xsi:type="dcterms:W3CDTF">2018-12-06T21:43:56Z</dcterms:created>
  <dcterms:modified xsi:type="dcterms:W3CDTF">2018-12-09T11:46:17Z</dcterms:modified>
</cp:coreProperties>
</file>