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72" r:id="rId1"/>
  </p:sldMasterIdLst>
  <p:notesMasterIdLst>
    <p:notesMasterId r:id="rId3"/>
  </p:notesMasterIdLst>
  <p:sldIdLst>
    <p:sldId id="263" r:id="rId2"/>
  </p:sldIdLst>
  <p:sldSz cx="43891200" cy="32918400"/>
  <p:notesSz cx="6858000" cy="9144000"/>
  <p:embeddedFontLst>
    <p:embeddedFont>
      <p:font typeface="Arial Black" panose="020B0A04020102020204" pitchFamily="34" charset="0"/>
      <p:bold r:id="rId4"/>
    </p:embeddedFont>
    <p:embeddedFont>
      <p:font typeface="Verdana" panose="020B0604030504040204" pitchFamily="34" charset="0"/>
      <p:regular r:id="rId5"/>
      <p:bold r:id="rId6"/>
      <p:italic r:id="rId7"/>
      <p:boldItalic r:id="rId8"/>
    </p:embeddedFont>
    <p:embeddedFont>
      <p:font typeface="Calibri" panose="020F0502020204030204" pitchFamily="34" charset="0"/>
      <p:regular r:id="rId9"/>
      <p:bold r:id="rId10"/>
    </p:embeddedFont>
  </p:embeddedFontLst>
  <p:custDataLst>
    <p:tags r:id="rId11"/>
  </p:custDataLst>
  <p:defaultTextStyle>
    <a:defPPr>
      <a:defRPr lang="en-US"/>
    </a:defPPr>
    <a:lvl1pPr marL="0" algn="l" defTabSz="4388077" rtl="0" eaLnBrk="1" latinLnBrk="0" hangingPunct="1">
      <a:defRPr sz="8698" kern="1200">
        <a:solidFill>
          <a:schemeClr val="tx1"/>
        </a:solidFill>
        <a:latin typeface="+mn-lt"/>
        <a:ea typeface="+mn-ea"/>
        <a:cs typeface="+mn-cs"/>
      </a:defRPr>
    </a:lvl1pPr>
    <a:lvl2pPr marL="2194039" algn="l" defTabSz="4388077" rtl="0" eaLnBrk="1" latinLnBrk="0" hangingPunct="1">
      <a:defRPr sz="8698" kern="1200">
        <a:solidFill>
          <a:schemeClr val="tx1"/>
        </a:solidFill>
        <a:latin typeface="+mn-lt"/>
        <a:ea typeface="+mn-ea"/>
        <a:cs typeface="+mn-cs"/>
      </a:defRPr>
    </a:lvl2pPr>
    <a:lvl3pPr marL="4388077" algn="l" defTabSz="4388077" rtl="0" eaLnBrk="1" latinLnBrk="0" hangingPunct="1">
      <a:defRPr sz="8698" kern="1200">
        <a:solidFill>
          <a:schemeClr val="tx1"/>
        </a:solidFill>
        <a:latin typeface="+mn-lt"/>
        <a:ea typeface="+mn-ea"/>
        <a:cs typeface="+mn-cs"/>
      </a:defRPr>
    </a:lvl3pPr>
    <a:lvl4pPr marL="6582120" algn="l" defTabSz="4388077" rtl="0" eaLnBrk="1" latinLnBrk="0" hangingPunct="1">
      <a:defRPr sz="8698" kern="1200">
        <a:solidFill>
          <a:schemeClr val="tx1"/>
        </a:solidFill>
        <a:latin typeface="+mn-lt"/>
        <a:ea typeface="+mn-ea"/>
        <a:cs typeface="+mn-cs"/>
      </a:defRPr>
    </a:lvl4pPr>
    <a:lvl5pPr marL="8776160" algn="l" defTabSz="4388077" rtl="0" eaLnBrk="1" latinLnBrk="0" hangingPunct="1">
      <a:defRPr sz="8698" kern="1200">
        <a:solidFill>
          <a:schemeClr val="tx1"/>
        </a:solidFill>
        <a:latin typeface="+mn-lt"/>
        <a:ea typeface="+mn-ea"/>
        <a:cs typeface="+mn-cs"/>
      </a:defRPr>
    </a:lvl5pPr>
    <a:lvl6pPr marL="10970199" algn="l" defTabSz="4388077" rtl="0" eaLnBrk="1" latinLnBrk="0" hangingPunct="1">
      <a:defRPr sz="8698" kern="1200">
        <a:solidFill>
          <a:schemeClr val="tx1"/>
        </a:solidFill>
        <a:latin typeface="+mn-lt"/>
        <a:ea typeface="+mn-ea"/>
        <a:cs typeface="+mn-cs"/>
      </a:defRPr>
    </a:lvl6pPr>
    <a:lvl7pPr marL="13164238" algn="l" defTabSz="4388077" rtl="0" eaLnBrk="1" latinLnBrk="0" hangingPunct="1">
      <a:defRPr sz="8698" kern="1200">
        <a:solidFill>
          <a:schemeClr val="tx1"/>
        </a:solidFill>
        <a:latin typeface="+mn-lt"/>
        <a:ea typeface="+mn-ea"/>
        <a:cs typeface="+mn-cs"/>
      </a:defRPr>
    </a:lvl7pPr>
    <a:lvl8pPr marL="15358277" algn="l" defTabSz="4388077" rtl="0" eaLnBrk="1" latinLnBrk="0" hangingPunct="1">
      <a:defRPr sz="8698" kern="1200">
        <a:solidFill>
          <a:schemeClr val="tx1"/>
        </a:solidFill>
        <a:latin typeface="+mn-lt"/>
        <a:ea typeface="+mn-ea"/>
        <a:cs typeface="+mn-cs"/>
      </a:defRPr>
    </a:lvl8pPr>
    <a:lvl9pPr marL="17552318" algn="l" defTabSz="4388077" rtl="0" eaLnBrk="1" latinLnBrk="0" hangingPunct="1">
      <a:defRPr sz="869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userDrawn="1">
          <p15:clr>
            <a:srgbClr val="A4A3A4"/>
          </p15:clr>
        </p15:guide>
        <p15:guide id="2" pos="10368" userDrawn="1">
          <p15:clr>
            <a:srgbClr val="A4A3A4"/>
          </p15:clr>
        </p15:guide>
        <p15:guide id="3" orient="horz" pos="10368" userDrawn="1">
          <p15:clr>
            <a:srgbClr val="A4A3A4"/>
          </p15:clr>
        </p15:guide>
        <p15:guide id="4" pos="1382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DCDCDC"/>
    <a:srgbClr val="D9D9D9"/>
    <a:srgbClr val="B3CBD3"/>
    <a:srgbClr val="F59696"/>
    <a:srgbClr val="A0BEC8"/>
    <a:srgbClr val="C9F1FF"/>
    <a:srgbClr val="93E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72" autoAdjust="0"/>
    <p:restoredTop sz="98224" autoAdjust="0"/>
  </p:normalViewPr>
  <p:slideViewPr>
    <p:cSldViewPr snapToGrid="0">
      <p:cViewPr varScale="1">
        <p:scale>
          <a:sx n="16" d="100"/>
          <a:sy n="16" d="100"/>
        </p:scale>
        <p:origin x="1422" y="30"/>
      </p:cViewPr>
      <p:guideLst>
        <p:guide orient="horz" pos="6912"/>
        <p:guide pos="10368"/>
        <p:guide orient="horz" pos="10368"/>
        <p:guide pos="13824"/>
      </p:guideLst>
    </p:cSldViewPr>
  </p:slideViewPr>
  <p:outlineViewPr>
    <p:cViewPr>
      <p:scale>
        <a:sx n="33" d="100"/>
        <a:sy n="33" d="100"/>
      </p:scale>
      <p:origin x="0" y="0"/>
    </p:cViewPr>
  </p:outlin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ags" Target="tags/tag1.xml"/><Relationship Id="rId5" Type="http://schemas.openxmlformats.org/officeDocument/2006/relationships/font" Target="fonts/font2.fntdata"/><Relationship Id="rId15" Type="http://schemas.openxmlformats.org/officeDocument/2006/relationships/tableStyles" Target="tableStyle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defPPr>
              <a:defRPr kern="1200" smtId="4294967295"/>
            </a:defPPr>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defPPr>
              <a:defRPr kern="1200" smtId="4294967295"/>
            </a:defPPr>
            <a:lvl1pPr algn="r">
              <a:defRPr sz="1200"/>
            </a:lvl1pPr>
          </a:lstStyle>
          <a:p>
            <a:fld id="{7B0E8FA9-8B5F-4493-A208-FBBD06A1EBF4}" type="datetimeFigureOut">
              <a:rPr lang="en-US" smtClean="0"/>
              <a:pPr/>
              <a:t>7/7/2020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defPPr>
              <a:defRPr kern="1200" smtId="4294967295"/>
            </a:defPPr>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defPPr>
              <a:defRPr kern="1200" smtId="4294967295"/>
            </a:defPPr>
            <a:lvl1pPr algn="r">
              <a:defRPr sz="1200"/>
            </a:lvl1pPr>
          </a:lstStyle>
          <a:p>
            <a:fld id="{CD15AFD9-35F1-4A8D-8AD3-EDB948176196}" type="slidenum">
              <a:rPr lang="en-US" smtClean="0"/>
              <a:pPr/>
              <a:t>‹#›</a:t>
            </a:fld>
            <a:endParaRPr lang="en-US" dirty="0"/>
          </a:p>
        </p:txBody>
      </p:sp>
    </p:spTree>
    <p:extLst>
      <p:ext uri="{BB962C8B-B14F-4D97-AF65-F5344CB8AC3E}">
        <p14:creationId xmlns:p14="http://schemas.microsoft.com/office/powerpoint/2010/main" val="2095315684"/>
      </p:ext>
    </p:extLst>
  </p:cSld>
  <p:clrMap bg1="lt1" tx1="dk1" bg2="lt2" tx2="dk2" accent1="accent1" accent2="accent2" accent3="accent3" accent4="accent4" accent5="accent5" accent6="accent6" hlink="hlink" folHlink="folHlink"/>
  <p:notesStyle>
    <a:lvl1pPr marL="0" algn="l" defTabSz="4388077" rtl="0" eaLnBrk="1" latinLnBrk="0" hangingPunct="1">
      <a:defRPr sz="5700" kern="1200">
        <a:solidFill>
          <a:schemeClr val="tx1"/>
        </a:solidFill>
        <a:latin typeface="+mn-lt"/>
        <a:ea typeface="+mn-ea"/>
        <a:cs typeface="+mn-cs"/>
      </a:defRPr>
    </a:lvl1pPr>
    <a:lvl2pPr marL="2194039" algn="l" defTabSz="4388077" rtl="0" eaLnBrk="1" latinLnBrk="0" hangingPunct="1">
      <a:defRPr sz="5700" kern="1200">
        <a:solidFill>
          <a:schemeClr val="tx1"/>
        </a:solidFill>
        <a:latin typeface="+mn-lt"/>
        <a:ea typeface="+mn-ea"/>
        <a:cs typeface="+mn-cs"/>
      </a:defRPr>
    </a:lvl2pPr>
    <a:lvl3pPr marL="4388077" algn="l" defTabSz="4388077" rtl="0" eaLnBrk="1" latinLnBrk="0" hangingPunct="1">
      <a:defRPr sz="5700" kern="1200">
        <a:solidFill>
          <a:schemeClr val="tx1"/>
        </a:solidFill>
        <a:latin typeface="+mn-lt"/>
        <a:ea typeface="+mn-ea"/>
        <a:cs typeface="+mn-cs"/>
      </a:defRPr>
    </a:lvl3pPr>
    <a:lvl4pPr marL="6582120" algn="l" defTabSz="4388077" rtl="0" eaLnBrk="1" latinLnBrk="0" hangingPunct="1">
      <a:defRPr sz="5700" kern="1200">
        <a:solidFill>
          <a:schemeClr val="tx1"/>
        </a:solidFill>
        <a:latin typeface="+mn-lt"/>
        <a:ea typeface="+mn-ea"/>
        <a:cs typeface="+mn-cs"/>
      </a:defRPr>
    </a:lvl4pPr>
    <a:lvl5pPr marL="8776160" algn="l" defTabSz="4388077" rtl="0" eaLnBrk="1" latinLnBrk="0" hangingPunct="1">
      <a:defRPr sz="5700" kern="1200">
        <a:solidFill>
          <a:schemeClr val="tx1"/>
        </a:solidFill>
        <a:latin typeface="+mn-lt"/>
        <a:ea typeface="+mn-ea"/>
        <a:cs typeface="+mn-cs"/>
      </a:defRPr>
    </a:lvl5pPr>
    <a:lvl6pPr marL="10970199" algn="l" defTabSz="4388077" rtl="0" eaLnBrk="1" latinLnBrk="0" hangingPunct="1">
      <a:defRPr sz="5700" kern="1200">
        <a:solidFill>
          <a:schemeClr val="tx1"/>
        </a:solidFill>
        <a:latin typeface="+mn-lt"/>
        <a:ea typeface="+mn-ea"/>
        <a:cs typeface="+mn-cs"/>
      </a:defRPr>
    </a:lvl6pPr>
    <a:lvl7pPr marL="13164238" algn="l" defTabSz="4388077" rtl="0" eaLnBrk="1" latinLnBrk="0" hangingPunct="1">
      <a:defRPr sz="5700" kern="1200">
        <a:solidFill>
          <a:schemeClr val="tx1"/>
        </a:solidFill>
        <a:latin typeface="+mn-lt"/>
        <a:ea typeface="+mn-ea"/>
        <a:cs typeface="+mn-cs"/>
      </a:defRPr>
    </a:lvl7pPr>
    <a:lvl8pPr marL="15358277" algn="l" defTabSz="4388077" rtl="0" eaLnBrk="1" latinLnBrk="0" hangingPunct="1">
      <a:defRPr sz="5700" kern="1200">
        <a:solidFill>
          <a:schemeClr val="tx1"/>
        </a:solidFill>
        <a:latin typeface="+mn-lt"/>
        <a:ea typeface="+mn-ea"/>
        <a:cs typeface="+mn-cs"/>
      </a:defRPr>
    </a:lvl8pPr>
    <a:lvl9pPr marL="17552318" algn="l" defTabSz="4388077" rtl="0" eaLnBrk="1" latinLnBrk="0" hangingPunct="1">
      <a:defRPr sz="5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96767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594629"/>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New picture"/>
          <p:cNvPicPr/>
          <p:nvPr/>
        </p:nvPicPr>
        <p:blipFill>
          <a:blip r:embed="rId4"/>
          <a:stretch>
            <a:fillRect/>
          </a:stretch>
        </p:blipFill>
        <p:spPr>
          <a:xfrm rot="16200000">
            <a:off x="-11506200" y="16459200"/>
            <a:ext cx="14274800" cy="4368800"/>
          </a:xfrm>
          <a:prstGeom prst="rect">
            <a:avLst/>
          </a:prstGeom>
        </p:spPr>
      </p:pic>
      <p:pic>
        <p:nvPicPr>
          <p:cNvPr id="3" name="New picture"/>
          <p:cNvPicPr/>
          <p:nvPr/>
        </p:nvPicPr>
        <p:blipFill>
          <a:blip r:embed="rId4"/>
          <a:stretch>
            <a:fillRect/>
          </a:stretch>
        </p:blipFill>
        <p:spPr>
          <a:xfrm rot="5400000">
            <a:off x="41122600" y="16459200"/>
            <a:ext cx="14274800" cy="4368800"/>
          </a:xfrm>
          <a:prstGeom prst="rect">
            <a:avLst/>
          </a:prstGeom>
        </p:spPr>
      </p:pic>
      <p:pic>
        <p:nvPicPr>
          <p:cNvPr id="4" name="New picture"/>
          <p:cNvPicPr/>
          <p:nvPr/>
        </p:nvPicPr>
        <p:blipFill>
          <a:blip r:embed="rId5"/>
          <a:stretch>
            <a:fillRect/>
          </a:stretch>
        </p:blipFill>
        <p:spPr>
          <a:xfrm>
            <a:off x="6959600" y="33426400"/>
            <a:ext cx="29972000" cy="1549400"/>
          </a:xfrm>
          <a:prstGeom prst="rect">
            <a:avLst/>
          </a:prstGeom>
        </p:spPr>
      </p:pic>
      <p:sp>
        <p:nvSpPr>
          <p:cNvPr id="5" name="New shape"/>
          <p:cNvSpPr/>
          <p:nvPr/>
        </p:nvSpPr>
        <p:spPr>
          <a:xfrm>
            <a:off x="695960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dirty="0" smtId="4294967295">
                <a:solidFill>
                  <a:srgbClr val="808080"/>
                </a:solidFill>
              </a:rPr>
              <a:t>Template ID: assessingslate  Size: 48x36</a:t>
            </a:r>
          </a:p>
        </p:txBody>
      </p:sp>
    </p:spTree>
    <p:extLst>
      <p:ext uri="{BB962C8B-B14F-4D97-AF65-F5344CB8AC3E}">
        <p14:creationId xmlns:p14="http://schemas.microsoft.com/office/powerpoint/2010/main" val="2054342921"/>
      </p:ext>
    </p:extLst>
  </p:cSld>
  <p:clrMap bg1="lt1" tx1="dk1" bg2="lt2" tx2="dk2" accent1="accent1" accent2="accent2" accent3="accent3" accent4="accent4" accent5="accent5" accent6="accent6" hlink="hlink" folHlink="folHlink"/>
  <p:sldLayoutIdLst>
    <p:sldLayoutId id="2147483679" r:id="rId1"/>
    <p:sldLayoutId id="2147483680" r:id="rId2"/>
  </p:sldLayoutIdLst>
  <p:transition/>
  <p:txStyles>
    <p:title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p:titleStyle>
    <p:bodyStyle>
      <a:defPPr>
        <a:defRPr kern="1200" smtId="4294967295"/>
      </a:defPPr>
      <a:lvl1pPr marL="0" indent="0" algn="l" defTabSz="4389028" rtl="0" eaLnBrk="1" latinLnBrk="0" hangingPunct="1">
        <a:spcBef>
          <a:spcPct val="20000"/>
        </a:spcBef>
        <a:buFont typeface="Arial" pitchFamily="34" charset="0"/>
        <a:buNone/>
        <a:defRPr sz="13400" kern="120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7"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1"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p:bodyStyle>
    <p:other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4" algn="l" defTabSz="4389028" rtl="0" eaLnBrk="1" latinLnBrk="0" hangingPunct="1">
        <a:defRPr sz="8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ncbi.nlm.nih.gov/pubmed/?term=Pedersen%20NL%5bAuthor%5d&amp;cauthor=true&amp;cauthor_uid=30010124" TargetMode="External"/><Relationship Id="rId13" Type="http://schemas.openxmlformats.org/officeDocument/2006/relationships/image" Target="../media/image5.jpeg"/><Relationship Id="rId3" Type="http://schemas.openxmlformats.org/officeDocument/2006/relationships/image" Target="../media/image4.png"/><Relationship Id="rId7" Type="http://schemas.openxmlformats.org/officeDocument/2006/relationships/hyperlink" Target="https://www.ncbi.nlm.nih.gov/pubmed/?term=Reynolds%20CA%5bAuthor%5d&amp;cauthor=true&amp;cauthor_uid=30010124" TargetMode="External"/><Relationship Id="rId12" Type="http://schemas.openxmlformats.org/officeDocument/2006/relationships/hyperlink" Target="https://www.webmd.com/alzheimers/news/20190717/clues-to-why-women-have-higher-odds-for-alzheimers"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s://www.ncbi.nlm.nih.gov/pubmed/?term=Jang%20JY%5bAuthor%5d&amp;cauthor=true&amp;cauthor_uid=30010124" TargetMode="External"/><Relationship Id="rId11" Type="http://schemas.openxmlformats.org/officeDocument/2006/relationships/hyperlink" Target="https://www.alzheimers.net/8-12-15-why-is-alzheimers-more-likely-in-women" TargetMode="External"/><Relationship Id="rId5" Type="http://schemas.openxmlformats.org/officeDocument/2006/relationships/hyperlink" Target="https://www.ncbi.nlm.nih.gov/pubmed/?term=Kaneshiro%20C%5bAuthor%5d&amp;cauthor=true&amp;cauthor_uid=30010124" TargetMode="External"/><Relationship Id="rId15" Type="http://schemas.openxmlformats.org/officeDocument/2006/relationships/image" Target="../media/image7.png"/><Relationship Id="rId10" Type="http://schemas.openxmlformats.org/officeDocument/2006/relationships/hyperlink" Target="https://pubmed.ncbi.nlm.nih.gov/20442496" TargetMode="External"/><Relationship Id="rId4" Type="http://schemas.openxmlformats.org/officeDocument/2006/relationships/hyperlink" Target="https://www.ncbi.nlm.nih.gov/pubmed/?term=Beam%20CR%5bAuthor%5d&amp;cauthor=true&amp;cauthor_uid=30010124" TargetMode="External"/><Relationship Id="rId9" Type="http://schemas.openxmlformats.org/officeDocument/2006/relationships/hyperlink" Target="https://www.ncbi.nlm.nih.gov/pubmed/?term=Gatz%20M%5bAuthor%5d&amp;cauthor=true&amp;cauthor_uid=30010124" TargetMode="External"/><Relationship Id="rId1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p:cNvSpPr/>
          <p:nvPr/>
        </p:nvSpPr>
        <p:spPr>
          <a:xfrm>
            <a:off x="0" y="0"/>
            <a:ext cx="43891200" cy="592372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defPPr>
              <a:defRPr kern="1200" smtId="4294967295"/>
            </a:defPPr>
          </a:lstStyle>
          <a:p>
            <a:pPr algn="ctr"/>
            <a:endParaRPr lang="en-US" dirty="0"/>
          </a:p>
        </p:txBody>
      </p:sp>
      <p:sp>
        <p:nvSpPr>
          <p:cNvPr id="51" name="Title 11">
            <a:extLst>
              <a:ext uri="{FF2B5EF4-FFF2-40B4-BE49-F238E27FC236}">
                <a16:creationId xmlns:a16="http://schemas.microsoft.com/office/drawing/2014/main" xmlns:p15="http://schemas.microsoft.com/office/powerpoint/2012/main" xmlns:p14="http://schemas.microsoft.com/office/powerpoint/2010/main" xmlns="" id="{EE7A5C51-35F0-4B71-992D-43D344D16C04}"/>
              </a:ext>
            </a:extLst>
          </p:cNvPr>
          <p:cNvSpPr txBox="1"/>
          <p:nvPr/>
        </p:nvSpPr>
        <p:spPr>
          <a:xfrm>
            <a:off x="1371600" y="122386"/>
            <a:ext cx="41148000" cy="2746935"/>
          </a:xfrm>
          <a:prstGeom prst="rect">
            <a:avLst/>
          </a:prstGeom>
          <a:solidFill>
            <a:schemeClr val="accent4">
              <a:lumMod val="60000"/>
              <a:lumOff val="40000"/>
            </a:schemeClr>
          </a:solidFill>
        </p:spPr>
        <p:txBody>
          <a:bodyPr lIns="128016" tIns="64008" rIns="128016" bIns="64008"/>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9600" b="1" u="sng" dirty="0" smtClean="0">
                <a:solidFill>
                  <a:schemeClr val="accent2">
                    <a:lumMod val="75000"/>
                  </a:schemeClr>
                </a:solidFill>
              </a:rPr>
              <a:t>Alzheimer's &amp; Women: Why us ??</a:t>
            </a:r>
            <a:endParaRPr lang="en-US" sz="9600" dirty="0" smtClean="0">
              <a:solidFill>
                <a:schemeClr val="accent2">
                  <a:lumMod val="75000"/>
                </a:schemeClr>
              </a:solidFill>
            </a:endParaRPr>
          </a:p>
          <a:p>
            <a:r>
              <a:rPr lang="en-US" sz="6600" dirty="0" smtClean="0">
                <a:solidFill>
                  <a:schemeClr val="tx1">
                    <a:lumMod val="95000"/>
                    <a:lumOff val="5000"/>
                  </a:schemeClr>
                </a:solidFill>
                <a:latin typeface="Verdana" panose="020B0604030504040204" pitchFamily="34" charset="0"/>
                <a:ea typeface="Verdana" panose="020B0604030504040204" pitchFamily="34" charset="0"/>
                <a:cs typeface="Verdana" panose="020B0604030504040204" pitchFamily="34" charset="0"/>
              </a:rPr>
              <a:t>Dr. Tala S. Alaujali - 769</a:t>
            </a:r>
          </a:p>
          <a:p>
            <a:r>
              <a:rPr lang="en-US" sz="6600" dirty="0" smtClean="0">
                <a:solidFill>
                  <a:schemeClr val="tx1">
                    <a:lumMod val="95000"/>
                    <a:lumOff val="5000"/>
                  </a:schemeClr>
                </a:solidFill>
                <a:latin typeface="Verdana" panose="020B0604030504040204" pitchFamily="34" charset="0"/>
                <a:ea typeface="Verdana" panose="020B0604030504040204" pitchFamily="34" charset="0"/>
                <a:cs typeface="Verdana" panose="020B0604030504040204" pitchFamily="34" charset="0"/>
              </a:rPr>
              <a:t>Dr. Raghda A. Al-Sharif - 1029</a:t>
            </a:r>
          </a:p>
          <a:p>
            <a:r>
              <a:rPr lang="en-US" sz="6600" dirty="0" smtClean="0">
                <a:solidFill>
                  <a:schemeClr val="tx1">
                    <a:lumMod val="95000"/>
                    <a:lumOff val="5000"/>
                  </a:schemeClr>
                </a:solidFill>
                <a:latin typeface="Verdana" panose="020B0604030504040204" pitchFamily="34" charset="0"/>
                <a:ea typeface="Verdana" panose="020B0604030504040204" pitchFamily="34" charset="0"/>
                <a:cs typeface="Verdana" panose="020B0604030504040204" pitchFamily="34" charset="0"/>
              </a:rPr>
              <a:t>Dr. Lina S. Shueb – 1058</a:t>
            </a:r>
          </a:p>
          <a:p>
            <a:r>
              <a:rPr lang="en-US" sz="6000" dirty="0" smtClean="0">
                <a:solidFill>
                  <a:schemeClr val="tx1">
                    <a:lumMod val="95000"/>
                    <a:lumOff val="5000"/>
                  </a:schemeClr>
                </a:solidFill>
                <a:latin typeface="Verdana" panose="020B0604030504040204" pitchFamily="34" charset="0"/>
                <a:ea typeface="Verdana" panose="020B0604030504040204" pitchFamily="34" charset="0"/>
                <a:cs typeface="Verdana" panose="020B0604030504040204" pitchFamily="34" charset="0"/>
              </a:rPr>
              <a:t>Libyan </a:t>
            </a:r>
            <a:r>
              <a:rPr lang="en-US" sz="6000" dirty="0">
                <a:solidFill>
                  <a:schemeClr val="tx1">
                    <a:lumMod val="95000"/>
                    <a:lumOff val="5000"/>
                  </a:schemeClr>
                </a:solidFill>
                <a:latin typeface="Verdana" panose="020B0604030504040204" pitchFamily="34" charset="0"/>
                <a:ea typeface="Verdana" panose="020B0604030504040204" pitchFamily="34" charset="0"/>
                <a:cs typeface="Verdana" panose="020B0604030504040204" pitchFamily="34" charset="0"/>
              </a:rPr>
              <a:t>International Medical </a:t>
            </a:r>
            <a:r>
              <a:rPr lang="en-US" sz="6000" dirty="0" smtClean="0">
                <a:solidFill>
                  <a:schemeClr val="tx1">
                    <a:lumMod val="95000"/>
                    <a:lumOff val="5000"/>
                  </a:schemeClr>
                </a:solidFill>
                <a:latin typeface="Verdana" panose="020B0604030504040204" pitchFamily="34" charset="0"/>
                <a:ea typeface="Verdana" panose="020B0604030504040204" pitchFamily="34" charset="0"/>
                <a:cs typeface="Verdana" panose="020B0604030504040204" pitchFamily="34" charset="0"/>
              </a:rPr>
              <a:t>University - Faculty of Medicine</a:t>
            </a:r>
          </a:p>
        </p:txBody>
      </p:sp>
      <p:sp>
        <p:nvSpPr>
          <p:cNvPr id="71" name="Rectangle: Rounded Corners 70"/>
          <p:cNvSpPr/>
          <p:nvPr/>
        </p:nvSpPr>
        <p:spPr>
          <a:xfrm>
            <a:off x="27965399" y="25984200"/>
            <a:ext cx="15468600" cy="6457523"/>
          </a:xfrm>
          <a:prstGeom prst="roundRect">
            <a:avLst>
              <a:gd name="adj" fmla="val 394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marL="1371600" indent="-1371600" algn="ctr">
              <a:buFont typeface="+mj-lt"/>
              <a:buAutoNum type="arabicPeriod"/>
            </a:pPr>
            <a:endParaRPr lang="en-US" sz="4000" dirty="0">
              <a:solidFill>
                <a:schemeClr val="tx1"/>
              </a:solidFill>
            </a:endParaRPr>
          </a:p>
        </p:txBody>
      </p:sp>
      <p:sp>
        <p:nvSpPr>
          <p:cNvPr id="60" name="TextBox 59">
            <a:extLst>
              <a:ext uri="{FF2B5EF4-FFF2-40B4-BE49-F238E27FC236}">
                <a16:creationId xmlns:a16="http://schemas.microsoft.com/office/drawing/2014/main" xmlns:p15="http://schemas.microsoft.com/office/powerpoint/2012/main" xmlns:p14="http://schemas.microsoft.com/office/powerpoint/2010/main" xmlns="" id="{1043F711-D47E-42B5-B443-99A2ED27753E}"/>
              </a:ext>
            </a:extLst>
          </p:cNvPr>
          <p:cNvSpPr txBox="1"/>
          <p:nvPr/>
        </p:nvSpPr>
        <p:spPr>
          <a:xfrm>
            <a:off x="28568099" y="26185585"/>
            <a:ext cx="9144000" cy="1107996"/>
          </a:xfrm>
          <a:prstGeom prst="rect">
            <a:avLst/>
          </a:prstGeom>
          <a:noFill/>
        </p:spPr>
        <p:txBody>
          <a:bodyPr wrap="square" rtlCol="0">
            <a:spAutoFit/>
          </a:bodyPr>
          <a:lstStyle>
            <a:defPPr>
              <a:defRPr kern="1200" smtId="4294967295"/>
            </a:defPPr>
          </a:lstStyle>
          <a:p>
            <a:r>
              <a:rPr lang="en-US" sz="6600" u="sng" dirty="0" smtClean="0">
                <a:solidFill>
                  <a:srgbClr val="C00000"/>
                </a:solidFill>
                <a:latin typeface="Verdana" panose="020B0604030504040204" pitchFamily="34" charset="0"/>
                <a:ea typeface="Verdana" panose="020B0604030504040204" pitchFamily="34" charset="0"/>
                <a:cs typeface="Verdana" panose="020B0604030504040204" pitchFamily="34" charset="0"/>
              </a:rPr>
              <a:t>References:</a:t>
            </a:r>
            <a:endParaRPr lang="en-US" sz="6600" u="sng"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
        <p:nvSpPr>
          <p:cNvPr id="42" name="Rectangle: Rounded Corners 41"/>
          <p:cNvSpPr/>
          <p:nvPr/>
        </p:nvSpPr>
        <p:spPr>
          <a:xfrm>
            <a:off x="27965398" y="19077054"/>
            <a:ext cx="15327087" cy="6441536"/>
          </a:xfrm>
          <a:prstGeom prst="roundRect">
            <a:avLst>
              <a:gd name="adj" fmla="val 1477"/>
            </a:avLst>
          </a:prstGeom>
          <a:solidFill>
            <a:schemeClr val="accent4">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dirty="0"/>
          </a:p>
        </p:txBody>
      </p:sp>
      <p:sp>
        <p:nvSpPr>
          <p:cNvPr id="83" name="TextBox 82">
            <a:extLst>
              <a:ext uri="{FF2B5EF4-FFF2-40B4-BE49-F238E27FC236}">
                <a16:creationId xmlns:a16="http://schemas.microsoft.com/office/drawing/2014/main" xmlns:p15="http://schemas.microsoft.com/office/powerpoint/2012/main" xmlns:p14="http://schemas.microsoft.com/office/powerpoint/2010/main" xmlns="" id="{66B428E8-E946-4C04-BA2E-DBE7C90A92EC}"/>
              </a:ext>
            </a:extLst>
          </p:cNvPr>
          <p:cNvSpPr txBox="1"/>
          <p:nvPr/>
        </p:nvSpPr>
        <p:spPr>
          <a:xfrm>
            <a:off x="28379058" y="19233372"/>
            <a:ext cx="9144000" cy="1107996"/>
          </a:xfrm>
          <a:prstGeom prst="rect">
            <a:avLst/>
          </a:prstGeom>
          <a:noFill/>
        </p:spPr>
        <p:txBody>
          <a:bodyPr wrap="square" rtlCol="0">
            <a:spAutoFit/>
          </a:bodyPr>
          <a:lstStyle>
            <a:defPPr>
              <a:defRPr kern="1200" smtId="4294967295"/>
            </a:defPPr>
          </a:lstStyle>
          <a:p>
            <a:r>
              <a:rPr lang="en-US" sz="6600" u="sng" dirty="0" smtClean="0">
                <a:solidFill>
                  <a:srgbClr val="C00000"/>
                </a:solidFill>
                <a:latin typeface="Verdana" panose="020B0604030504040204" pitchFamily="34" charset="0"/>
                <a:ea typeface="Verdana" panose="020B0604030504040204" pitchFamily="34" charset="0"/>
                <a:cs typeface="Verdana" panose="020B0604030504040204" pitchFamily="34" charset="0"/>
              </a:rPr>
              <a:t>Conclusion:</a:t>
            </a:r>
            <a:endParaRPr lang="en-US" sz="6600" u="sng"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
        <p:nvSpPr>
          <p:cNvPr id="43" name="Rectangle: Rounded Corners 42"/>
          <p:cNvSpPr/>
          <p:nvPr/>
        </p:nvSpPr>
        <p:spPr>
          <a:xfrm>
            <a:off x="718566" y="13449761"/>
            <a:ext cx="14393452" cy="18915831"/>
          </a:xfrm>
          <a:prstGeom prst="roundRect">
            <a:avLst>
              <a:gd name="adj" fmla="val 2004"/>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dirty="0"/>
          </a:p>
        </p:txBody>
      </p:sp>
      <p:sp>
        <p:nvSpPr>
          <p:cNvPr id="86" name="TextBox 85">
            <a:extLst>
              <a:ext uri="{FF2B5EF4-FFF2-40B4-BE49-F238E27FC236}">
                <a16:creationId xmlns:a16="http://schemas.microsoft.com/office/drawing/2014/main" xmlns:p15="http://schemas.microsoft.com/office/powerpoint/2012/main" xmlns:p14="http://schemas.microsoft.com/office/powerpoint/2010/main" xmlns="" id="{9B320F11-3F85-4920-92E0-15D89C7AF4D2}"/>
              </a:ext>
            </a:extLst>
          </p:cNvPr>
          <p:cNvSpPr txBox="1"/>
          <p:nvPr/>
        </p:nvSpPr>
        <p:spPr>
          <a:xfrm>
            <a:off x="980187" y="15550097"/>
            <a:ext cx="13428974" cy="15481161"/>
          </a:xfrm>
          <a:prstGeom prst="rect">
            <a:avLst/>
          </a:prstGeom>
          <a:noFill/>
        </p:spPr>
        <p:txBody>
          <a:bodyPr wrap="square" rtlCol="0">
            <a:spAutoFit/>
          </a:bodyPr>
          <a:lstStyle>
            <a:defPPr>
              <a:defRPr kern="1200" smtId="4294967295"/>
            </a:defPPr>
          </a:lstStyle>
          <a:p>
            <a:pPr marL="742950" lvl="0" indent="-742950" algn="just">
              <a:buFont typeface="+mj-lt"/>
              <a:buAutoNum type="arabicPeriod"/>
            </a:pPr>
            <a:r>
              <a:rPr lang="en-US" sz="4000" dirty="0" smtClean="0"/>
              <a:t>Decrease in estrogen level is involved in the AD biomarker abnormalities in women. The pattern of gray matter loss in particular shows anatomic overlap with the brain estrogen network, which includes estrogen receptors widely found in, among other regions, the prefrontal cortex, hippocampus, amygdala, and posterior cingulate cortex.</a:t>
            </a:r>
          </a:p>
          <a:p>
            <a:pPr marL="742950" lvl="0" indent="-742950" algn="just">
              <a:buFont typeface="+mj-lt"/>
              <a:buAutoNum type="arabicPeriod"/>
            </a:pPr>
            <a:endParaRPr lang="en-US" sz="4000" dirty="0" smtClean="0"/>
          </a:p>
          <a:p>
            <a:pPr marL="742950" lvl="0" indent="-742950" algn="just">
              <a:buFont typeface="+mj-lt"/>
              <a:buAutoNum type="arabicPeriod"/>
            </a:pPr>
            <a:r>
              <a:rPr lang="en-US" sz="4000" dirty="0" smtClean="0"/>
              <a:t>Mitochondria from young females are protected against amyloid-beta toxicity, generate less reactive oxygen species, and release less apoptogenic signals than those from males. Since estrogenic compounds protect against mitochondrial toxicity of amyloid-beta, all this advantage is lost in mitochondria from old females. </a:t>
            </a:r>
          </a:p>
          <a:p>
            <a:pPr marL="742950" lvl="0" indent="-742950" algn="just">
              <a:buFont typeface="+mj-lt"/>
              <a:buAutoNum type="arabicPeriod"/>
            </a:pPr>
            <a:endParaRPr lang="en-US" sz="4000" dirty="0" smtClean="0"/>
          </a:p>
          <a:p>
            <a:pPr marL="742950" lvl="0" indent="-742950" algn="just">
              <a:buFont typeface="+mj-lt"/>
              <a:buAutoNum type="arabicPeriod"/>
            </a:pPr>
            <a:r>
              <a:rPr lang="en-US" sz="4000" dirty="0" smtClean="0"/>
              <a:t>Alzheimer’s-related protein tau spreads in the brain like an infection, moving from neuron to neuron and turning other proteins into abnormal tangles that result in the death of brain cells. Structure of tau networks is different in both genders, having a larger number of "bridging regions" in women that connect various areas of the brain. This may enable tau to spread more easily between brain regions, increasing the speed at which it accumulates and putting women at greater risk for Alzheimer's disease.</a:t>
            </a:r>
            <a:endParaRPr lang="en-US" sz="4000" dirty="0"/>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93087" y="314426"/>
            <a:ext cx="5821712" cy="4716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13209" y="6749131"/>
            <a:ext cx="11748403" cy="10450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6271465" y="7823521"/>
            <a:ext cx="10992742" cy="8710077"/>
          </a:xfrm>
          <a:prstGeom prst="rect">
            <a:avLst/>
          </a:prstGeom>
        </p:spPr>
        <p:txBody>
          <a:bodyPr wrap="square">
            <a:spAutoFit/>
          </a:bodyPr>
          <a:lstStyle/>
          <a:p>
            <a:pPr algn="just"/>
            <a:r>
              <a:rPr lang="en-US" sz="4000" dirty="0" smtClean="0"/>
              <a:t>Previously, the higher proportion of women affected by AD was attributed to their longer life expectancy relative to men, but several emerging lines of evidence point to sex- and gender-specific AD risk factors, such as :</a:t>
            </a:r>
          </a:p>
          <a:p>
            <a:pPr algn="just">
              <a:buFont typeface="Arial" pitchFamily="34" charset="0"/>
              <a:buChar char="•"/>
            </a:pPr>
            <a:endParaRPr lang="en-US" sz="4000" dirty="0" smtClean="0"/>
          </a:p>
          <a:p>
            <a:pPr algn="just">
              <a:buFont typeface="Arial" pitchFamily="34" charset="0"/>
              <a:buChar char="•"/>
            </a:pPr>
            <a:r>
              <a:rPr lang="en-US" sz="4000" dirty="0"/>
              <a:t>G</a:t>
            </a:r>
            <a:r>
              <a:rPr lang="en-US" sz="4000" dirty="0" smtClean="0"/>
              <a:t>enetic risks (family history &amp; </a:t>
            </a:r>
            <a:r>
              <a:rPr lang="en-US" sz="4000" i="1" dirty="0" smtClean="0"/>
              <a:t>APOE</a:t>
            </a:r>
            <a:r>
              <a:rPr lang="en-US" sz="4000" dirty="0" smtClean="0"/>
              <a:t> genotype), </a:t>
            </a:r>
          </a:p>
          <a:p>
            <a:pPr algn="just">
              <a:buFont typeface="Arial" pitchFamily="34" charset="0"/>
              <a:buChar char="•"/>
            </a:pPr>
            <a:r>
              <a:rPr lang="en-US" sz="4000" dirty="0"/>
              <a:t>M</a:t>
            </a:r>
            <a:r>
              <a:rPr lang="en-US" sz="4000" dirty="0" smtClean="0"/>
              <a:t>edical conditions ( depression, stroke, and diabetes mellitus), </a:t>
            </a:r>
          </a:p>
          <a:p>
            <a:pPr lvl="0" algn="just">
              <a:buFont typeface="Arial" pitchFamily="34" charset="0"/>
              <a:buChar char="•"/>
            </a:pPr>
            <a:r>
              <a:rPr lang="en-US" sz="4000" dirty="0"/>
              <a:t>H</a:t>
            </a:r>
            <a:r>
              <a:rPr lang="en-US" sz="4000" dirty="0" smtClean="0"/>
              <a:t>ormone-related risks (menopause and thyroid disease) and </a:t>
            </a:r>
          </a:p>
          <a:p>
            <a:pPr lvl="0" algn="just">
              <a:buFont typeface="Arial" pitchFamily="34" charset="0"/>
              <a:buChar char="•"/>
            </a:pPr>
            <a:r>
              <a:rPr lang="en-US" sz="4000" dirty="0"/>
              <a:t>L</a:t>
            </a:r>
            <a:r>
              <a:rPr lang="en-US" sz="4000" dirty="0" smtClean="0"/>
              <a:t>ifestyle factors (smoking, diet, exercise, and intellectual activity).</a:t>
            </a:r>
            <a:endParaRPr lang="en-US" sz="4000" dirty="0"/>
          </a:p>
        </p:txBody>
      </p:sp>
      <p:sp>
        <p:nvSpPr>
          <p:cNvPr id="25" name="مستطيل 24"/>
          <p:cNvSpPr/>
          <p:nvPr/>
        </p:nvSpPr>
        <p:spPr>
          <a:xfrm>
            <a:off x="28379058" y="20341368"/>
            <a:ext cx="14204398" cy="5016758"/>
          </a:xfrm>
          <a:prstGeom prst="rect">
            <a:avLst/>
          </a:prstGeom>
        </p:spPr>
        <p:txBody>
          <a:bodyPr wrap="square">
            <a:spAutoFit/>
          </a:bodyPr>
          <a:lstStyle/>
          <a:p>
            <a:pPr algn="just"/>
            <a:r>
              <a:rPr lang="en-US" sz="4000" dirty="0" smtClean="0"/>
              <a:t>We now have some serious biomarkers that indicate this is a phenomenon we need to understand; the hormonal environment that influences AD. Identifying the mechanism by which this occurs would be an important step in developing new treatments.. As such, more experiments and clinical trials are warranted to find conditions in which estrogenic compounds may be useful to prevent or treat AD, without potential side effects.</a:t>
            </a:r>
          </a:p>
        </p:txBody>
      </p:sp>
      <p:sp>
        <p:nvSpPr>
          <p:cNvPr id="29" name="مستطيل 28"/>
          <p:cNvSpPr/>
          <p:nvPr/>
        </p:nvSpPr>
        <p:spPr>
          <a:xfrm>
            <a:off x="28137218" y="27207542"/>
            <a:ext cx="15296781" cy="5078313"/>
          </a:xfrm>
          <a:prstGeom prst="rect">
            <a:avLst/>
          </a:prstGeom>
        </p:spPr>
        <p:txBody>
          <a:bodyPr wrap="square">
            <a:spAutoFit/>
          </a:bodyPr>
          <a:lstStyle/>
          <a:p>
            <a:pPr marL="571500" lvl="0" indent="-571500">
              <a:buFont typeface="Arial" panose="020B0604020202020204" pitchFamily="34" charset="0"/>
              <a:buChar char="•"/>
            </a:pPr>
            <a:r>
              <a:rPr lang="en-US" sz="3600" dirty="0" smtClean="0"/>
              <a:t>Differences Between Women and Men in Incidence Rates of Dementia &amp; Alzheimer’s Disease; </a:t>
            </a:r>
            <a:r>
              <a:rPr lang="en-US" sz="3600" u="sng" dirty="0" smtClean="0">
                <a:hlinkClick r:id="rId4"/>
              </a:rPr>
              <a:t>Christopher R. Beam</a:t>
            </a:r>
            <a:r>
              <a:rPr lang="en-US" sz="3600" dirty="0" smtClean="0"/>
              <a:t>,</a:t>
            </a:r>
            <a:r>
              <a:rPr lang="en-US" sz="3600" baseline="30000" dirty="0" smtClean="0"/>
              <a:t>a,*</a:t>
            </a:r>
            <a:r>
              <a:rPr lang="en-US" sz="3600" dirty="0" smtClean="0"/>
              <a:t> </a:t>
            </a:r>
            <a:r>
              <a:rPr lang="en-US" sz="3600" u="sng" dirty="0" smtClean="0">
                <a:hlinkClick r:id="rId5"/>
              </a:rPr>
              <a:t>Cody Kaneshiro</a:t>
            </a:r>
            <a:r>
              <a:rPr lang="en-US" sz="3600" dirty="0" smtClean="0"/>
              <a:t>,</a:t>
            </a:r>
            <a:r>
              <a:rPr lang="en-US" sz="3600" baseline="30000" dirty="0" smtClean="0"/>
              <a:t>a,1</a:t>
            </a:r>
            <a:r>
              <a:rPr lang="en-US" sz="3600" dirty="0" smtClean="0"/>
              <a:t> </a:t>
            </a:r>
            <a:r>
              <a:rPr lang="en-US" sz="3600" u="sng" dirty="0" smtClean="0">
                <a:hlinkClick r:id="rId6"/>
              </a:rPr>
              <a:t>Jung Yun Jang</a:t>
            </a:r>
            <a:r>
              <a:rPr lang="en-US" sz="3600" dirty="0" smtClean="0"/>
              <a:t>,</a:t>
            </a:r>
            <a:r>
              <a:rPr lang="en-US" sz="3600" baseline="30000" dirty="0" smtClean="0"/>
              <a:t>a</a:t>
            </a:r>
            <a:r>
              <a:rPr lang="en-US" sz="3600" dirty="0" smtClean="0"/>
              <a:t> </a:t>
            </a:r>
            <a:r>
              <a:rPr lang="en-US" sz="3600" u="sng" dirty="0" smtClean="0">
                <a:hlinkClick r:id="rId7"/>
              </a:rPr>
              <a:t>Chandra A. Reynolds</a:t>
            </a:r>
            <a:r>
              <a:rPr lang="en-US" sz="3600" dirty="0" smtClean="0"/>
              <a:t>,</a:t>
            </a:r>
            <a:r>
              <a:rPr lang="en-US" sz="3600" baseline="30000" dirty="0" smtClean="0"/>
              <a:t>b</a:t>
            </a:r>
            <a:r>
              <a:rPr lang="en-US" sz="3600" dirty="0" smtClean="0"/>
              <a:t> </a:t>
            </a:r>
            <a:r>
              <a:rPr lang="en-US" sz="3600" u="sng" dirty="0" smtClean="0">
                <a:hlinkClick r:id="rId8"/>
              </a:rPr>
              <a:t>Nancy L. Pedersen</a:t>
            </a:r>
            <a:r>
              <a:rPr lang="en-US" sz="3600" dirty="0" smtClean="0"/>
              <a:t>,</a:t>
            </a:r>
            <a:r>
              <a:rPr lang="en-US" sz="3600" baseline="30000" dirty="0" smtClean="0"/>
              <a:t>a,c</a:t>
            </a:r>
            <a:r>
              <a:rPr lang="en-US" sz="3600" dirty="0" smtClean="0"/>
              <a:t> and </a:t>
            </a:r>
            <a:r>
              <a:rPr lang="en-US" sz="3600" u="sng" dirty="0" smtClean="0">
                <a:hlinkClick r:id="rId9"/>
              </a:rPr>
              <a:t>Margaret Gatz</a:t>
            </a:r>
            <a:r>
              <a:rPr lang="en-US" sz="3600" baseline="30000" dirty="0" smtClean="0"/>
              <a:t>a,c</a:t>
            </a:r>
            <a:endParaRPr lang="en-US" sz="3600" dirty="0" smtClean="0"/>
          </a:p>
          <a:p>
            <a:pPr marL="571500" lvl="0" indent="-571500">
              <a:buFont typeface="Arial" panose="020B0604020202020204" pitchFamily="34" charset="0"/>
              <a:buChar char="•"/>
            </a:pPr>
            <a:r>
              <a:rPr lang="en-US" sz="3600" u="sng" dirty="0" smtClean="0">
                <a:hlinkClick r:id="rId10"/>
              </a:rPr>
              <a:t>https://pubmed.ncbi.nlm.nih.gov/20442496</a:t>
            </a:r>
            <a:r>
              <a:rPr lang="en-US" sz="3600" u="sng" dirty="0" smtClean="0"/>
              <a:t> </a:t>
            </a:r>
            <a:endParaRPr lang="en-US" sz="3600" dirty="0" smtClean="0"/>
          </a:p>
          <a:p>
            <a:pPr marL="571500" lvl="0" indent="-571500">
              <a:buFont typeface="Arial" panose="020B0604020202020204" pitchFamily="34" charset="0"/>
              <a:buChar char="•"/>
            </a:pPr>
            <a:r>
              <a:rPr lang="en-US" sz="3600" u="sng" dirty="0" smtClean="0">
                <a:hlinkClick r:id="rId11"/>
              </a:rPr>
              <a:t>https://www.alzheimers.net/8-12-15-why-is-alzheimers-more-likely-in-women</a:t>
            </a:r>
            <a:endParaRPr lang="en-US" sz="3600" dirty="0" smtClean="0"/>
          </a:p>
          <a:p>
            <a:pPr marL="571500" lvl="0" indent="-571500">
              <a:buFont typeface="Arial" panose="020B0604020202020204" pitchFamily="34" charset="0"/>
              <a:buChar char="•"/>
            </a:pPr>
            <a:r>
              <a:rPr lang="en-US" sz="3600" u="sng" dirty="0" smtClean="0">
                <a:hlinkClick r:id="rId12"/>
              </a:rPr>
              <a:t>https://www.webmd.com/alzheimers/news/20190717/clues-to-why-women-have-higher-odds-for-alzheimers</a:t>
            </a:r>
            <a:endParaRPr lang="en-US" sz="3600" dirty="0"/>
          </a:p>
        </p:txBody>
      </p:sp>
      <p:pic>
        <p:nvPicPr>
          <p:cNvPr id="54" name="Picture 1"/>
          <p:cNvPicPr/>
          <p:nvPr/>
        </p:nvPicPr>
        <p:blipFill>
          <a:blip r:embed="rId13">
            <a:extLst>
              <a:ext uri="{28A0092B-C50C-407E-A947-70E740481C1C}">
                <a14:useLocalDpi xmlns:a14="http://schemas.microsoft.com/office/drawing/2010/main" val="0"/>
              </a:ext>
            </a:extLst>
          </a:blip>
          <a:stretch>
            <a:fillRect/>
          </a:stretch>
        </p:blipFill>
        <p:spPr>
          <a:xfrm>
            <a:off x="15444032" y="17641594"/>
            <a:ext cx="12047840" cy="14644261"/>
          </a:xfrm>
          <a:prstGeom prst="rect">
            <a:avLst/>
          </a:prstGeom>
        </p:spPr>
      </p:pic>
      <p:sp>
        <p:nvSpPr>
          <p:cNvPr id="57" name="Rectangle: Rounded Corners 40"/>
          <p:cNvSpPr/>
          <p:nvPr/>
        </p:nvSpPr>
        <p:spPr>
          <a:xfrm>
            <a:off x="27965398" y="6592475"/>
            <a:ext cx="15327087" cy="6238392"/>
          </a:xfrm>
          <a:prstGeom prst="roundRect">
            <a:avLst>
              <a:gd name="adj" fmla="val 193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dirty="0"/>
          </a:p>
        </p:txBody>
      </p:sp>
      <p:sp>
        <p:nvSpPr>
          <p:cNvPr id="26" name="مستطيل 25"/>
          <p:cNvSpPr/>
          <p:nvPr/>
        </p:nvSpPr>
        <p:spPr>
          <a:xfrm>
            <a:off x="28379059" y="7946570"/>
            <a:ext cx="14439900" cy="3785652"/>
          </a:xfrm>
          <a:prstGeom prst="rect">
            <a:avLst/>
          </a:prstGeom>
        </p:spPr>
        <p:txBody>
          <a:bodyPr wrap="square">
            <a:spAutoFit/>
          </a:bodyPr>
          <a:lstStyle/>
          <a:p>
            <a:pPr algn="just"/>
            <a:r>
              <a:rPr lang="en-US" sz="4000" dirty="0" smtClean="0"/>
              <a:t>The neurotoxic Aβ peptide from sequential amyloid precursor protein (APP) proteolysis is the crucial step in the development of AD. APP is a single-pass trans-membrane protein expressed at high levels in the brain and metabolized in a rapid and highly complex fashion by a series of sequential proteases, including the intra-membranous γ-secretase complex.</a:t>
            </a:r>
            <a:endParaRPr lang="en-US" sz="4000" dirty="0"/>
          </a:p>
        </p:txBody>
      </p:sp>
      <p:pic>
        <p:nvPicPr>
          <p:cNvPr id="1026" name="Picture 2" descr="C:\Users\ahmed\Downloads\image0.jpeg"/>
          <p:cNvPicPr>
            <a:picLocks noChangeAspect="1" noChangeArrowheads="1"/>
          </p:cNvPicPr>
          <p:nvPr/>
        </p:nvPicPr>
        <p:blipFill>
          <a:blip r:embed="rId14"/>
          <a:srcRect/>
          <a:stretch>
            <a:fillRect/>
          </a:stretch>
        </p:blipFill>
        <p:spPr bwMode="auto">
          <a:xfrm>
            <a:off x="29483958" y="13499622"/>
            <a:ext cx="12730841" cy="5161413"/>
          </a:xfrm>
          <a:prstGeom prst="rect">
            <a:avLst/>
          </a:prstGeom>
          <a:noFill/>
        </p:spPr>
      </p:pic>
      <p:pic>
        <p:nvPicPr>
          <p:cNvPr id="2" name="Picture 2" descr="D:\تصميم الشعارات\شعار كلية الطب البشري png.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71600" y="531153"/>
            <a:ext cx="5821680" cy="4613178"/>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Rounded Corners 40"/>
          <p:cNvSpPr/>
          <p:nvPr/>
        </p:nvSpPr>
        <p:spPr>
          <a:xfrm>
            <a:off x="718566" y="6563490"/>
            <a:ext cx="14393452" cy="6246501"/>
          </a:xfrm>
          <a:prstGeom prst="roundRect">
            <a:avLst>
              <a:gd name="adj" fmla="val 193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dirty="0"/>
          </a:p>
        </p:txBody>
      </p:sp>
      <p:sp>
        <p:nvSpPr>
          <p:cNvPr id="31" name="TextBox 30"/>
          <p:cNvSpPr txBox="1"/>
          <p:nvPr/>
        </p:nvSpPr>
        <p:spPr>
          <a:xfrm>
            <a:off x="980187" y="7864937"/>
            <a:ext cx="13428974" cy="3785652"/>
          </a:xfrm>
          <a:prstGeom prst="rect">
            <a:avLst/>
          </a:prstGeom>
          <a:noFill/>
        </p:spPr>
        <p:txBody>
          <a:bodyPr wrap="square" rtlCol="0">
            <a:spAutoFit/>
          </a:bodyPr>
          <a:lstStyle>
            <a:defPPr>
              <a:defRPr kern="1200" smtId="4294967295"/>
            </a:defPPr>
          </a:lstStyle>
          <a:p>
            <a:pPr algn="just"/>
            <a:r>
              <a:rPr lang="en-US" sz="2400" dirty="0" smtClean="0"/>
              <a:t> </a:t>
            </a:r>
            <a:r>
              <a:rPr lang="en-US" sz="4000" dirty="0" smtClean="0"/>
              <a:t>After advanced age, female sex is the major risk factor for late-onset Alzheimer’s Disease. Women compose about two thirds of AD dementia patients; postmenopausal women account for more than 60% of affected individuals.</a:t>
            </a:r>
          </a:p>
          <a:p>
            <a:pPr algn="just"/>
            <a:r>
              <a:rPr lang="en-US" sz="4000" dirty="0" smtClean="0"/>
              <a:t>Also, women at the age of 60 are twice more likely to develop AD than breast cancer</a:t>
            </a:r>
            <a:r>
              <a:rPr lang="en-US" sz="4000" dirty="0" smtClean="0">
                <a:latin typeface="Verdana" panose="020B0604030504040204" pitchFamily="34" charset="0"/>
                <a:ea typeface="Verdana" panose="020B0604030504040204" pitchFamily="34" charset="0"/>
                <a:cs typeface="Verdana" panose="020B0604030504040204" pitchFamily="34" charset="0"/>
              </a:rPr>
              <a:t> .</a:t>
            </a:r>
            <a:endParaRPr lang="en-US" sz="40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2" name="TextBox 31"/>
          <p:cNvSpPr txBox="1"/>
          <p:nvPr/>
        </p:nvSpPr>
        <p:spPr>
          <a:xfrm>
            <a:off x="1098070" y="6563490"/>
            <a:ext cx="9144000" cy="1107996"/>
          </a:xfrm>
          <a:prstGeom prst="rect">
            <a:avLst/>
          </a:prstGeom>
          <a:noFill/>
        </p:spPr>
        <p:txBody>
          <a:bodyPr wrap="square" rtlCol="0">
            <a:spAutoFit/>
          </a:bodyPr>
          <a:lstStyle>
            <a:defPPr>
              <a:defRPr kern="1200" smtId="4294967295"/>
            </a:defPPr>
          </a:lstStyle>
          <a:p>
            <a:r>
              <a:rPr lang="en-US" sz="6600" u="sng" dirty="0" smtClean="0">
                <a:solidFill>
                  <a:srgbClr val="C00000"/>
                </a:solidFill>
                <a:latin typeface="Verdana" panose="020B0604030504040204" pitchFamily="34" charset="0"/>
                <a:ea typeface="Verdana" panose="020B0604030504040204" pitchFamily="34" charset="0"/>
                <a:cs typeface="Verdana" panose="020B0604030504040204" pitchFamily="34" charset="0"/>
              </a:rPr>
              <a:t>Introduction</a:t>
            </a:r>
            <a:r>
              <a:rPr lang="en-US" sz="6600" dirty="0" smtClean="0">
                <a:solidFill>
                  <a:srgbClr val="C00000"/>
                </a:solidFill>
                <a:latin typeface="Verdana" panose="020B0604030504040204" pitchFamily="34" charset="0"/>
                <a:ea typeface="Verdana" panose="020B0604030504040204" pitchFamily="34" charset="0"/>
                <a:cs typeface="Verdana" panose="020B0604030504040204" pitchFamily="34" charset="0"/>
              </a:rPr>
              <a:t> :</a:t>
            </a:r>
            <a:endParaRPr lang="en-US" sz="6600"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TextBox 32"/>
          <p:cNvSpPr txBox="1"/>
          <p:nvPr/>
        </p:nvSpPr>
        <p:spPr>
          <a:xfrm>
            <a:off x="18993789" y="6715525"/>
            <a:ext cx="6253841" cy="1107996"/>
          </a:xfrm>
          <a:prstGeom prst="rect">
            <a:avLst/>
          </a:prstGeom>
          <a:noFill/>
        </p:spPr>
        <p:txBody>
          <a:bodyPr wrap="square" rtlCol="0">
            <a:spAutoFit/>
          </a:bodyPr>
          <a:lstStyle>
            <a:defPPr>
              <a:defRPr kern="1200" smtId="4294967295"/>
            </a:defPPr>
          </a:lstStyle>
          <a:p>
            <a:r>
              <a:rPr lang="en-US" sz="6600" u="sng" dirty="0" smtClean="0">
                <a:solidFill>
                  <a:srgbClr val="C00000"/>
                </a:solidFill>
                <a:latin typeface="Verdana" panose="020B0604030504040204" pitchFamily="34" charset="0"/>
                <a:ea typeface="Verdana" panose="020B0604030504040204" pitchFamily="34" charset="0"/>
                <a:cs typeface="Verdana" panose="020B0604030504040204" pitchFamily="34" charset="0"/>
              </a:rPr>
              <a:t>Risk Factors</a:t>
            </a:r>
            <a:r>
              <a:rPr lang="en-US" sz="6600" dirty="0" smtClean="0">
                <a:solidFill>
                  <a:srgbClr val="C00000"/>
                </a:solidFill>
                <a:latin typeface="Verdana" panose="020B0604030504040204" pitchFamily="34" charset="0"/>
                <a:ea typeface="Verdana" panose="020B0604030504040204" pitchFamily="34" charset="0"/>
                <a:cs typeface="Verdana" panose="020B0604030504040204" pitchFamily="34" charset="0"/>
              </a:rPr>
              <a:t>:</a:t>
            </a:r>
            <a:endParaRPr lang="en-US" sz="6600"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
        <p:nvSpPr>
          <p:cNvPr id="34" name="TextBox 33"/>
          <p:cNvSpPr txBox="1"/>
          <p:nvPr/>
        </p:nvSpPr>
        <p:spPr>
          <a:xfrm>
            <a:off x="28379058" y="6678246"/>
            <a:ext cx="12692741" cy="1107996"/>
          </a:xfrm>
          <a:prstGeom prst="rect">
            <a:avLst/>
          </a:prstGeom>
          <a:noFill/>
        </p:spPr>
        <p:txBody>
          <a:bodyPr wrap="square" rtlCol="0">
            <a:spAutoFit/>
          </a:bodyPr>
          <a:lstStyle>
            <a:defPPr>
              <a:defRPr kern="1200" smtId="4294967295"/>
            </a:defPPr>
          </a:lstStyle>
          <a:p>
            <a:r>
              <a:rPr lang="en-US" sz="6600" u="sng" dirty="0" smtClean="0">
                <a:solidFill>
                  <a:srgbClr val="C00000"/>
                </a:solidFill>
                <a:latin typeface="Verdana" panose="020B0604030504040204" pitchFamily="34" charset="0"/>
                <a:ea typeface="Verdana" panose="020B0604030504040204" pitchFamily="34" charset="0"/>
                <a:cs typeface="Verdana" panose="020B0604030504040204" pitchFamily="34" charset="0"/>
              </a:rPr>
              <a:t>Neuropathology mechanism</a:t>
            </a:r>
            <a:r>
              <a:rPr lang="en-US" sz="6600" dirty="0" smtClean="0">
                <a:solidFill>
                  <a:srgbClr val="C00000"/>
                </a:solidFill>
                <a:latin typeface="Verdana" panose="020B0604030504040204" pitchFamily="34" charset="0"/>
                <a:ea typeface="Verdana" panose="020B0604030504040204" pitchFamily="34" charset="0"/>
                <a:cs typeface="Verdana" panose="020B0604030504040204" pitchFamily="34" charset="0"/>
              </a:rPr>
              <a:t>:</a:t>
            </a:r>
            <a:endParaRPr lang="en-US" sz="6600"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
        <p:nvSpPr>
          <p:cNvPr id="35" name="TextBox 34"/>
          <p:cNvSpPr txBox="1"/>
          <p:nvPr/>
        </p:nvSpPr>
        <p:spPr>
          <a:xfrm>
            <a:off x="980186" y="14232632"/>
            <a:ext cx="11859513" cy="1107996"/>
          </a:xfrm>
          <a:prstGeom prst="rect">
            <a:avLst/>
          </a:prstGeom>
          <a:noFill/>
        </p:spPr>
        <p:txBody>
          <a:bodyPr wrap="square" rtlCol="0">
            <a:spAutoFit/>
          </a:bodyPr>
          <a:lstStyle>
            <a:defPPr>
              <a:defRPr kern="1200" smtId="4294967295"/>
            </a:defPPr>
          </a:lstStyle>
          <a:p>
            <a:r>
              <a:rPr lang="en-US" sz="6600" u="sng" dirty="0" smtClean="0">
                <a:solidFill>
                  <a:srgbClr val="C00000"/>
                </a:solidFill>
                <a:latin typeface="Verdana" panose="020B0604030504040204" pitchFamily="34" charset="0"/>
                <a:ea typeface="Verdana" panose="020B0604030504040204" pitchFamily="34" charset="0"/>
                <a:cs typeface="Verdana" panose="020B0604030504040204" pitchFamily="34" charset="0"/>
              </a:rPr>
              <a:t>New Research Theories</a:t>
            </a:r>
            <a:r>
              <a:rPr lang="en-US" sz="6600" dirty="0" smtClean="0">
                <a:solidFill>
                  <a:srgbClr val="C00000"/>
                </a:solidFill>
                <a:latin typeface="Verdana" panose="020B0604030504040204" pitchFamily="34" charset="0"/>
                <a:ea typeface="Verdana" panose="020B0604030504040204" pitchFamily="34" charset="0"/>
                <a:cs typeface="Verdana" panose="020B0604030504040204" pitchFamily="34" charset="0"/>
              </a:rPr>
              <a:t>:</a:t>
            </a:r>
            <a:endParaRPr lang="en-US" sz="6600"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28123355"/>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assessingslate|09-201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Arial"/>
        <a:cs typeface="Arial"/>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7187</TotalTime>
  <Words>500</Words>
  <Application>Microsoft Office PowerPoint</Application>
  <PresentationFormat>Custom</PresentationFormat>
  <Paragraphs>30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Black</vt:lpstr>
      <vt:lpstr>Verdana</vt:lpstr>
      <vt:lpstr>Calibri</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We offer free powerpoint poster templates to help you design your very own scientific poster presentation.</dc:description>
  <cp:lastModifiedBy>‏‏مستخدم Windows</cp:lastModifiedBy>
  <cp:revision>117</cp:revision>
  <dcterms:modified xsi:type="dcterms:W3CDTF">2020-07-07T09:26:41Z</dcterms:modified>
  <cp:category>science research poster</cp:category>
</cp:coreProperties>
</file>