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39" r:id="rId4"/>
  </p:sldMasterIdLst>
  <p:notesMasterIdLst>
    <p:notesMasterId r:id="rId13"/>
  </p:notesMasterIdLst>
  <p:handoutMasterIdLst>
    <p:handoutMasterId r:id="rId14"/>
  </p:handoutMasterIdLst>
  <p:sldIdLst>
    <p:sldId id="258" r:id="rId5"/>
    <p:sldId id="278" r:id="rId6"/>
    <p:sldId id="284" r:id="rId7"/>
    <p:sldId id="272" r:id="rId8"/>
    <p:sldId id="293" r:id="rId9"/>
    <p:sldId id="296" r:id="rId10"/>
    <p:sldId id="294" r:id="rId11"/>
    <p:sldId id="29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0ED1A95-533A-4B9B-821E-BAEE58B4BCE5}">
          <p14:sldIdLst>
            <p14:sldId id="258"/>
            <p14:sldId id="278"/>
            <p14:sldId id="284"/>
            <p14:sldId id="272"/>
            <p14:sldId id="293"/>
            <p14:sldId id="296"/>
            <p14:sldId id="294"/>
            <p14:sldId id="290"/>
          </p14:sldIdLst>
        </p14:section>
        <p14:section name="Untitled Section" id="{29DF1AE2-179A-41E2-8318-F59881569BAC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5C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0" autoAdjust="0"/>
    <p:restoredTop sz="94639" autoAdjust="0"/>
  </p:normalViewPr>
  <p:slideViewPr>
    <p:cSldViewPr snapToGrid="0">
      <p:cViewPr varScale="1">
        <p:scale>
          <a:sx n="80" d="100"/>
          <a:sy n="80" d="100"/>
        </p:scale>
        <p:origin x="27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80"/>
    </p:cViewPr>
  </p:sorterViewPr>
  <p:notesViewPr>
    <p:cSldViewPr snapToGrid="0">
      <p:cViewPr>
        <p:scale>
          <a:sx n="50" d="100"/>
          <a:sy n="50" d="100"/>
        </p:scale>
        <p:origin x="3403" y="3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23AA0E9-8CD0-4A6E-A65E-A06028B83F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E2408B-C9AB-4665-AC99-B057BD0A43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8E1AF-6343-46AA-8AEF-4C12F4118850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D1B215-531B-4869-BD98-BD3B1390B1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B53F21-4D67-455D-8074-E9E6EC26FA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858E0-3D38-47B7-97D4-4FE08D90D3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443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D2517-63AA-420A-887D-BE60360A8F4D}" type="datetimeFigureOut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ECAD9-32EE-4091-BDA5-6BD15ACC5E58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0661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5981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73833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55258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88145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8E8D-DF54-49BE-BDBC-401B280C4E3C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148299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8E8D-DF54-49BE-BDBC-401B280C4E3C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7825407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8E8D-DF54-49BE-BDBC-401B280C4E3C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8709394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8E8D-DF54-49BE-BDBC-401B280C4E3C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743080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8E8D-DF54-49BE-BDBC-401B280C4E3C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969942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8E8D-DF54-49BE-BDBC-401B280C4E3C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292289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8E8D-DF54-49BE-BDBC-401B280C4E3C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5900993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67F3-A942-43B7-9681-6435F4941075}" type="datetime1">
              <a:rPr lang="en-US" smtClean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097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76BB9-001A-4B59-8C51-603E71AE3226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443CC6-CDCA-4595-ADAE-DCB961FF1A8E}"/>
              </a:ext>
            </a:extLst>
          </p:cNvPr>
          <p:cNvSpPr/>
          <p:nvPr userDrawn="1"/>
        </p:nvSpPr>
        <p:spPr>
          <a:xfrm rot="16200000">
            <a:off x="8871481" y="-146580"/>
            <a:ext cx="1036320" cy="1329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35004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rallélogramme 14">
            <a:extLst>
              <a:ext uri="{FF2B5EF4-FFF2-40B4-BE49-F238E27FC236}">
                <a16:creationId xmlns:a16="http://schemas.microsoft.com/office/drawing/2014/main" id="{F5AA8A10-E19C-430B-9D5D-8D12F92BFEC5}"/>
              </a:ext>
            </a:extLst>
          </p:cNvPr>
          <p:cNvSpPr/>
          <p:nvPr userDrawn="1"/>
        </p:nvSpPr>
        <p:spPr>
          <a:xfrm>
            <a:off x="7972121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C93D4F-3003-4D58-9AFB-356A0F800F42}"/>
              </a:ext>
            </a:extLst>
          </p:cNvPr>
          <p:cNvSpPr/>
          <p:nvPr userDrawn="1"/>
        </p:nvSpPr>
        <p:spPr>
          <a:xfrm>
            <a:off x="6394450" y="0"/>
            <a:ext cx="153926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8650-8C82-4FB0-9266-0148B376A8CE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6028FDE-6655-4B55-B3B4-5B366034E8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311900" cy="6858000"/>
          </a:xfrm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9400" y="758952"/>
            <a:ext cx="4526280" cy="3227514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6000" b="1" spc="-5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32171" y="4508500"/>
            <a:ext cx="4526280" cy="1279652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3E1BBA-670B-4CAE-B839-50ADB23DDBC6}"/>
              </a:ext>
            </a:extLst>
          </p:cNvPr>
          <p:cNvSpPr/>
          <p:nvPr userDrawn="1"/>
        </p:nvSpPr>
        <p:spPr>
          <a:xfrm>
            <a:off x="6311900" y="0"/>
            <a:ext cx="15392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24112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22" y="548355"/>
            <a:ext cx="6054846" cy="634336"/>
          </a:xfr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3600" b="1" i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0833" y="1611313"/>
            <a:ext cx="6072099" cy="3755104"/>
          </a:xfrm>
        </p:spPr>
        <p:txBody>
          <a:bodyPr anchor="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A3ABBD-A00D-4624-9D57-736F5DDBFABC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4F173117-1383-4956-B947-1EA7A51D0D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654296" cy="58642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71304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9DE01-3159-42E8-9946-B3F7564EBC72}" type="datetime1">
              <a:rPr lang="en-US" smtClean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4759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5864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497808"/>
            <a:ext cx="5713841" cy="4868609"/>
          </a:xfrm>
        </p:spPr>
        <p:txBody>
          <a:bodyPr anchor="ctr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DC51BA7-A5A7-4A7F-A707-DBBDEA7705F3}"/>
              </a:ext>
            </a:extLst>
          </p:cNvPr>
          <p:cNvSpPr/>
          <p:nvPr userDrawn="1"/>
        </p:nvSpPr>
        <p:spPr>
          <a:xfrm>
            <a:off x="0" y="2003424"/>
            <a:ext cx="1036320" cy="18573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3174BA-29D0-4C1A-95C9-5A86FD25E47A}"/>
              </a:ext>
            </a:extLst>
          </p:cNvPr>
          <p:cNvSpPr/>
          <p:nvPr userDrawn="1"/>
        </p:nvSpPr>
        <p:spPr>
          <a:xfrm>
            <a:off x="5458983" y="377398"/>
            <a:ext cx="5713840" cy="1256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D4C0741-442A-4788-81DA-4F081D559C5A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C7DA98-7B92-4F45-80F8-1AEF72A601CF}"/>
              </a:ext>
            </a:extLst>
          </p:cNvPr>
          <p:cNvSpPr/>
          <p:nvPr userDrawn="1"/>
        </p:nvSpPr>
        <p:spPr>
          <a:xfrm>
            <a:off x="1078230" y="2003423"/>
            <a:ext cx="3576082" cy="185737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314700" cy="2093975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4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96815B-4256-4CE0-9FCF-3A2967CF5792}"/>
              </a:ext>
            </a:extLst>
          </p:cNvPr>
          <p:cNvSpPr/>
          <p:nvPr userDrawn="1"/>
        </p:nvSpPr>
        <p:spPr>
          <a:xfrm>
            <a:off x="1092200" y="993775"/>
            <a:ext cx="1036320" cy="936626"/>
          </a:xfrm>
          <a:prstGeom prst="rect">
            <a:avLst/>
          </a:prstGeom>
          <a:solidFill>
            <a:schemeClr val="tx2">
              <a:lumMod val="20000"/>
              <a:lumOff val="8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05231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8F6D61-9E88-4632-A0A8-CB2E0CC5DEAF}"/>
              </a:ext>
            </a:extLst>
          </p:cNvPr>
          <p:cNvSpPr/>
          <p:nvPr userDrawn="1"/>
        </p:nvSpPr>
        <p:spPr>
          <a:xfrm>
            <a:off x="4654312" y="507333"/>
            <a:ext cx="7537688" cy="48495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 userDrawn="1"/>
        </p:nvSpPr>
        <p:spPr>
          <a:xfrm>
            <a:off x="16" y="0"/>
            <a:ext cx="4654296" cy="58642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068833" cy="2093975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400" b="1" i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8529" y="943430"/>
            <a:ext cx="4654296" cy="3977366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1F8AE65-7CE3-49A8-B2CC-A5A64E5730FA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127F28F-6C7B-471B-9839-EF88426C1976}"/>
              </a:ext>
            </a:extLst>
          </p:cNvPr>
          <p:cNvSpPr/>
          <p:nvPr userDrawn="1"/>
        </p:nvSpPr>
        <p:spPr>
          <a:xfrm>
            <a:off x="4370251" y="2322780"/>
            <a:ext cx="1348378" cy="12186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03900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D1D313A2-A4D4-40DF-A0C2-C29F641685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FB0D-6DB6-450D-981E-DB5B064ABC8F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2850" y="4508500"/>
            <a:ext cx="5118100" cy="1279652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2850" y="2057400"/>
            <a:ext cx="5118100" cy="1929066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5400" b="1" spc="-5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727005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arallélogramme 14">
            <a:extLst>
              <a:ext uri="{FF2B5EF4-FFF2-40B4-BE49-F238E27FC236}">
                <a16:creationId xmlns:a16="http://schemas.microsoft.com/office/drawing/2014/main" id="{98B82A56-7790-48EC-983D-AB8F703699B2}"/>
              </a:ext>
            </a:extLst>
          </p:cNvPr>
          <p:cNvSpPr/>
          <p:nvPr userDrawn="1"/>
        </p:nvSpPr>
        <p:spPr>
          <a:xfrm>
            <a:off x="7972121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A1FC6A6-F894-471F-8AA4-AE4112290279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Footer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E76B772A-7600-4ECE-B5A2-34827D4C71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311900" cy="6858000"/>
          </a:xfrm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820398-8D1F-4543-ABA0-7A67C38769B3}"/>
              </a:ext>
            </a:extLst>
          </p:cNvPr>
          <p:cNvSpPr/>
          <p:nvPr userDrawn="1"/>
        </p:nvSpPr>
        <p:spPr>
          <a:xfrm>
            <a:off x="2451099" y="3568700"/>
            <a:ext cx="8721725" cy="2308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400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599" y="3746500"/>
            <a:ext cx="8331202" cy="1308100"/>
          </a:xfrm>
        </p:spPr>
        <p:txBody>
          <a:bodyPr anchor="b" anchorCtr="0">
            <a:noAutofit/>
          </a:bodyPr>
          <a:lstStyle>
            <a:lvl1pPr>
              <a:lnSpc>
                <a:spcPct val="90000"/>
              </a:lnSpc>
              <a:defRPr sz="4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1600" y="5219700"/>
            <a:ext cx="8331201" cy="58674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5757C57-BBBA-44C6-9A4D-12F5D1E400AA}"/>
              </a:ext>
            </a:extLst>
          </p:cNvPr>
          <p:cNvSpPr/>
          <p:nvPr userDrawn="1"/>
        </p:nvSpPr>
        <p:spPr>
          <a:xfrm>
            <a:off x="3752850" y="3469101"/>
            <a:ext cx="5118100" cy="1256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969842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03D98FD-B63D-46E0-B974-EC5BBAC02E27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Footer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E76B772A-7600-4ECE-B5A2-34827D4C71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820398-8D1F-4543-ABA0-7A67C38769B3}"/>
              </a:ext>
            </a:extLst>
          </p:cNvPr>
          <p:cNvSpPr/>
          <p:nvPr userDrawn="1"/>
        </p:nvSpPr>
        <p:spPr>
          <a:xfrm>
            <a:off x="1735138" y="3568700"/>
            <a:ext cx="8721725" cy="2308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400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399" y="3746500"/>
            <a:ext cx="8331202" cy="1308100"/>
          </a:xfrm>
        </p:spPr>
        <p:txBody>
          <a:bodyPr anchor="b" anchorCtr="0">
            <a:noAutofit/>
          </a:bodyPr>
          <a:lstStyle>
            <a:lvl1pPr algn="ctr">
              <a:lnSpc>
                <a:spcPct val="90000"/>
              </a:lnSpc>
              <a:defRPr sz="4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0400" y="5219700"/>
            <a:ext cx="8331201" cy="58674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5757C57-BBBA-44C6-9A4D-12F5D1E400AA}"/>
              </a:ext>
            </a:extLst>
          </p:cNvPr>
          <p:cNvSpPr/>
          <p:nvPr userDrawn="1"/>
        </p:nvSpPr>
        <p:spPr>
          <a:xfrm>
            <a:off x="3536950" y="3469101"/>
            <a:ext cx="5118100" cy="1256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664897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4F173117-1383-4956-B947-1EA7A51D0D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654296" cy="58642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497808"/>
            <a:ext cx="5713841" cy="4868609"/>
          </a:xfrm>
        </p:spPr>
        <p:txBody>
          <a:bodyPr anchor="ctr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70BDB9F-6784-464D-8ED7-29E60E2B21A9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068833" cy="2093975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400" b="1" i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543055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8F6D61-9E88-4632-A0A8-CB2E0CC5DEAF}"/>
              </a:ext>
            </a:extLst>
          </p:cNvPr>
          <p:cNvSpPr/>
          <p:nvPr userDrawn="1"/>
        </p:nvSpPr>
        <p:spPr>
          <a:xfrm>
            <a:off x="4654312" y="507333"/>
            <a:ext cx="7537688" cy="484955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5864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068833" cy="2093975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400" b="1" i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3373" y="943430"/>
            <a:ext cx="4699452" cy="3977366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63F5CE0-F8B8-4EAA-822E-6451047E7D5F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F73BF96-A07C-4AAA-A37F-65151BD22A70}"/>
              </a:ext>
            </a:extLst>
          </p:cNvPr>
          <p:cNvSpPr/>
          <p:nvPr userDrawn="1"/>
        </p:nvSpPr>
        <p:spPr>
          <a:xfrm>
            <a:off x="4370251" y="2322780"/>
            <a:ext cx="1348378" cy="121866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12771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8E8D-DF54-49BE-BDBC-401B280C4E3C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3480703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4ECCD-A9BB-4C40-8999-9FDE0B2AF02D}" type="datetime1">
              <a:rPr lang="en-US" smtClean="0"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149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1315-80A2-4A6F-99BC-2337EDBA509A}" type="datetime1">
              <a:rPr lang="en-US" smtClean="0"/>
              <a:t>3/31/2022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941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3FCEE-D38D-4315-8661-B8B16CE6B114}" type="datetime1">
              <a:rPr lang="en-US" smtClean="0"/>
              <a:t>3/31/2022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203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9053-E1DD-4959-BC7A-C98D3D2614DC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Parallélogramme 14">
            <a:extLst>
              <a:ext uri="{FF2B5EF4-FFF2-40B4-BE49-F238E27FC236}">
                <a16:creationId xmlns:a16="http://schemas.microsoft.com/office/drawing/2014/main" id="{AF082EE3-41AA-4817-A1CC-C33DDB8F675F}"/>
              </a:ext>
            </a:extLst>
          </p:cNvPr>
          <p:cNvSpPr/>
          <p:nvPr userDrawn="1"/>
        </p:nvSpPr>
        <p:spPr>
          <a:xfrm>
            <a:off x="46672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09498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9C849-F1D8-4230-9F2F-9250D675BB2A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DC51BA7-A5A7-4A7F-A707-DBBDEA7705F3}"/>
              </a:ext>
            </a:extLst>
          </p:cNvPr>
          <p:cNvSpPr/>
          <p:nvPr userDrawn="1"/>
        </p:nvSpPr>
        <p:spPr>
          <a:xfrm>
            <a:off x="0" y="1397000"/>
            <a:ext cx="1036320" cy="1329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3174BA-29D0-4C1A-95C9-5A86FD25E47A}"/>
              </a:ext>
            </a:extLst>
          </p:cNvPr>
          <p:cNvSpPr/>
          <p:nvPr userDrawn="1"/>
        </p:nvSpPr>
        <p:spPr>
          <a:xfrm>
            <a:off x="5458983" y="624142"/>
            <a:ext cx="5713840" cy="1256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1" name="Connecteur droit 19">
            <a:extLst>
              <a:ext uri="{FF2B5EF4-FFF2-40B4-BE49-F238E27FC236}">
                <a16:creationId xmlns:a16="http://schemas.microsoft.com/office/drawing/2014/main" id="{D84C14C5-D99C-45CD-8001-AC745F4FB49B}"/>
              </a:ext>
            </a:extLst>
          </p:cNvPr>
          <p:cNvCxnSpPr>
            <a:cxnSpLocks/>
          </p:cNvCxnSpPr>
          <p:nvPr userDrawn="1"/>
        </p:nvCxnSpPr>
        <p:spPr>
          <a:xfrm flipH="1">
            <a:off x="1092200" y="6446838"/>
            <a:ext cx="164343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9">
            <a:extLst>
              <a:ext uri="{FF2B5EF4-FFF2-40B4-BE49-F238E27FC236}">
                <a16:creationId xmlns:a16="http://schemas.microsoft.com/office/drawing/2014/main" id="{019842DD-D0AB-4E35-9AB2-7DBB6E266120}"/>
              </a:ext>
            </a:extLst>
          </p:cNvPr>
          <p:cNvCxnSpPr>
            <a:cxnSpLocks/>
          </p:cNvCxnSpPr>
          <p:nvPr userDrawn="1"/>
        </p:nvCxnSpPr>
        <p:spPr>
          <a:xfrm flipH="1">
            <a:off x="8420100" y="6429376"/>
            <a:ext cx="1000462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9">
            <a:extLst>
              <a:ext uri="{FF2B5EF4-FFF2-40B4-BE49-F238E27FC236}">
                <a16:creationId xmlns:a16="http://schemas.microsoft.com/office/drawing/2014/main" id="{832851A7-B301-4616-9843-9A0D06646DFD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0765675" y="6446838"/>
            <a:ext cx="407258" cy="635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83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6700-360D-4474-9946-7580E8968658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A4DE4A-F8EF-47D5-8C37-A9021C2BB6A3}"/>
              </a:ext>
            </a:extLst>
          </p:cNvPr>
          <p:cNvSpPr/>
          <p:nvPr userDrawn="1"/>
        </p:nvSpPr>
        <p:spPr>
          <a:xfrm>
            <a:off x="3536950" y="4535901"/>
            <a:ext cx="5118100" cy="1256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37399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Relationship Id="rId30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10F8E8D-DF54-49BE-BDBC-401B280C4E3C}" type="datetime1">
              <a:rPr lang="en-US" noProof="0" smtClean="0"/>
              <a:t>3/31/2022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noProof="0" smtClean="0"/>
              <a:t>Footer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arallélogramme 14">
            <a:extLst>
              <a:ext uri="{FF2B5EF4-FFF2-40B4-BE49-F238E27FC236}">
                <a16:creationId xmlns:a16="http://schemas.microsoft.com/office/drawing/2014/main" id="{D20796F3-5674-4AF5-9623-575731F82E52}"/>
              </a:ext>
            </a:extLst>
          </p:cNvPr>
          <p:cNvSpPr/>
          <p:nvPr userDrawn="1"/>
        </p:nvSpPr>
        <p:spPr>
          <a:xfrm>
            <a:off x="46672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25E55C-1C16-46C6-B789-A4B2BCEF8F86}"/>
              </a:ext>
            </a:extLst>
          </p:cNvPr>
          <p:cNvSpPr/>
          <p:nvPr userDrawn="1"/>
        </p:nvSpPr>
        <p:spPr>
          <a:xfrm>
            <a:off x="0" y="1011981"/>
            <a:ext cx="103632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977860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  <p:sldLayoutId id="2147483857" r:id="rId18"/>
    <p:sldLayoutId id="2147483858" r:id="rId19"/>
    <p:sldLayoutId id="2147483859" r:id="rId20"/>
    <p:sldLayoutId id="2147483860" r:id="rId21"/>
    <p:sldLayoutId id="2147483706" r:id="rId22"/>
    <p:sldLayoutId id="2147483708" r:id="rId23"/>
    <p:sldLayoutId id="2147483719" r:id="rId24"/>
    <p:sldLayoutId id="2147483721" r:id="rId25"/>
    <p:sldLayoutId id="2147483722" r:id="rId2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688" userDrawn="1">
          <p15:clr>
            <a:srgbClr val="F26B43"/>
          </p15:clr>
        </p15:guide>
        <p15:guide id="3" pos="7038" userDrawn="1">
          <p15:clr>
            <a:srgbClr val="F26B43"/>
          </p15:clr>
        </p15:guide>
        <p15:guide id="4" orient="horz" pos="3702" userDrawn="1">
          <p15:clr>
            <a:srgbClr val="F26B43"/>
          </p15:clr>
        </p15:guide>
        <p15:guide id="5" orient="horz" pos="40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bitesize/guides/zjjnnrd/revision/1" TargetMode="External"/><Relationship Id="rId2" Type="http://schemas.openxmlformats.org/officeDocument/2006/relationships/hyperlink" Target="https://www.yourarticlelibrary.com/business-environment/5-major-components-of-business-environment-business-studies/8638" TargetMode="Externa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hrmars.com/papers_submitted/8006/the-role-of-socio-political-environment-in-business-success-a-case-of-small-businesses-in-uganda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7D5F6B1-1228-4C2A-AE2C-950C34054CE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94" y="398623"/>
            <a:ext cx="5744779" cy="60350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017FF9C-6A7E-4A79-81BB-438E8EA9676A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46392" y="3416143"/>
            <a:ext cx="6116358" cy="1097280"/>
          </a:xfrm>
          <a:noFill/>
          <a:effectLst>
            <a:outerShdw blurRad="1181100" dist="38100" dir="21540000" sx="161000" sy="161000" algn="tl" rotWithShape="0">
              <a:prstClr val="black">
                <a:alpha val="6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33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Components Impact on Organization</a:t>
            </a:r>
            <a:endParaRPr lang="en-US" sz="33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FFB5E3C-FE17-44EA-B59B-183125D08F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54426" y="4832902"/>
            <a:ext cx="5183788" cy="1364407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 err="1" smtClean="0">
                <a:solidFill>
                  <a:schemeClr val="tx1"/>
                </a:solidFill>
                <a:latin typeface="+mj-lt"/>
              </a:rPr>
              <a:t>By:Marwan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</a:rPr>
              <a:t>fouad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</a:rPr>
              <a:t>eloshipi</a:t>
            </a:r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</a:rPr>
              <a:t>Id:3782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</a:rPr>
              <a:t>Date:28/3/2022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</a:rPr>
              <a:t>Email: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426" y="215026"/>
            <a:ext cx="1097280" cy="10972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8293" y="306466"/>
            <a:ext cx="902396" cy="9144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flipH="1">
            <a:off x="7400004" y="398623"/>
            <a:ext cx="4049992" cy="8309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Libyan</a:t>
            </a:r>
            <a:r>
              <a:rPr lang="en-US" sz="2400" dirty="0" smtClean="0"/>
              <a:t> </a:t>
            </a:r>
            <a:r>
              <a:rPr lang="en-US" sz="2400" u="sng" dirty="0" smtClean="0"/>
              <a:t>International</a:t>
            </a:r>
            <a:r>
              <a:rPr lang="en-US" sz="2400" dirty="0" smtClean="0"/>
              <a:t> </a:t>
            </a:r>
            <a:r>
              <a:rPr lang="en-US" sz="2400" u="sng" dirty="0" smtClean="0"/>
              <a:t>Medical</a:t>
            </a:r>
            <a:r>
              <a:rPr lang="en-US" sz="2400" dirty="0" smtClean="0"/>
              <a:t> </a:t>
            </a:r>
            <a:r>
              <a:rPr lang="en-US" sz="2400" u="sng" dirty="0" smtClean="0"/>
              <a:t>University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7541224" y="5739493"/>
            <a:ext cx="3767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</a:t>
            </a:r>
            <a:r>
              <a:rPr lang="en-US" sz="2000" dirty="0" smtClean="0"/>
              <a:t>arwan_3782@limu.edu.ly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229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9451528-0368-45CE-A13E-EDB97BE95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074" y="850392"/>
            <a:ext cx="5983605" cy="8869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dirty="0" smtClean="0">
                <a:solidFill>
                  <a:srgbClr val="0070C0"/>
                </a:solidFill>
                <a:latin typeface="+mj-lt"/>
              </a:rPr>
              <a:t>Table of Content</a:t>
            </a:r>
            <a:endParaRPr lang="en-US" sz="4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9B328BF-1AD6-4365-B1FE-A5A396732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815" y="2066544"/>
            <a:ext cx="5983606" cy="2457748"/>
          </a:xfrm>
        </p:spPr>
        <p:txBody>
          <a:bodyPr vert="horz" lIns="0" tIns="45720" rIns="0" bIns="45720" rtlCol="0">
            <a:normAutofit/>
          </a:bodyPr>
          <a:lstStyle/>
          <a:p>
            <a:pPr>
              <a:buClr>
                <a:schemeClr val="accent1"/>
              </a:buClr>
            </a:pPr>
            <a:r>
              <a:rPr lang="en-US" dirty="0" smtClean="0">
                <a:latin typeface="+mj-lt"/>
              </a:rPr>
              <a:t>Business Environment</a:t>
            </a:r>
            <a:endParaRPr lang="en-US" dirty="0" smtClean="0"/>
          </a:p>
          <a:p>
            <a:pPr>
              <a:buClr>
                <a:schemeClr val="accent1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Environmental Components Impact on Organization</a:t>
            </a:r>
            <a:endParaRPr lang="en-US" dirty="0">
              <a:latin typeface="+mj-lt"/>
            </a:endParaRPr>
          </a:p>
          <a:p>
            <a:pPr>
              <a:buClr>
                <a:schemeClr val="accent1"/>
              </a:buClr>
            </a:pPr>
            <a:r>
              <a:rPr lang="en-US" dirty="0" smtClean="0">
                <a:latin typeface="+mj-lt"/>
              </a:rPr>
              <a:t>Conclusion</a:t>
            </a:r>
          </a:p>
          <a:p>
            <a:pPr>
              <a:buClr>
                <a:schemeClr val="accent1"/>
              </a:buClr>
            </a:pPr>
            <a:r>
              <a:rPr lang="en-US" dirty="0" smtClean="0">
                <a:latin typeface="+mj-lt"/>
              </a:rPr>
              <a:t>References</a:t>
            </a:r>
          </a:p>
        </p:txBody>
      </p:sp>
      <p:sp>
        <p:nvSpPr>
          <p:cNvPr id="2" name="Rectangle 1"/>
          <p:cNvSpPr/>
          <p:nvPr/>
        </p:nvSpPr>
        <p:spPr>
          <a:xfrm>
            <a:off x="11427949" y="5618626"/>
            <a:ext cx="764052" cy="5009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11609566" y="5638259"/>
            <a:ext cx="582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2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3" t="-714" r="13692" b="714"/>
          <a:stretch/>
        </p:blipFill>
        <p:spPr>
          <a:xfrm>
            <a:off x="476177" y="254798"/>
            <a:ext cx="4077110" cy="62179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10850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0A5C30F-185D-413F-9005-B41DD0FA0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Business Environment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57625" y="898973"/>
            <a:ext cx="64812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92D050"/>
                </a:solidFill>
              </a:rPr>
              <a:t>Environment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/>
              <a:t>is </a:t>
            </a:r>
            <a:r>
              <a:rPr lang="en-US" sz="2000" dirty="0" smtClean="0"/>
              <a:t>where all human beings live within, apart from the natural environment, it includes everything that is tangible or intangible, from creatures, cultures to buildings…etc.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496674" y="5455578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061753" y="1252916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818632" y="3040784"/>
            <a:ext cx="2280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5157625" y="2630788"/>
            <a:ext cx="626182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92D050"/>
                </a:solidFill>
              </a:rPr>
              <a:t>Business Environment </a:t>
            </a:r>
            <a:r>
              <a:rPr lang="en-US" sz="2000" dirty="0" smtClean="0"/>
              <a:t>Is just like human beings it doesn’t function in an isolated vacuum, And the </a:t>
            </a:r>
            <a:r>
              <a:rPr lang="en-US" sz="2000" dirty="0"/>
              <a:t>success of every business depends on adapting itself to the environment within which it functions</a:t>
            </a:r>
            <a:r>
              <a:rPr lang="en-US" sz="2000" dirty="0" smtClean="0"/>
              <a:t>.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AB5C15"/>
                </a:solidFill>
              </a:rPr>
              <a:t>Example: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/>
              <a:t>when the government changes a policy, the business should immediately make a necessary changes to adapt to the new policy. </a:t>
            </a:r>
            <a:endParaRPr lang="en-US" sz="2000" dirty="0"/>
          </a:p>
        </p:txBody>
      </p:sp>
      <p:sp>
        <p:nvSpPr>
          <p:cNvPr id="6" name="Flowchart: Process 5"/>
          <p:cNvSpPr/>
          <p:nvPr/>
        </p:nvSpPr>
        <p:spPr>
          <a:xfrm>
            <a:off x="11419453" y="5616221"/>
            <a:ext cx="768096" cy="5029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 flipH="1">
            <a:off x="11614325" y="5616221"/>
            <a:ext cx="37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6731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690374C-1A59-4A71-8148-5C0E026A3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20" y="2023347"/>
            <a:ext cx="3455967" cy="2093975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Environmental Components Impact on </a:t>
            </a:r>
            <a:r>
              <a:rPr lang="en-US" sz="3200" dirty="0" smtClean="0">
                <a:solidFill>
                  <a:srgbClr val="0070C0"/>
                </a:solidFill>
              </a:rPr>
              <a:t>Organization 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1A8359F-00D6-408F-ACF5-D8A1A931C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4771" y="691751"/>
            <a:ext cx="6254677" cy="4757165"/>
          </a:xfrm>
        </p:spPr>
        <p:txBody>
          <a:bodyPr>
            <a:normAutofit fontScale="92500"/>
          </a:bodyPr>
          <a:lstStyle/>
          <a:p>
            <a:pPr>
              <a:buClr>
                <a:schemeClr val="accent1"/>
              </a:buClr>
            </a:pPr>
            <a:r>
              <a:rPr lang="en-US" b="1" dirty="0" smtClean="0">
                <a:solidFill>
                  <a:srgbClr val="92D050"/>
                </a:solidFill>
              </a:rPr>
              <a:t>Economical Environment:</a:t>
            </a:r>
            <a:r>
              <a:rPr lang="en-US" b="1" dirty="0" smtClean="0"/>
              <a:t> </a:t>
            </a:r>
            <a:r>
              <a:rPr lang="en-US" sz="2000" dirty="0" smtClean="0"/>
              <a:t>It has a big impact on businesses, the level of consumer spending affects prices and the number of workers that businesses employ.</a:t>
            </a:r>
          </a:p>
          <a:p>
            <a:pPr>
              <a:buClr>
                <a:schemeClr val="accent1"/>
              </a:buClr>
            </a:pPr>
            <a:r>
              <a:rPr lang="en-US" b="1" dirty="0" smtClean="0">
                <a:solidFill>
                  <a:srgbClr val="92D050"/>
                </a:solidFill>
              </a:rPr>
              <a:t>Social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92D050"/>
                </a:solidFill>
              </a:rPr>
              <a:t>Environment: </a:t>
            </a:r>
            <a:r>
              <a:rPr lang="en-US" sz="2000" dirty="0" smtClean="0"/>
              <a:t>it can be integral to it’s success or failure. Employees are often influenced by the context in which they work and this can have implications for productivity.</a:t>
            </a:r>
            <a:endParaRPr lang="en-US" sz="2000" b="1" dirty="0"/>
          </a:p>
          <a:p>
            <a:r>
              <a:rPr lang="en-US" b="1" dirty="0">
                <a:solidFill>
                  <a:srgbClr val="92D050"/>
                </a:solidFill>
              </a:rPr>
              <a:t>Political Environment</a:t>
            </a:r>
            <a:r>
              <a:rPr lang="en-US" b="1" dirty="0" smtClean="0">
                <a:solidFill>
                  <a:srgbClr val="92D050"/>
                </a:solidFill>
              </a:rPr>
              <a:t>: </a:t>
            </a:r>
            <a:r>
              <a:rPr lang="en-US" sz="2200" dirty="0" smtClean="0"/>
              <a:t>Governments have a great deal of power over business, in which they can make the market environment more or less friendly for businesses.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: Shape 8" descr="Plans">
            <a:extLst>
              <a:ext uri="{FF2B5EF4-FFF2-40B4-BE49-F238E27FC236}">
                <a16:creationId xmlns:a16="http://schemas.microsoft.com/office/drawing/2014/main" id="{2DB38FFA-F8F9-4178-AD76-00851D638B92}"/>
              </a:ext>
            </a:extLst>
          </p:cNvPr>
          <p:cNvSpPr/>
          <p:nvPr/>
        </p:nvSpPr>
        <p:spPr>
          <a:xfrm>
            <a:off x="4758395" y="2553503"/>
            <a:ext cx="515064" cy="75721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451" h="5073">
                <a:moveTo>
                  <a:pt x="1718" y="668"/>
                </a:moveTo>
                <a:cubicBezTo>
                  <a:pt x="1813" y="668"/>
                  <a:pt x="1892" y="604"/>
                  <a:pt x="1892" y="509"/>
                </a:cubicBezTo>
                <a:cubicBezTo>
                  <a:pt x="1892" y="413"/>
                  <a:pt x="1813" y="350"/>
                  <a:pt x="1718" y="350"/>
                </a:cubicBezTo>
                <a:cubicBezTo>
                  <a:pt x="1638" y="350"/>
                  <a:pt x="1558" y="413"/>
                  <a:pt x="1558" y="509"/>
                </a:cubicBezTo>
                <a:cubicBezTo>
                  <a:pt x="1558" y="604"/>
                  <a:pt x="1638" y="668"/>
                  <a:pt x="1718" y="668"/>
                </a:cubicBezTo>
                <a:close/>
                <a:moveTo>
                  <a:pt x="2242" y="700"/>
                </a:moveTo>
                <a:cubicBezTo>
                  <a:pt x="2227" y="636"/>
                  <a:pt x="2227" y="573"/>
                  <a:pt x="2227" y="509"/>
                </a:cubicBezTo>
                <a:cubicBezTo>
                  <a:pt x="2227" y="222"/>
                  <a:pt x="2004" y="0"/>
                  <a:pt x="1733" y="0"/>
                </a:cubicBezTo>
                <a:cubicBezTo>
                  <a:pt x="1447" y="0"/>
                  <a:pt x="1209" y="222"/>
                  <a:pt x="1209" y="509"/>
                </a:cubicBezTo>
                <a:lnTo>
                  <a:pt x="1209" y="700"/>
                </a:lnTo>
                <a:lnTo>
                  <a:pt x="238" y="700"/>
                </a:lnTo>
                <a:cubicBezTo>
                  <a:pt x="111" y="700"/>
                  <a:pt x="0" y="811"/>
                  <a:pt x="0" y="938"/>
                </a:cubicBezTo>
                <a:lnTo>
                  <a:pt x="0" y="4835"/>
                </a:lnTo>
                <a:cubicBezTo>
                  <a:pt x="0" y="4962"/>
                  <a:pt x="111" y="5073"/>
                  <a:pt x="238" y="5073"/>
                </a:cubicBezTo>
                <a:lnTo>
                  <a:pt x="3212" y="5073"/>
                </a:lnTo>
                <a:cubicBezTo>
                  <a:pt x="3340" y="5073"/>
                  <a:pt x="3451" y="4962"/>
                  <a:pt x="3451" y="4835"/>
                </a:cubicBezTo>
                <a:lnTo>
                  <a:pt x="3451" y="938"/>
                </a:lnTo>
                <a:cubicBezTo>
                  <a:pt x="3451" y="795"/>
                  <a:pt x="3340" y="700"/>
                  <a:pt x="3212" y="700"/>
                </a:cubicBezTo>
                <a:close/>
                <a:moveTo>
                  <a:pt x="1367" y="509"/>
                </a:moveTo>
                <a:cubicBezTo>
                  <a:pt x="1367" y="318"/>
                  <a:pt x="1527" y="159"/>
                  <a:pt x="1733" y="159"/>
                </a:cubicBezTo>
                <a:cubicBezTo>
                  <a:pt x="1908" y="159"/>
                  <a:pt x="2067" y="318"/>
                  <a:pt x="2067" y="509"/>
                </a:cubicBezTo>
                <a:cubicBezTo>
                  <a:pt x="2067" y="716"/>
                  <a:pt x="2067" y="1082"/>
                  <a:pt x="2497" y="1193"/>
                </a:cubicBezTo>
                <a:cubicBezTo>
                  <a:pt x="2624" y="1225"/>
                  <a:pt x="2719" y="1336"/>
                  <a:pt x="2736" y="1479"/>
                </a:cubicBezTo>
                <a:lnTo>
                  <a:pt x="715" y="1479"/>
                </a:lnTo>
                <a:cubicBezTo>
                  <a:pt x="731" y="1352"/>
                  <a:pt x="811" y="1225"/>
                  <a:pt x="938" y="1193"/>
                </a:cubicBezTo>
                <a:cubicBezTo>
                  <a:pt x="1367" y="1082"/>
                  <a:pt x="1367" y="716"/>
                  <a:pt x="1367" y="509"/>
                </a:cubicBezTo>
                <a:close/>
                <a:moveTo>
                  <a:pt x="668" y="1638"/>
                </a:moveTo>
                <a:lnTo>
                  <a:pt x="2767" y="1638"/>
                </a:lnTo>
                <a:cubicBezTo>
                  <a:pt x="2846" y="1638"/>
                  <a:pt x="2894" y="1591"/>
                  <a:pt x="2894" y="1511"/>
                </a:cubicBezTo>
                <a:cubicBezTo>
                  <a:pt x="2894" y="1383"/>
                  <a:pt x="2846" y="1256"/>
                  <a:pt x="2767" y="1177"/>
                </a:cubicBezTo>
                <a:lnTo>
                  <a:pt x="2879" y="1177"/>
                </a:lnTo>
                <a:cubicBezTo>
                  <a:pt x="2910" y="1177"/>
                  <a:pt x="2926" y="1177"/>
                  <a:pt x="2942" y="1193"/>
                </a:cubicBezTo>
                <a:cubicBezTo>
                  <a:pt x="2958" y="1209"/>
                  <a:pt x="2974" y="1240"/>
                  <a:pt x="2974" y="1256"/>
                </a:cubicBezTo>
                <a:lnTo>
                  <a:pt x="2974" y="4517"/>
                </a:lnTo>
                <a:cubicBezTo>
                  <a:pt x="2974" y="4564"/>
                  <a:pt x="2926" y="4596"/>
                  <a:pt x="2879" y="4596"/>
                </a:cubicBezTo>
                <a:lnTo>
                  <a:pt x="556" y="4596"/>
                </a:lnTo>
                <a:cubicBezTo>
                  <a:pt x="509" y="4596"/>
                  <a:pt x="477" y="4564"/>
                  <a:pt x="477" y="4517"/>
                </a:cubicBezTo>
                <a:lnTo>
                  <a:pt x="477" y="1256"/>
                </a:lnTo>
                <a:cubicBezTo>
                  <a:pt x="477" y="1209"/>
                  <a:pt x="509" y="1177"/>
                  <a:pt x="556" y="1177"/>
                </a:cubicBezTo>
                <a:lnTo>
                  <a:pt x="683" y="1177"/>
                </a:lnTo>
                <a:cubicBezTo>
                  <a:pt x="604" y="1272"/>
                  <a:pt x="556" y="1383"/>
                  <a:pt x="556" y="1511"/>
                </a:cubicBezTo>
                <a:cubicBezTo>
                  <a:pt x="556" y="1574"/>
                  <a:pt x="604" y="1638"/>
                  <a:pt x="668" y="1638"/>
                </a:cubicBezTo>
                <a:close/>
                <a:moveTo>
                  <a:pt x="3292" y="938"/>
                </a:moveTo>
                <a:lnTo>
                  <a:pt x="3292" y="4835"/>
                </a:lnTo>
                <a:cubicBezTo>
                  <a:pt x="3292" y="4883"/>
                  <a:pt x="3244" y="4915"/>
                  <a:pt x="3212" y="4915"/>
                </a:cubicBezTo>
                <a:lnTo>
                  <a:pt x="238" y="4915"/>
                </a:lnTo>
                <a:cubicBezTo>
                  <a:pt x="191" y="4915"/>
                  <a:pt x="159" y="4883"/>
                  <a:pt x="159" y="4835"/>
                </a:cubicBezTo>
                <a:lnTo>
                  <a:pt x="159" y="938"/>
                </a:lnTo>
                <a:cubicBezTo>
                  <a:pt x="159" y="891"/>
                  <a:pt x="191" y="859"/>
                  <a:pt x="238" y="859"/>
                </a:cubicBezTo>
                <a:lnTo>
                  <a:pt x="1161" y="859"/>
                </a:lnTo>
                <a:cubicBezTo>
                  <a:pt x="1129" y="922"/>
                  <a:pt x="1065" y="986"/>
                  <a:pt x="986" y="1018"/>
                </a:cubicBezTo>
                <a:lnTo>
                  <a:pt x="970" y="1018"/>
                </a:lnTo>
                <a:lnTo>
                  <a:pt x="556" y="1018"/>
                </a:lnTo>
                <a:cubicBezTo>
                  <a:pt x="429" y="1018"/>
                  <a:pt x="318" y="1129"/>
                  <a:pt x="318" y="1256"/>
                </a:cubicBezTo>
                <a:lnTo>
                  <a:pt x="318" y="4517"/>
                </a:lnTo>
                <a:cubicBezTo>
                  <a:pt x="318" y="4644"/>
                  <a:pt x="429" y="4755"/>
                  <a:pt x="556" y="4755"/>
                </a:cubicBezTo>
                <a:lnTo>
                  <a:pt x="2879" y="4755"/>
                </a:lnTo>
                <a:cubicBezTo>
                  <a:pt x="3022" y="4755"/>
                  <a:pt x="3133" y="4644"/>
                  <a:pt x="3133" y="4517"/>
                </a:cubicBezTo>
                <a:lnTo>
                  <a:pt x="3133" y="1256"/>
                </a:lnTo>
                <a:cubicBezTo>
                  <a:pt x="3133" y="1193"/>
                  <a:pt x="3101" y="1129"/>
                  <a:pt x="3054" y="1082"/>
                </a:cubicBezTo>
                <a:cubicBezTo>
                  <a:pt x="3006" y="1034"/>
                  <a:pt x="2958" y="1018"/>
                  <a:pt x="2879" y="1018"/>
                </a:cubicBezTo>
                <a:lnTo>
                  <a:pt x="2465" y="1018"/>
                </a:lnTo>
                <a:cubicBezTo>
                  <a:pt x="2370" y="986"/>
                  <a:pt x="2306" y="922"/>
                  <a:pt x="2274" y="859"/>
                </a:cubicBezTo>
                <a:lnTo>
                  <a:pt x="3212" y="859"/>
                </a:lnTo>
                <a:cubicBezTo>
                  <a:pt x="3244" y="859"/>
                  <a:pt x="3292" y="891"/>
                  <a:pt x="3292" y="938"/>
                </a:cubicBezTo>
                <a:close/>
                <a:moveTo>
                  <a:pt x="1400" y="3737"/>
                </a:moveTo>
                <a:cubicBezTo>
                  <a:pt x="1415" y="3754"/>
                  <a:pt x="1431" y="3769"/>
                  <a:pt x="1447" y="3769"/>
                </a:cubicBezTo>
                <a:cubicBezTo>
                  <a:pt x="1463" y="3769"/>
                  <a:pt x="1495" y="3754"/>
                  <a:pt x="1510" y="3737"/>
                </a:cubicBezTo>
                <a:lnTo>
                  <a:pt x="2560" y="2688"/>
                </a:lnTo>
                <a:cubicBezTo>
                  <a:pt x="2592" y="2656"/>
                  <a:pt x="2592" y="2592"/>
                  <a:pt x="2560" y="2561"/>
                </a:cubicBezTo>
                <a:cubicBezTo>
                  <a:pt x="2545" y="2545"/>
                  <a:pt x="2481" y="2545"/>
                  <a:pt x="2449" y="2561"/>
                </a:cubicBezTo>
                <a:lnTo>
                  <a:pt x="1447" y="3579"/>
                </a:lnTo>
                <a:lnTo>
                  <a:pt x="1018" y="3133"/>
                </a:lnTo>
                <a:cubicBezTo>
                  <a:pt x="986" y="3101"/>
                  <a:pt x="938" y="3101"/>
                  <a:pt x="906" y="3133"/>
                </a:cubicBezTo>
                <a:cubicBezTo>
                  <a:pt x="874" y="3165"/>
                  <a:pt x="874" y="3228"/>
                  <a:pt x="906" y="3245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11419453" y="5616221"/>
            <a:ext cx="768096" cy="5029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 flipH="1">
            <a:off x="11644182" y="5636848"/>
            <a:ext cx="31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4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38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1A8359F-00D6-408F-ACF5-D8A1A931C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7574" y="95961"/>
            <a:ext cx="6128960" cy="5499632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</a:pPr>
            <a:r>
              <a:rPr lang="en-US" sz="2000" b="1" dirty="0" smtClean="0">
                <a:solidFill>
                  <a:srgbClr val="92D050"/>
                </a:solidFill>
              </a:rPr>
              <a:t>Legal Environmental: </a:t>
            </a:r>
            <a:r>
              <a:rPr lang="en-US" sz="2000" dirty="0" smtClean="0"/>
              <a:t>It influence business and affect how a company operates. It affects businesses in a </a:t>
            </a:r>
            <a:r>
              <a:rPr lang="en-US" sz="2000" dirty="0" err="1" smtClean="0"/>
              <a:t>varios</a:t>
            </a:r>
            <a:r>
              <a:rPr lang="en-US" sz="2000" dirty="0" smtClean="0"/>
              <a:t> legal factors</a:t>
            </a:r>
            <a:r>
              <a:rPr lang="en-US" sz="2000" dirty="0"/>
              <a:t> </a:t>
            </a:r>
            <a:r>
              <a:rPr lang="en-US" sz="2000" dirty="0" smtClean="0"/>
              <a:t>including law and regulations on taxation, employment, securities and more.</a:t>
            </a:r>
            <a:endParaRPr lang="en-US" sz="2000" dirty="0"/>
          </a:p>
          <a:p>
            <a:pPr>
              <a:buClr>
                <a:schemeClr val="accent1"/>
              </a:buClr>
            </a:pPr>
            <a:r>
              <a:rPr lang="en-US" sz="1900" b="1" dirty="0" smtClean="0">
                <a:solidFill>
                  <a:srgbClr val="92D050"/>
                </a:solidFill>
              </a:rPr>
              <a:t>Technological Environment: </a:t>
            </a:r>
            <a:r>
              <a:rPr lang="en-US" sz="2000" dirty="0" smtClean="0"/>
              <a:t>New technology can create new products and services, thereby creating an entire new market for businesses.</a:t>
            </a:r>
            <a:r>
              <a:rPr lang="en-US" sz="2000" dirty="0" smtClean="0">
                <a:solidFill>
                  <a:schemeClr val="tx1"/>
                </a:solidFill>
              </a:rPr>
              <a:t> Moreover, </a:t>
            </a:r>
            <a:r>
              <a:rPr lang="en-US" sz="2000" dirty="0" err="1" smtClean="0">
                <a:solidFill>
                  <a:schemeClr val="tx1"/>
                </a:solidFill>
              </a:rPr>
              <a:t>improvments</a:t>
            </a:r>
            <a:r>
              <a:rPr lang="en-US" sz="2000" dirty="0" smtClean="0">
                <a:solidFill>
                  <a:schemeClr val="tx1"/>
                </a:solidFill>
              </a:rPr>
              <a:t> in technology can increase productivity and reduce costs.</a:t>
            </a:r>
            <a:endParaRPr lang="en-US" sz="1900" dirty="0">
              <a:solidFill>
                <a:schemeClr val="tx1"/>
              </a:solidFill>
            </a:endParaRPr>
          </a:p>
        </p:txBody>
      </p:sp>
      <p:sp>
        <p:nvSpPr>
          <p:cNvPr id="8" name="Freeform: Shape 8" descr="Plans">
            <a:extLst>
              <a:ext uri="{FF2B5EF4-FFF2-40B4-BE49-F238E27FC236}">
                <a16:creationId xmlns:a16="http://schemas.microsoft.com/office/drawing/2014/main" id="{2DB38FFA-F8F9-4178-AD76-00851D638B92}"/>
              </a:ext>
            </a:extLst>
          </p:cNvPr>
          <p:cNvSpPr/>
          <p:nvPr/>
        </p:nvSpPr>
        <p:spPr>
          <a:xfrm>
            <a:off x="4757976" y="2553504"/>
            <a:ext cx="515064" cy="75721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451" h="5073">
                <a:moveTo>
                  <a:pt x="1718" y="668"/>
                </a:moveTo>
                <a:cubicBezTo>
                  <a:pt x="1813" y="668"/>
                  <a:pt x="1892" y="604"/>
                  <a:pt x="1892" y="509"/>
                </a:cubicBezTo>
                <a:cubicBezTo>
                  <a:pt x="1892" y="413"/>
                  <a:pt x="1813" y="350"/>
                  <a:pt x="1718" y="350"/>
                </a:cubicBezTo>
                <a:cubicBezTo>
                  <a:pt x="1638" y="350"/>
                  <a:pt x="1558" y="413"/>
                  <a:pt x="1558" y="509"/>
                </a:cubicBezTo>
                <a:cubicBezTo>
                  <a:pt x="1558" y="604"/>
                  <a:pt x="1638" y="668"/>
                  <a:pt x="1718" y="668"/>
                </a:cubicBezTo>
                <a:close/>
                <a:moveTo>
                  <a:pt x="2242" y="700"/>
                </a:moveTo>
                <a:cubicBezTo>
                  <a:pt x="2227" y="636"/>
                  <a:pt x="2227" y="573"/>
                  <a:pt x="2227" y="509"/>
                </a:cubicBezTo>
                <a:cubicBezTo>
                  <a:pt x="2227" y="222"/>
                  <a:pt x="2004" y="0"/>
                  <a:pt x="1733" y="0"/>
                </a:cubicBezTo>
                <a:cubicBezTo>
                  <a:pt x="1447" y="0"/>
                  <a:pt x="1209" y="222"/>
                  <a:pt x="1209" y="509"/>
                </a:cubicBezTo>
                <a:lnTo>
                  <a:pt x="1209" y="700"/>
                </a:lnTo>
                <a:lnTo>
                  <a:pt x="238" y="700"/>
                </a:lnTo>
                <a:cubicBezTo>
                  <a:pt x="111" y="700"/>
                  <a:pt x="0" y="811"/>
                  <a:pt x="0" y="938"/>
                </a:cubicBezTo>
                <a:lnTo>
                  <a:pt x="0" y="4835"/>
                </a:lnTo>
                <a:cubicBezTo>
                  <a:pt x="0" y="4962"/>
                  <a:pt x="111" y="5073"/>
                  <a:pt x="238" y="5073"/>
                </a:cubicBezTo>
                <a:lnTo>
                  <a:pt x="3212" y="5073"/>
                </a:lnTo>
                <a:cubicBezTo>
                  <a:pt x="3340" y="5073"/>
                  <a:pt x="3451" y="4962"/>
                  <a:pt x="3451" y="4835"/>
                </a:cubicBezTo>
                <a:lnTo>
                  <a:pt x="3451" y="938"/>
                </a:lnTo>
                <a:cubicBezTo>
                  <a:pt x="3451" y="795"/>
                  <a:pt x="3340" y="700"/>
                  <a:pt x="3212" y="700"/>
                </a:cubicBezTo>
                <a:close/>
                <a:moveTo>
                  <a:pt x="1367" y="509"/>
                </a:moveTo>
                <a:cubicBezTo>
                  <a:pt x="1367" y="318"/>
                  <a:pt x="1527" y="159"/>
                  <a:pt x="1733" y="159"/>
                </a:cubicBezTo>
                <a:cubicBezTo>
                  <a:pt x="1908" y="159"/>
                  <a:pt x="2067" y="318"/>
                  <a:pt x="2067" y="509"/>
                </a:cubicBezTo>
                <a:cubicBezTo>
                  <a:pt x="2067" y="716"/>
                  <a:pt x="2067" y="1082"/>
                  <a:pt x="2497" y="1193"/>
                </a:cubicBezTo>
                <a:cubicBezTo>
                  <a:pt x="2624" y="1225"/>
                  <a:pt x="2719" y="1336"/>
                  <a:pt x="2736" y="1479"/>
                </a:cubicBezTo>
                <a:lnTo>
                  <a:pt x="715" y="1479"/>
                </a:lnTo>
                <a:cubicBezTo>
                  <a:pt x="731" y="1352"/>
                  <a:pt x="811" y="1225"/>
                  <a:pt x="938" y="1193"/>
                </a:cubicBezTo>
                <a:cubicBezTo>
                  <a:pt x="1367" y="1082"/>
                  <a:pt x="1367" y="716"/>
                  <a:pt x="1367" y="509"/>
                </a:cubicBezTo>
                <a:close/>
                <a:moveTo>
                  <a:pt x="668" y="1638"/>
                </a:moveTo>
                <a:lnTo>
                  <a:pt x="2767" y="1638"/>
                </a:lnTo>
                <a:cubicBezTo>
                  <a:pt x="2846" y="1638"/>
                  <a:pt x="2894" y="1591"/>
                  <a:pt x="2894" y="1511"/>
                </a:cubicBezTo>
                <a:cubicBezTo>
                  <a:pt x="2894" y="1383"/>
                  <a:pt x="2846" y="1256"/>
                  <a:pt x="2767" y="1177"/>
                </a:cubicBezTo>
                <a:lnTo>
                  <a:pt x="2879" y="1177"/>
                </a:lnTo>
                <a:cubicBezTo>
                  <a:pt x="2910" y="1177"/>
                  <a:pt x="2926" y="1177"/>
                  <a:pt x="2942" y="1193"/>
                </a:cubicBezTo>
                <a:cubicBezTo>
                  <a:pt x="2958" y="1209"/>
                  <a:pt x="2974" y="1240"/>
                  <a:pt x="2974" y="1256"/>
                </a:cubicBezTo>
                <a:lnTo>
                  <a:pt x="2974" y="4517"/>
                </a:lnTo>
                <a:cubicBezTo>
                  <a:pt x="2974" y="4564"/>
                  <a:pt x="2926" y="4596"/>
                  <a:pt x="2879" y="4596"/>
                </a:cubicBezTo>
                <a:lnTo>
                  <a:pt x="556" y="4596"/>
                </a:lnTo>
                <a:cubicBezTo>
                  <a:pt x="509" y="4596"/>
                  <a:pt x="477" y="4564"/>
                  <a:pt x="477" y="4517"/>
                </a:cubicBezTo>
                <a:lnTo>
                  <a:pt x="477" y="1256"/>
                </a:lnTo>
                <a:cubicBezTo>
                  <a:pt x="477" y="1209"/>
                  <a:pt x="509" y="1177"/>
                  <a:pt x="556" y="1177"/>
                </a:cubicBezTo>
                <a:lnTo>
                  <a:pt x="683" y="1177"/>
                </a:lnTo>
                <a:cubicBezTo>
                  <a:pt x="604" y="1272"/>
                  <a:pt x="556" y="1383"/>
                  <a:pt x="556" y="1511"/>
                </a:cubicBezTo>
                <a:cubicBezTo>
                  <a:pt x="556" y="1574"/>
                  <a:pt x="604" y="1638"/>
                  <a:pt x="668" y="1638"/>
                </a:cubicBezTo>
                <a:close/>
                <a:moveTo>
                  <a:pt x="3292" y="938"/>
                </a:moveTo>
                <a:lnTo>
                  <a:pt x="3292" y="4835"/>
                </a:lnTo>
                <a:cubicBezTo>
                  <a:pt x="3292" y="4883"/>
                  <a:pt x="3244" y="4915"/>
                  <a:pt x="3212" y="4915"/>
                </a:cubicBezTo>
                <a:lnTo>
                  <a:pt x="238" y="4915"/>
                </a:lnTo>
                <a:cubicBezTo>
                  <a:pt x="191" y="4915"/>
                  <a:pt x="159" y="4883"/>
                  <a:pt x="159" y="4835"/>
                </a:cubicBezTo>
                <a:lnTo>
                  <a:pt x="159" y="938"/>
                </a:lnTo>
                <a:cubicBezTo>
                  <a:pt x="159" y="891"/>
                  <a:pt x="191" y="859"/>
                  <a:pt x="238" y="859"/>
                </a:cubicBezTo>
                <a:lnTo>
                  <a:pt x="1161" y="859"/>
                </a:lnTo>
                <a:cubicBezTo>
                  <a:pt x="1129" y="922"/>
                  <a:pt x="1065" y="986"/>
                  <a:pt x="986" y="1018"/>
                </a:cubicBezTo>
                <a:lnTo>
                  <a:pt x="970" y="1018"/>
                </a:lnTo>
                <a:lnTo>
                  <a:pt x="556" y="1018"/>
                </a:lnTo>
                <a:cubicBezTo>
                  <a:pt x="429" y="1018"/>
                  <a:pt x="318" y="1129"/>
                  <a:pt x="318" y="1256"/>
                </a:cubicBezTo>
                <a:lnTo>
                  <a:pt x="318" y="4517"/>
                </a:lnTo>
                <a:cubicBezTo>
                  <a:pt x="318" y="4644"/>
                  <a:pt x="429" y="4755"/>
                  <a:pt x="556" y="4755"/>
                </a:cubicBezTo>
                <a:lnTo>
                  <a:pt x="2879" y="4755"/>
                </a:lnTo>
                <a:cubicBezTo>
                  <a:pt x="3022" y="4755"/>
                  <a:pt x="3133" y="4644"/>
                  <a:pt x="3133" y="4517"/>
                </a:cubicBezTo>
                <a:lnTo>
                  <a:pt x="3133" y="1256"/>
                </a:lnTo>
                <a:cubicBezTo>
                  <a:pt x="3133" y="1193"/>
                  <a:pt x="3101" y="1129"/>
                  <a:pt x="3054" y="1082"/>
                </a:cubicBezTo>
                <a:cubicBezTo>
                  <a:pt x="3006" y="1034"/>
                  <a:pt x="2958" y="1018"/>
                  <a:pt x="2879" y="1018"/>
                </a:cubicBezTo>
                <a:lnTo>
                  <a:pt x="2465" y="1018"/>
                </a:lnTo>
                <a:cubicBezTo>
                  <a:pt x="2370" y="986"/>
                  <a:pt x="2306" y="922"/>
                  <a:pt x="2274" y="859"/>
                </a:cubicBezTo>
                <a:lnTo>
                  <a:pt x="3212" y="859"/>
                </a:lnTo>
                <a:cubicBezTo>
                  <a:pt x="3244" y="859"/>
                  <a:pt x="3292" y="891"/>
                  <a:pt x="3292" y="938"/>
                </a:cubicBezTo>
                <a:close/>
                <a:moveTo>
                  <a:pt x="1400" y="3737"/>
                </a:moveTo>
                <a:cubicBezTo>
                  <a:pt x="1415" y="3754"/>
                  <a:pt x="1431" y="3769"/>
                  <a:pt x="1447" y="3769"/>
                </a:cubicBezTo>
                <a:cubicBezTo>
                  <a:pt x="1463" y="3769"/>
                  <a:pt x="1495" y="3754"/>
                  <a:pt x="1510" y="3737"/>
                </a:cubicBezTo>
                <a:lnTo>
                  <a:pt x="2560" y="2688"/>
                </a:lnTo>
                <a:cubicBezTo>
                  <a:pt x="2592" y="2656"/>
                  <a:pt x="2592" y="2592"/>
                  <a:pt x="2560" y="2561"/>
                </a:cubicBezTo>
                <a:cubicBezTo>
                  <a:pt x="2545" y="2545"/>
                  <a:pt x="2481" y="2545"/>
                  <a:pt x="2449" y="2561"/>
                </a:cubicBezTo>
                <a:lnTo>
                  <a:pt x="1447" y="3579"/>
                </a:lnTo>
                <a:lnTo>
                  <a:pt x="1018" y="3133"/>
                </a:lnTo>
                <a:cubicBezTo>
                  <a:pt x="986" y="3101"/>
                  <a:pt x="938" y="3101"/>
                  <a:pt x="906" y="3133"/>
                </a:cubicBezTo>
                <a:cubicBezTo>
                  <a:pt x="874" y="3165"/>
                  <a:pt x="874" y="3228"/>
                  <a:pt x="906" y="3245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11419453" y="5616221"/>
            <a:ext cx="768096" cy="5029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11626348" y="5636848"/>
            <a:ext cx="232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5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itle 5">
            <a:extLst>
              <a:ext uri="{FF2B5EF4-FFF2-40B4-BE49-F238E27FC236}">
                <a16:creationId xmlns:a16="http://schemas.microsoft.com/office/drawing/2014/main" id="{5690374C-1A59-4A71-8148-5C0E026A3A75}"/>
              </a:ext>
            </a:extLst>
          </p:cNvPr>
          <p:cNvSpPr txBox="1">
            <a:spLocks/>
          </p:cNvSpPr>
          <p:nvPr/>
        </p:nvSpPr>
        <p:spPr>
          <a:xfrm>
            <a:off x="527637" y="2263732"/>
            <a:ext cx="3225379" cy="20939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FFFFFF"/>
                </a:solidFill>
                <a:latin typeface="+mn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5690374C-1A59-4A71-8148-5C0E026A3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20" y="2023347"/>
            <a:ext cx="3455967" cy="2093975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Environmental Components Impact on </a:t>
            </a:r>
            <a:r>
              <a:rPr lang="en-US" sz="3200" dirty="0" smtClean="0">
                <a:solidFill>
                  <a:srgbClr val="0070C0"/>
                </a:solidFill>
              </a:rPr>
              <a:t>Organization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10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96674" y="5455578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061753" y="1252916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818632" y="3040784"/>
            <a:ext cx="2280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sz="2000" dirty="0"/>
          </a:p>
        </p:txBody>
      </p:sp>
      <p:sp>
        <p:nvSpPr>
          <p:cNvPr id="6" name="Flowchart: Process 5"/>
          <p:cNvSpPr/>
          <p:nvPr/>
        </p:nvSpPr>
        <p:spPr>
          <a:xfrm>
            <a:off x="11419453" y="5616221"/>
            <a:ext cx="768096" cy="5029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 flipH="1">
            <a:off x="11614325" y="5616221"/>
            <a:ext cx="37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6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Content Placeholder 3"/>
          <p:cNvSpPr>
            <a:spLocks noGrp="1"/>
          </p:cNvSpPr>
          <p:nvPr>
            <p:ph idx="1"/>
          </p:nvPr>
        </p:nvSpPr>
        <p:spPr>
          <a:xfrm>
            <a:off x="4996243" y="-163844"/>
            <a:ext cx="6228337" cy="5804088"/>
          </a:xfrm>
        </p:spPr>
        <p:txBody>
          <a:bodyPr/>
          <a:lstStyle/>
          <a:p>
            <a:r>
              <a:rPr lang="en-US" dirty="0" smtClean="0"/>
              <a:t>A successful business has to </a:t>
            </a:r>
            <a:r>
              <a:rPr lang="en-US" u="sng" dirty="0" smtClean="0">
                <a:solidFill>
                  <a:srgbClr val="92D050"/>
                </a:solidFill>
              </a:rPr>
              <a:t>identify</a:t>
            </a:r>
            <a:r>
              <a:rPr lang="en-US" dirty="0" smtClean="0"/>
              <a:t>, </a:t>
            </a:r>
            <a:r>
              <a:rPr lang="en-US" u="sng" dirty="0" smtClean="0">
                <a:solidFill>
                  <a:srgbClr val="92D050"/>
                </a:solidFill>
              </a:rPr>
              <a:t>appraise</a:t>
            </a:r>
            <a:r>
              <a:rPr lang="en-US" dirty="0" smtClean="0"/>
              <a:t> and </a:t>
            </a:r>
            <a:r>
              <a:rPr lang="en-US" u="sng" dirty="0" smtClean="0">
                <a:solidFill>
                  <a:srgbClr val="92D050"/>
                </a:solidFill>
              </a:rPr>
              <a:t>respond</a:t>
            </a:r>
            <a:r>
              <a:rPr lang="en-US" dirty="0" smtClean="0"/>
              <a:t> to the </a:t>
            </a:r>
            <a:r>
              <a:rPr lang="en-US" dirty="0" err="1" smtClean="0"/>
              <a:t>varios</a:t>
            </a:r>
            <a:r>
              <a:rPr lang="en-US" dirty="0" smtClean="0"/>
              <a:t> </a:t>
            </a:r>
            <a:r>
              <a:rPr lang="en-US" dirty="0" err="1" smtClean="0"/>
              <a:t>apportunities</a:t>
            </a:r>
            <a:r>
              <a:rPr lang="en-US" dirty="0" smtClean="0"/>
              <a:t> and threats in its own environment.</a:t>
            </a:r>
          </a:p>
          <a:p>
            <a:r>
              <a:rPr lang="en-US" dirty="0" smtClean="0"/>
              <a:t>The business environment is a </a:t>
            </a:r>
            <a:r>
              <a:rPr lang="en-US" u="sng" dirty="0" smtClean="0">
                <a:solidFill>
                  <a:srgbClr val="92D050"/>
                </a:solidFill>
              </a:rPr>
              <a:t>dynamic nature </a:t>
            </a:r>
            <a:r>
              <a:rPr lang="en-US" dirty="0" smtClean="0"/>
              <a:t>[it keeps on changing].</a:t>
            </a:r>
          </a:p>
          <a:p>
            <a:r>
              <a:rPr lang="en-US" dirty="0" smtClean="0"/>
              <a:t>The social environment is easier to measure than other environmental components.</a:t>
            </a:r>
          </a:p>
          <a:p>
            <a:r>
              <a:rPr lang="en-US" dirty="0" smtClean="0"/>
              <a:t>The law affects the way businesses operate and customers behave.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0D681D-B806-434D-8F8F-7B2685336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Conclusion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93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F74FED9E-E7B7-481E-8BD9-53BE272F0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4986" y="0"/>
            <a:ext cx="6696832" cy="5736393"/>
          </a:xfrm>
        </p:spPr>
        <p:txBody>
          <a:bodyPr>
            <a:noAutofit/>
          </a:bodyPr>
          <a:lstStyle/>
          <a:p>
            <a:pPr>
              <a:buClr>
                <a:schemeClr val="accent1"/>
              </a:buClr>
            </a:pPr>
            <a:endParaRPr lang="en-US" sz="1900" dirty="0" smtClean="0"/>
          </a:p>
          <a:p>
            <a:pPr>
              <a:buClr>
                <a:schemeClr val="accent1"/>
              </a:buClr>
            </a:pPr>
            <a:r>
              <a:rPr lang="en-US" dirty="0"/>
              <a:t>5 Major Components of Business Environment | Business Studies. (2022). Retrieved </a:t>
            </a:r>
            <a:r>
              <a:rPr lang="en-US" dirty="0" smtClean="0"/>
              <a:t>28 </a:t>
            </a:r>
            <a:r>
              <a:rPr lang="en-US" dirty="0"/>
              <a:t>March 2022, from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www.yourarticlelibrary.com/business-environment/5-major-components-of-business-environment-business-studies/8638</a:t>
            </a:r>
            <a:r>
              <a:rPr lang="en-US" dirty="0" smtClean="0"/>
              <a:t> </a:t>
            </a:r>
            <a:endParaRPr lang="en-US" sz="1900" dirty="0" smtClean="0"/>
          </a:p>
          <a:p>
            <a:pPr>
              <a:buClr>
                <a:schemeClr val="accent1"/>
              </a:buClr>
            </a:pPr>
            <a:r>
              <a:rPr lang="en-US" dirty="0"/>
              <a:t>The economic factors that affect business activity - Economic influence on business activity - </a:t>
            </a:r>
            <a:r>
              <a:rPr lang="en-US" dirty="0" err="1"/>
              <a:t>Eduqas</a:t>
            </a:r>
            <a:r>
              <a:rPr lang="en-US" dirty="0"/>
              <a:t> - GCSE Business Revision - </a:t>
            </a:r>
            <a:r>
              <a:rPr lang="en-US" dirty="0" err="1"/>
              <a:t>Eduqas</a:t>
            </a:r>
            <a:r>
              <a:rPr lang="en-US" dirty="0"/>
              <a:t> - BBC </a:t>
            </a:r>
            <a:r>
              <a:rPr lang="en-US" dirty="0" err="1"/>
              <a:t>Bitesize</a:t>
            </a:r>
            <a:r>
              <a:rPr lang="en-US" dirty="0"/>
              <a:t>. (2022). Retrieved </a:t>
            </a:r>
            <a:r>
              <a:rPr lang="en-US" dirty="0" smtClean="0"/>
              <a:t>28 </a:t>
            </a:r>
            <a:r>
              <a:rPr lang="en-US" dirty="0"/>
              <a:t>March 2022, from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www.bbc.co.uk/bitesize/guides/zjjnnrd/revision/1</a:t>
            </a:r>
            <a:r>
              <a:rPr lang="en-US" dirty="0" smtClean="0"/>
              <a:t> </a:t>
            </a:r>
          </a:p>
          <a:p>
            <a:pPr>
              <a:buClr>
                <a:schemeClr val="accent1"/>
              </a:buClr>
            </a:pPr>
            <a:r>
              <a:rPr lang="en-US" dirty="0"/>
              <a:t>(2022). Retrieved </a:t>
            </a:r>
            <a:r>
              <a:rPr lang="en-US" dirty="0" smtClean="0"/>
              <a:t>28 </a:t>
            </a:r>
            <a:r>
              <a:rPr lang="en-US" dirty="0"/>
              <a:t>March 2022, from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hrmars.com/papers_submitted/8006/the-role-of-socio-political-environment-in-business-success-a-case-of-small-businesses-in-uganda.pdf</a:t>
            </a:r>
            <a:r>
              <a:rPr lang="en-US" dirty="0" smtClean="0"/>
              <a:t>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0A5C30F-185D-413F-9005-B41DD0FA0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References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61753" y="1252916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818632" y="3040784"/>
            <a:ext cx="2280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sz="2000" dirty="0"/>
          </a:p>
        </p:txBody>
      </p:sp>
      <p:sp>
        <p:nvSpPr>
          <p:cNvPr id="12" name="Flowchart: Process 11"/>
          <p:cNvSpPr/>
          <p:nvPr/>
        </p:nvSpPr>
        <p:spPr>
          <a:xfrm>
            <a:off x="11419453" y="5616221"/>
            <a:ext cx="768096" cy="5029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flipH="1">
            <a:off x="11644182" y="5640244"/>
            <a:ext cx="31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7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6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365BF64-4B30-4125-9A30-A1B08C80E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8417" y="587827"/>
            <a:ext cx="10058400" cy="160020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10000" b="1" dirty="0">
                <a:solidFill>
                  <a:srgbClr val="0070C0"/>
                </a:solidFill>
                <a:latin typeface="+mj-lt"/>
              </a:rPr>
              <a:t>Thank you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305886-8ACA-4ED6-AA5B-215F6D741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0679" y="2534904"/>
            <a:ext cx="2466159" cy="62971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b="1" cap="all" spc="200" dirty="0" smtClean="0">
                <a:solidFill>
                  <a:srgbClr val="0070C0"/>
                </a:solidFill>
              </a:rPr>
              <a:t>Questions?</a:t>
            </a:r>
            <a:endParaRPr lang="en-US" sz="2400" b="1" cap="all" spc="200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97" y="1387928"/>
            <a:ext cx="5885825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97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3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B0F0"/>
      </a:hlink>
      <a:folHlink>
        <a:srgbClr val="919191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w Edg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41CA7C-A0BF-44EF-B2E5-7539C3B9B0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E879E6-8FFE-4154-8F2A-F7518B89B376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16c05727-aa75-4e4a-9b5f-8a80a1165891"/>
    <ds:schemaRef ds:uri="http://schemas.microsoft.com/office/infopath/2007/PartnerControls"/>
    <ds:schemaRef ds:uri="http://schemas.openxmlformats.org/package/2006/metadata/core-properties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E0A2CB4-6869-426F-8BC4-A32C90CBE2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435</Words>
  <Application>Microsoft Office PowerPoint</Application>
  <PresentationFormat>Widescreen</PresentationFormat>
  <Paragraphs>54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SimSun</vt:lpstr>
      <vt:lpstr>Arial</vt:lpstr>
      <vt:lpstr>Calibri</vt:lpstr>
      <vt:lpstr>Century Gothic</vt:lpstr>
      <vt:lpstr>Lucida Sans</vt:lpstr>
      <vt:lpstr>Wingdings 3</vt:lpstr>
      <vt:lpstr>Ion</vt:lpstr>
      <vt:lpstr>Environmental Components Impact on Organization</vt:lpstr>
      <vt:lpstr>Table of Content</vt:lpstr>
      <vt:lpstr>Business Environment</vt:lpstr>
      <vt:lpstr>Environmental Components Impact on Organization </vt:lpstr>
      <vt:lpstr>Environmental Components Impact on Organization</vt:lpstr>
      <vt:lpstr>Conclusion</vt:lpstr>
      <vt:lpstr>References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2022-03-20T16:15:33Z</dcterms:created>
  <dcterms:modified xsi:type="dcterms:W3CDTF">2022-03-31T11:30:59Z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