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7"/>
  </p:notesMasterIdLst>
  <p:sldIdLst>
    <p:sldId id="301" r:id="rId2"/>
    <p:sldId id="267" r:id="rId3"/>
    <p:sldId id="271" r:id="rId4"/>
    <p:sldId id="268" r:id="rId5"/>
    <p:sldId id="269" r:id="rId6"/>
    <p:sldId id="270" r:id="rId7"/>
    <p:sldId id="277" r:id="rId8"/>
    <p:sldId id="326" r:id="rId9"/>
    <p:sldId id="278" r:id="rId10"/>
    <p:sldId id="302" r:id="rId11"/>
    <p:sldId id="279" r:id="rId12"/>
    <p:sldId id="306" r:id="rId13"/>
    <p:sldId id="284" r:id="rId14"/>
    <p:sldId id="285" r:id="rId15"/>
    <p:sldId id="331" r:id="rId16"/>
    <p:sldId id="333" r:id="rId17"/>
    <p:sldId id="287" r:id="rId18"/>
    <p:sldId id="327" r:id="rId19"/>
    <p:sldId id="307" r:id="rId20"/>
    <p:sldId id="314" r:id="rId21"/>
    <p:sldId id="325" r:id="rId22"/>
    <p:sldId id="320" r:id="rId23"/>
    <p:sldId id="334" r:id="rId24"/>
    <p:sldId id="322" r:id="rId25"/>
    <p:sldId id="329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897" autoAdjust="0"/>
    <p:restoredTop sz="94660"/>
  </p:normalViewPr>
  <p:slideViewPr>
    <p:cSldViewPr>
      <p:cViewPr varScale="1">
        <p:scale>
          <a:sx n="69" d="100"/>
          <a:sy n="69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24B3257-E34B-4357-AFF3-B5AE06349C7A}" type="datetimeFigureOut">
              <a:rPr lang="ar-SA" smtClean="0"/>
              <a:pPr/>
              <a:t>17/01/1442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506BD8E-5FCC-4B1F-927A-47F9746B9C3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3761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C67-7183-4ED4-90D5-89D464C72C70}" type="datetimeFigureOut">
              <a:rPr lang="ar-SA" smtClean="0"/>
              <a:pPr/>
              <a:t>17/01/1442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46D9-14D2-4757-87C5-0915A8FEF8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C67-7183-4ED4-90D5-89D464C72C70}" type="datetimeFigureOut">
              <a:rPr lang="ar-SA" smtClean="0"/>
              <a:pPr/>
              <a:t>17/01/1442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46D9-14D2-4757-87C5-0915A8FEF8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C67-7183-4ED4-90D5-89D464C72C70}" type="datetimeFigureOut">
              <a:rPr lang="ar-SA" smtClean="0"/>
              <a:pPr/>
              <a:t>17/01/1442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46D9-14D2-4757-87C5-0915A8FEF8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C67-7183-4ED4-90D5-89D464C72C70}" type="datetimeFigureOut">
              <a:rPr lang="ar-SA" smtClean="0"/>
              <a:pPr/>
              <a:t>17/01/1442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46D9-14D2-4757-87C5-0915A8FEF8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C67-7183-4ED4-90D5-89D464C72C70}" type="datetimeFigureOut">
              <a:rPr lang="ar-SA" smtClean="0"/>
              <a:pPr/>
              <a:t>17/01/1442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46D9-14D2-4757-87C5-0915A8FEF8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C67-7183-4ED4-90D5-89D464C72C70}" type="datetimeFigureOut">
              <a:rPr lang="ar-SA" smtClean="0"/>
              <a:pPr/>
              <a:t>17/01/1442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46D9-14D2-4757-87C5-0915A8FEF8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C67-7183-4ED4-90D5-89D464C72C70}" type="datetimeFigureOut">
              <a:rPr lang="ar-SA" smtClean="0"/>
              <a:pPr/>
              <a:t>17/01/1442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46D9-14D2-4757-87C5-0915A8FEF8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C67-7183-4ED4-90D5-89D464C72C70}" type="datetimeFigureOut">
              <a:rPr lang="ar-SA" smtClean="0"/>
              <a:pPr/>
              <a:t>17/01/1442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46D9-14D2-4757-87C5-0915A8FEF8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C67-7183-4ED4-90D5-89D464C72C70}" type="datetimeFigureOut">
              <a:rPr lang="ar-SA" smtClean="0"/>
              <a:pPr/>
              <a:t>17/01/1442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46D9-14D2-4757-87C5-0915A8FEF8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C67-7183-4ED4-90D5-89D464C72C70}" type="datetimeFigureOut">
              <a:rPr lang="ar-SA" smtClean="0"/>
              <a:pPr/>
              <a:t>17/01/1442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46D9-14D2-4757-87C5-0915A8FEF8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C67-7183-4ED4-90D5-89D464C72C70}" type="datetimeFigureOut">
              <a:rPr lang="ar-SA" smtClean="0"/>
              <a:pPr/>
              <a:t>17/01/1442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46D9-14D2-4757-87C5-0915A8FEF8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74C67-7183-4ED4-90D5-89D464C72C70}" type="datetimeFigureOut">
              <a:rPr lang="ar-SA" smtClean="0"/>
              <a:pPr/>
              <a:t>17/01/1442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D46D9-14D2-4757-87C5-0915A8FEF89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Joint  disease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000" dirty="0" err="1" smtClean="0"/>
              <a:t>Dr.Nadeia</a:t>
            </a:r>
            <a:r>
              <a:rPr lang="en-GB" sz="2000" dirty="0" smtClean="0"/>
              <a:t> </a:t>
            </a:r>
            <a:r>
              <a:rPr lang="en-GB" sz="2000" dirty="0" err="1" smtClean="0"/>
              <a:t>Elbagermi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9924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16633"/>
            <a:ext cx="88285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3200" dirty="0">
                <a:latin typeface="Palatino-Roman"/>
              </a:rPr>
              <a:t>Destruction of the articular cartilage by pannus leads </a:t>
            </a:r>
            <a:r>
              <a:rPr lang="en-GB" sz="3200" dirty="0" err="1" smtClean="0">
                <a:latin typeface="Palatino-Roman"/>
              </a:rPr>
              <a:t>toi</a:t>
            </a:r>
            <a:r>
              <a:rPr lang="en-GB" sz="3200" dirty="0" smtClean="0">
                <a:latin typeface="Palatino-Roman"/>
              </a:rPr>
              <a:t> joint space narrowing and to small bony erosion which occur</a:t>
            </a:r>
            <a:r>
              <a:rPr lang="en-GB" sz="3200" dirty="0">
                <a:latin typeface="Palatino-Roman"/>
              </a:rPr>
              <a:t> initially, at the joint margins </a:t>
            </a:r>
            <a:r>
              <a:rPr lang="en-GB" sz="3200" dirty="0" smtClean="0">
                <a:latin typeface="Palatino-Roman"/>
              </a:rPr>
              <a:t>.</a:t>
            </a:r>
            <a:endParaRPr lang="en-GB" sz="3200" dirty="0">
              <a:latin typeface="Palatino-Roman"/>
            </a:endParaRPr>
          </a:p>
          <a:p>
            <a:pPr algn="l"/>
            <a:r>
              <a:rPr lang="en-GB" sz="3200" dirty="0">
                <a:latin typeface="Palatino-Roman"/>
              </a:rPr>
              <a:t>These erosions are </a:t>
            </a:r>
            <a:r>
              <a:rPr lang="en-GB" sz="3200" dirty="0" smtClean="0">
                <a:latin typeface="Palatino-Roman"/>
              </a:rPr>
              <a:t>often seen first around the </a:t>
            </a:r>
            <a:r>
              <a:rPr lang="en-GB" sz="3200" dirty="0" err="1" smtClean="0">
                <a:latin typeface="Palatino-Roman"/>
              </a:rPr>
              <a:t>metatarso</a:t>
            </a:r>
            <a:r>
              <a:rPr lang="en-GB" sz="3200" dirty="0" smtClean="0">
                <a:latin typeface="Palatino-Roman"/>
              </a:rPr>
              <a:t>- or metacarpophalangeal joint  </a:t>
            </a:r>
            <a:r>
              <a:rPr lang="en-GB" sz="3200" dirty="0">
                <a:latin typeface="Palatino-Roman"/>
              </a:rPr>
              <a:t>, proximal interphalangeal joints </a:t>
            </a:r>
            <a:r>
              <a:rPr lang="en-GB" sz="3200" dirty="0" smtClean="0">
                <a:latin typeface="Palatino-Roman"/>
              </a:rPr>
              <a:t>and</a:t>
            </a:r>
          </a:p>
          <a:p>
            <a:pPr algn="l"/>
            <a:r>
              <a:rPr lang="en-GB" sz="3200" dirty="0" smtClean="0">
                <a:latin typeface="Palatino-Roman"/>
              </a:rPr>
              <a:t> </a:t>
            </a:r>
            <a:r>
              <a:rPr lang="en-GB" sz="3200" dirty="0">
                <a:latin typeface="Palatino-Roman"/>
              </a:rPr>
              <a:t>the styloid process of the ulna. Later, extensive </a:t>
            </a:r>
            <a:r>
              <a:rPr lang="en-GB" sz="3200" dirty="0" smtClean="0">
                <a:latin typeface="Palatino-Roman"/>
              </a:rPr>
              <a:t>erosions may disrupt joint </a:t>
            </a:r>
            <a:r>
              <a:rPr lang="en-GB" sz="3200" dirty="0">
                <a:latin typeface="Palatino-Roman"/>
              </a:rPr>
              <a:t>surface. Ulnar deviation is </a:t>
            </a:r>
            <a:r>
              <a:rPr lang="en-GB" sz="3200" dirty="0" smtClean="0">
                <a:latin typeface="Palatino-Roman"/>
              </a:rPr>
              <a:t>usually</a:t>
            </a:r>
            <a:r>
              <a:rPr lang="en-GB" sz="3200" dirty="0">
                <a:latin typeface="Palatino-Roman"/>
              </a:rPr>
              <a:t> present at this stage</a:t>
            </a:r>
          </a:p>
          <a:p>
            <a:pPr algn="l"/>
            <a:r>
              <a:rPr lang="en-GB" sz="3200" dirty="0" smtClean="0">
                <a:latin typeface="Palatino-Roman"/>
              </a:rPr>
              <a:t>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7645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amey.Fatma-PC\Desktop\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332656"/>
            <a:ext cx="2419350" cy="6154737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620688"/>
            <a:ext cx="4925466" cy="525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548680"/>
            <a:ext cx="4041575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36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548680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b="1" dirty="0" smtClean="0"/>
              <a:t>Gout</a:t>
            </a:r>
          </a:p>
          <a:p>
            <a:pPr algn="l"/>
            <a:r>
              <a:rPr lang="en-US" sz="3200" dirty="0" smtClean="0"/>
              <a:t>In gout, the deposition of urate crystals in the joint and in the </a:t>
            </a:r>
            <a:r>
              <a:rPr lang="en-US" sz="3200" dirty="0"/>
              <a:t>adjacent bone gives rise to an arthritis that most </a:t>
            </a:r>
            <a:r>
              <a:rPr lang="en-US" sz="3200" dirty="0" smtClean="0"/>
              <a:t>commonly affects </a:t>
            </a:r>
            <a:r>
              <a:rPr lang="en-US" sz="3200" dirty="0"/>
              <a:t>the metatarsophalangeal joint of the big toe.</a:t>
            </a:r>
          </a:p>
          <a:p>
            <a:pPr algn="l"/>
            <a:r>
              <a:rPr lang="en-US" sz="3200" dirty="0" smtClean="0"/>
              <a:t> </a:t>
            </a:r>
          </a:p>
          <a:p>
            <a:pPr algn="l"/>
            <a:r>
              <a:rPr lang="en-US" sz="3200" dirty="0" smtClean="0"/>
              <a:t>The earliest change is soft tissue swelling. At a later stage</a:t>
            </a:r>
            <a:r>
              <a:rPr lang="en-US" sz="3200" dirty="0"/>
              <a:t>, erosions occur that, unlike </a:t>
            </a:r>
            <a:r>
              <a:rPr lang="en-US" sz="3200" dirty="0" smtClean="0"/>
              <a:t> rheumatoid </a:t>
            </a:r>
            <a:r>
              <a:rPr lang="en-US" sz="3200" dirty="0"/>
              <a:t>arthritis, may be </a:t>
            </a:r>
            <a:r>
              <a:rPr lang="en-US" sz="3200" dirty="0" smtClean="0"/>
              <a:t>at</a:t>
            </a:r>
            <a:r>
              <a:rPr lang="en-US" sz="3200" dirty="0"/>
              <a:t> a distance from the articular</a:t>
            </a:r>
            <a:r>
              <a:rPr lang="en-GB" sz="3200" dirty="0"/>
              <a:t>cortex</a:t>
            </a:r>
            <a:r>
              <a:rPr lang="en-US" sz="3200" dirty="0"/>
              <a:t> </a:t>
            </a:r>
            <a:r>
              <a:rPr lang="en-US" sz="3200" dirty="0" smtClean="0"/>
              <a:t>.</a:t>
            </a:r>
            <a:endParaRPr lang="en-US" sz="3200" dirty="0"/>
          </a:p>
          <a:p>
            <a:pPr algn="l"/>
            <a:endParaRPr lang="en-US" sz="3200" dirty="0" smtClean="0"/>
          </a:p>
          <a:p>
            <a:pPr algn="l"/>
            <a:r>
              <a:rPr lang="en-US" sz="3200" dirty="0" smtClean="0"/>
              <a:t>.</a:t>
            </a:r>
            <a:endParaRPr lang="ar-LY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amey.Fatma-PC\Desktop\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80" y="908720"/>
            <a:ext cx="5543550" cy="4371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496944" cy="6966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4000" b="1" dirty="0">
                <a:latin typeface="Garamond,Bold"/>
              </a:rPr>
              <a:t>Ankylosing </a:t>
            </a:r>
            <a:r>
              <a:rPr lang="en-GB" sz="4000" b="1" dirty="0" smtClean="0">
                <a:latin typeface="Garamond,Bold"/>
              </a:rPr>
              <a:t>spondylitis</a:t>
            </a:r>
          </a:p>
          <a:p>
            <a:pPr algn="l"/>
            <a:endParaRPr lang="en-GB" b="1" dirty="0">
              <a:latin typeface="Garamond,Bold"/>
            </a:endParaRPr>
          </a:p>
          <a:p>
            <a:pPr algn="l"/>
            <a:r>
              <a:rPr lang="en-GB" sz="3200" dirty="0">
                <a:latin typeface="Garamond" panose="02020404030301010803" pitchFamily="18" charset="0"/>
              </a:rPr>
              <a:t>Ankylosing Spondylitis (AS) is an inflammatory process,</a:t>
            </a:r>
          </a:p>
          <a:p>
            <a:pPr algn="l"/>
            <a:r>
              <a:rPr lang="en-GB" sz="3200" dirty="0">
                <a:latin typeface="Garamond" panose="02020404030301010803" pitchFamily="18" charset="0"/>
              </a:rPr>
              <a:t>which causes sclerosis and fusion of the SI joints </a:t>
            </a:r>
            <a:r>
              <a:rPr lang="en-GB" sz="3200" i="1" dirty="0">
                <a:latin typeface="Garamond,Italic"/>
              </a:rPr>
              <a:t>(</a:t>
            </a:r>
            <a:r>
              <a:rPr lang="en-GB" sz="3200" i="1" dirty="0" err="1">
                <a:latin typeface="Garamond,Italic"/>
              </a:rPr>
              <a:t>sacroiliitis</a:t>
            </a:r>
            <a:r>
              <a:rPr lang="en-GB" sz="3200" i="1" dirty="0" smtClean="0">
                <a:latin typeface="Garamond,Italic"/>
              </a:rPr>
              <a:t>)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 Erosion and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ankylosis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 of the sacroiliac joints are the hallmarks of </a:t>
            </a: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AS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 characteristically bilateral and symmetrical</a:t>
            </a:r>
            <a:endParaRPr lang="en-US" sz="3200" dirty="0"/>
          </a:p>
          <a:p>
            <a:pPr algn="l"/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l"/>
            <a:r>
              <a:rPr lang="en-GB" sz="3200" dirty="0" smtClean="0">
                <a:latin typeface="Garamond" panose="02020404030301010803" pitchFamily="18" charset="0"/>
              </a:rPr>
              <a:t>The </a:t>
            </a:r>
            <a:r>
              <a:rPr lang="en-GB" sz="3200" dirty="0">
                <a:latin typeface="Garamond" panose="02020404030301010803" pitchFamily="18" charset="0"/>
              </a:rPr>
              <a:t>vertebrae become bridged by ligamentous </a:t>
            </a:r>
            <a:r>
              <a:rPr lang="en-GB" sz="3200" dirty="0" smtClean="0">
                <a:latin typeface="Garamond" panose="02020404030301010803" pitchFamily="18" charset="0"/>
              </a:rPr>
              <a:t>calcifications</a:t>
            </a:r>
            <a:r>
              <a:rPr lang="en-GB" sz="3200" i="1" dirty="0">
                <a:latin typeface="Garamond,Italic"/>
              </a:rPr>
              <a:t>(</a:t>
            </a:r>
            <a:r>
              <a:rPr lang="en-GB" sz="3200" i="1" dirty="0" err="1">
                <a:latin typeface="Garamond,Italic"/>
              </a:rPr>
              <a:t>syndesmophytes</a:t>
            </a:r>
            <a:r>
              <a:rPr lang="en-GB" sz="3200" i="1" dirty="0">
                <a:latin typeface="Garamond,Italic"/>
              </a:rPr>
              <a:t>), </a:t>
            </a:r>
            <a:r>
              <a:rPr lang="en-GB" sz="3200" dirty="0">
                <a:latin typeface="Garamond" panose="02020404030301010803" pitchFamily="18" charset="0"/>
              </a:rPr>
              <a:t>which gives a bamboo </a:t>
            </a:r>
            <a:r>
              <a:rPr lang="en-GB" sz="3200" dirty="0" smtClean="0">
                <a:latin typeface="Garamond" panose="02020404030301010803" pitchFamily="18" charset="0"/>
              </a:rPr>
              <a:t>stick appearance </a:t>
            </a:r>
            <a:r>
              <a:rPr lang="en-GB" sz="3200" dirty="0">
                <a:latin typeface="Garamond" panose="02020404030301010803" pitchFamily="18" charset="0"/>
              </a:rPr>
              <a:t>to the spine</a:t>
            </a:r>
            <a:endParaRPr lang="en-GB" sz="3200" dirty="0"/>
          </a:p>
          <a:p>
            <a:pPr algn="l"/>
            <a:endParaRPr lang="en-GB" sz="3200" dirty="0">
              <a:latin typeface="Garamond" panose="02020404030301010803" pitchFamily="18" charset="0"/>
            </a:endParaRPr>
          </a:p>
          <a:p>
            <a:pPr algn="l"/>
            <a:endParaRPr lang="en-GB" sz="3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81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801897"/>
            <a:ext cx="4536504" cy="45786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801897"/>
            <a:ext cx="384810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50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88640"/>
            <a:ext cx="806489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b="1" dirty="0" smtClean="0"/>
              <a:t>Osteoarthritis</a:t>
            </a:r>
          </a:p>
          <a:p>
            <a:pPr algn="l"/>
            <a:r>
              <a:rPr lang="en-US" sz="2800" dirty="0" smtClean="0"/>
              <a:t>Osteoarthritis is the commonest form of arthritis. </a:t>
            </a:r>
          </a:p>
          <a:p>
            <a:pPr algn="l"/>
            <a:r>
              <a:rPr lang="en-US" sz="2800" dirty="0"/>
              <a:t>In osteoarthritis, a number of features can usually be</a:t>
            </a:r>
          </a:p>
          <a:p>
            <a:pPr algn="l"/>
            <a:r>
              <a:rPr lang="en-US" sz="2800" dirty="0"/>
              <a:t>seen </a:t>
            </a:r>
            <a:r>
              <a:rPr lang="en-US" sz="2800" dirty="0" smtClean="0"/>
              <a:t>:</a:t>
            </a:r>
            <a:endParaRPr lang="en-US" sz="2800" dirty="0"/>
          </a:p>
          <a:p>
            <a:pPr algn="l"/>
            <a:r>
              <a:rPr lang="en-US" sz="2800" dirty="0" smtClean="0"/>
              <a:t>- </a:t>
            </a:r>
            <a:r>
              <a:rPr lang="en-US" sz="2800" i="1" dirty="0"/>
              <a:t>Joint space narrowing. </a:t>
            </a:r>
            <a:endParaRPr lang="en-US" sz="2800" i="1" dirty="0" smtClean="0"/>
          </a:p>
          <a:p>
            <a:pPr algn="l"/>
            <a:r>
              <a:rPr lang="en-GB" sz="2800" i="1" dirty="0" smtClean="0"/>
              <a:t>-Osteophytes.</a:t>
            </a:r>
          </a:p>
          <a:p>
            <a:pPr algn="l"/>
            <a:r>
              <a:rPr lang="en-GB" sz="2800" i="1" dirty="0" smtClean="0"/>
              <a:t>-</a:t>
            </a:r>
            <a:r>
              <a:rPr lang="en-GB" sz="2800" i="1" dirty="0"/>
              <a:t>Subchondral sclerosis </a:t>
            </a:r>
            <a:r>
              <a:rPr lang="en-GB" sz="2800" dirty="0"/>
              <a:t>usually occurs on both sides of </a:t>
            </a:r>
            <a:r>
              <a:rPr lang="en-GB" sz="2800" dirty="0" smtClean="0"/>
              <a:t>the </a:t>
            </a:r>
            <a:r>
              <a:rPr lang="en-GB" sz="2800" dirty="0"/>
              <a:t>joint; it is often worse on one </a:t>
            </a:r>
            <a:r>
              <a:rPr lang="en-GB" sz="2800" dirty="0" smtClean="0"/>
              <a:t>side.</a:t>
            </a:r>
          </a:p>
          <a:p>
            <a:pPr algn="l"/>
            <a:r>
              <a:rPr lang="en-GB" sz="2800" dirty="0" smtClean="0"/>
              <a:t>-</a:t>
            </a:r>
            <a:r>
              <a:rPr lang="en-GB" sz="2800" i="1" dirty="0"/>
              <a:t>Subchondral cysts </a:t>
            </a:r>
            <a:r>
              <a:rPr lang="en-GB" sz="2800" dirty="0"/>
              <a:t>may be seen beneath the articular</a:t>
            </a:r>
          </a:p>
          <a:p>
            <a:pPr algn="l"/>
            <a:r>
              <a:rPr lang="en-GB" sz="2800" dirty="0"/>
              <a:t>cortex, often in association with subchondral </a:t>
            </a:r>
            <a:r>
              <a:rPr lang="en-GB" sz="2800" dirty="0" smtClean="0"/>
              <a:t>sclerosis.</a:t>
            </a:r>
          </a:p>
          <a:p>
            <a:pPr algn="l"/>
            <a:r>
              <a:rPr lang="en-GB" sz="3200" dirty="0" smtClean="0"/>
              <a:t>-</a:t>
            </a:r>
            <a:r>
              <a:rPr lang="en-GB" sz="2800" i="1" dirty="0"/>
              <a:t>Loose </a:t>
            </a:r>
            <a:r>
              <a:rPr lang="en-GB" sz="2800" i="1" dirty="0" smtClean="0"/>
              <a:t>bodies</a:t>
            </a:r>
            <a:r>
              <a:rPr lang="en-GB" sz="3200" i="1" dirty="0" smtClean="0"/>
              <a:t>.</a:t>
            </a:r>
          </a:p>
          <a:p>
            <a:endParaRPr lang="en-GB" sz="2400" i="1" dirty="0" smtClean="0"/>
          </a:p>
          <a:p>
            <a:pPr algn="l"/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76672"/>
            <a:ext cx="2457450" cy="23336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384051"/>
            <a:ext cx="4610100" cy="28289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9107" y="3475678"/>
            <a:ext cx="4429125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80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692696"/>
            <a:ext cx="871296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4000" b="1" dirty="0">
                <a:solidFill>
                  <a:srgbClr val="009A5A"/>
                </a:solidFill>
                <a:latin typeface="Palatino-Bold"/>
              </a:rPr>
              <a:t>Joint </a:t>
            </a:r>
            <a:r>
              <a:rPr lang="en-GB" sz="4000" b="1" dirty="0" smtClean="0">
                <a:solidFill>
                  <a:srgbClr val="009A5A"/>
                </a:solidFill>
                <a:latin typeface="Palatino-Bold"/>
              </a:rPr>
              <a:t>infections</a:t>
            </a:r>
          </a:p>
          <a:p>
            <a:pPr algn="l"/>
            <a:endParaRPr lang="en-GB" sz="2800" b="1" dirty="0">
              <a:solidFill>
                <a:srgbClr val="009A5A"/>
              </a:solidFill>
              <a:latin typeface="Palatino-Bold"/>
            </a:endParaRPr>
          </a:p>
          <a:p>
            <a:pPr algn="l"/>
            <a:r>
              <a:rPr lang="en-GB" sz="3200" dirty="0">
                <a:solidFill>
                  <a:srgbClr val="000000"/>
                </a:solidFill>
                <a:latin typeface="Palatino-Roman"/>
              </a:rPr>
              <a:t>Joint infection is most often due to pyogenic bacterial infection</a:t>
            </a:r>
          </a:p>
          <a:p>
            <a:pPr algn="l"/>
            <a:r>
              <a:rPr lang="en-GB" sz="3200" dirty="0">
                <a:solidFill>
                  <a:srgbClr val="000000"/>
                </a:solidFill>
                <a:latin typeface="Palatino-Roman"/>
              </a:rPr>
              <a:t>or tuberculosis. </a:t>
            </a:r>
            <a:endParaRPr lang="en-GB" sz="3200" dirty="0" smtClean="0">
              <a:solidFill>
                <a:srgbClr val="000000"/>
              </a:solidFill>
              <a:latin typeface="Palatino-Roman"/>
            </a:endParaRPr>
          </a:p>
          <a:p>
            <a:pPr algn="l"/>
            <a:r>
              <a:rPr lang="en-GB" sz="3200" dirty="0" smtClean="0">
                <a:solidFill>
                  <a:srgbClr val="000000"/>
                </a:solidFill>
                <a:latin typeface="Palatino-Roman"/>
              </a:rPr>
              <a:t>Usually </a:t>
            </a:r>
            <a:r>
              <a:rPr lang="en-GB" sz="3200" dirty="0">
                <a:solidFill>
                  <a:srgbClr val="000000"/>
                </a:solidFill>
                <a:latin typeface="Palatino-Roman"/>
              </a:rPr>
              <a:t>only one joint is affected.</a:t>
            </a:r>
          </a:p>
          <a:p>
            <a:pPr algn="l"/>
            <a:r>
              <a:rPr lang="en-GB" sz="3200" dirty="0">
                <a:solidFill>
                  <a:srgbClr val="000000"/>
                </a:solidFill>
                <a:latin typeface="Palatino-Roman"/>
              </a:rPr>
              <a:t>Synovial biopsy or examination of the joint fluid is necessary</a:t>
            </a:r>
          </a:p>
          <a:p>
            <a:pPr algn="l"/>
            <a:r>
              <a:rPr lang="en-GB" sz="3200" dirty="0">
                <a:solidFill>
                  <a:srgbClr val="000000"/>
                </a:solidFill>
                <a:latin typeface="Palatino-Roman"/>
              </a:rPr>
              <a:t>in order to identify the infecting organism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1483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7624" y="1988840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b="1" dirty="0" smtClean="0"/>
              <a:t>Plain film radiographs</a:t>
            </a:r>
          </a:p>
          <a:p>
            <a:pPr algn="l"/>
            <a:endParaRPr lang="en-US" sz="3200" b="1" dirty="0" smtClean="0"/>
          </a:p>
          <a:p>
            <a:pPr algn="l"/>
            <a:r>
              <a:rPr lang="en-US" sz="3600" dirty="0" smtClean="0"/>
              <a:t>The plain film examination remains important for imaging</a:t>
            </a:r>
          </a:p>
          <a:p>
            <a:pPr algn="l"/>
            <a:r>
              <a:rPr lang="en-US" sz="3600" dirty="0" smtClean="0"/>
              <a:t>joint disease </a:t>
            </a:r>
            <a:r>
              <a:rPr lang="en-US" sz="3200" dirty="0" smtClean="0"/>
              <a:t>.</a:t>
            </a:r>
            <a:endParaRPr lang="ar-LY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760" y="188640"/>
            <a:ext cx="864096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4000" b="1" dirty="0">
                <a:solidFill>
                  <a:srgbClr val="009A5A"/>
                </a:solidFill>
                <a:latin typeface="Palatino-Bold"/>
              </a:rPr>
              <a:t>Internal derangement of the </a:t>
            </a:r>
            <a:r>
              <a:rPr lang="en-GB" sz="4000" b="1" dirty="0" smtClean="0">
                <a:solidFill>
                  <a:srgbClr val="009A5A"/>
                </a:solidFill>
                <a:latin typeface="Palatino-Bold"/>
              </a:rPr>
              <a:t>knee</a:t>
            </a:r>
          </a:p>
          <a:p>
            <a:pPr algn="l"/>
            <a:endParaRPr lang="en-GB" sz="2800" b="1" dirty="0">
              <a:solidFill>
                <a:srgbClr val="009A5A"/>
              </a:solidFill>
              <a:latin typeface="Palatino-Bold"/>
            </a:endParaRPr>
          </a:p>
          <a:p>
            <a:pPr algn="l"/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.</a:t>
            </a:r>
            <a:endParaRPr lang="en-GB" sz="2400" dirty="0"/>
          </a:p>
        </p:txBody>
      </p:sp>
      <p:sp>
        <p:nvSpPr>
          <p:cNvPr id="3" name="Rectangle 2"/>
          <p:cNvSpPr/>
          <p:nvPr/>
        </p:nvSpPr>
        <p:spPr>
          <a:xfrm>
            <a:off x="0" y="1102369"/>
            <a:ext cx="853244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800" b="1" dirty="0" smtClean="0">
                <a:solidFill>
                  <a:srgbClr val="8033FF"/>
                </a:solidFill>
                <a:latin typeface="Palatino-Bold"/>
              </a:rPr>
              <a:t>Menisci</a:t>
            </a:r>
            <a:endParaRPr lang="en-GB" sz="2800" b="1" dirty="0">
              <a:solidFill>
                <a:srgbClr val="8033FF"/>
              </a:solidFill>
              <a:latin typeface="Palatino-Bold"/>
            </a:endParaRPr>
          </a:p>
          <a:p>
            <a:pPr algn="l"/>
            <a:r>
              <a:rPr lang="en-GB" sz="2400" dirty="0">
                <a:solidFill>
                  <a:srgbClr val="000000"/>
                </a:solidFill>
                <a:latin typeface="Palatino-Roman"/>
              </a:rPr>
              <a:t>The menisci, which are composed of fibrocartilage, are well</a:t>
            </a:r>
          </a:p>
          <a:p>
            <a:pPr algn="l"/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demonstrated on MRI. </a:t>
            </a:r>
          </a:p>
          <a:p>
            <a:pPr algn="l"/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The </a:t>
            </a:r>
            <a:r>
              <a:rPr lang="en-GB" sz="2400" dirty="0">
                <a:solidFill>
                  <a:srgbClr val="000000"/>
                </a:solidFill>
                <a:latin typeface="Palatino-Roman"/>
              </a:rPr>
              <a:t>normal menisci are </a:t>
            </a:r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of uniform </a:t>
            </a:r>
            <a:r>
              <a:rPr lang="en-GB" sz="2400" dirty="0">
                <a:solidFill>
                  <a:srgbClr val="000000"/>
                </a:solidFill>
                <a:latin typeface="Palatino-Roman"/>
              </a:rPr>
              <a:t>low signal on all sequences and have the </a:t>
            </a:r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appearance</a:t>
            </a:r>
            <a:r>
              <a:rPr lang="en-GB" sz="2400" dirty="0">
                <a:solidFill>
                  <a:srgbClr val="000000"/>
                </a:solidFill>
                <a:latin typeface="Palatino-Roman"/>
              </a:rPr>
              <a:t> on sagittal images described as a ‘bow tie </a:t>
            </a:r>
          </a:p>
          <a:p>
            <a:pPr algn="l"/>
            <a:endParaRPr lang="en-GB" sz="2400" dirty="0" smtClean="0">
              <a:solidFill>
                <a:srgbClr val="000000"/>
              </a:solidFill>
              <a:latin typeface="Palatino-Roman"/>
            </a:endParaRPr>
          </a:p>
          <a:p>
            <a:pPr algn="l"/>
            <a:r>
              <a:rPr lang="en-GB" sz="2400" dirty="0">
                <a:solidFill>
                  <a:srgbClr val="000000"/>
                </a:solidFill>
                <a:latin typeface="Palatino-Roman"/>
              </a:rPr>
              <a:t>T</a:t>
            </a:r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ear can </a:t>
            </a:r>
            <a:r>
              <a:rPr lang="en-GB" sz="2400" dirty="0">
                <a:solidFill>
                  <a:srgbClr val="000000"/>
                </a:solidFill>
                <a:latin typeface="Palatino-Roman"/>
              </a:rPr>
              <a:t>be recognized as a break in the meniscus</a:t>
            </a:r>
          </a:p>
          <a:p>
            <a:pPr algn="l"/>
            <a:r>
              <a:rPr lang="en-GB" sz="2400" dirty="0">
                <a:solidFill>
                  <a:srgbClr val="000000"/>
                </a:solidFill>
                <a:latin typeface="Palatino-Roman"/>
              </a:rPr>
              <a:t>disrupting the articular surface and allowing synovial</a:t>
            </a:r>
          </a:p>
          <a:p>
            <a:pPr algn="l"/>
            <a:r>
              <a:rPr lang="en-GB" sz="2400" dirty="0">
                <a:solidFill>
                  <a:srgbClr val="000000"/>
                </a:solidFill>
                <a:latin typeface="Palatino-Roman"/>
              </a:rPr>
              <a:t>fluid, which has a higher signal intensity, to enter the substance of the meniscus</a:t>
            </a:r>
          </a:p>
          <a:p>
            <a:pPr algn="l"/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 </a:t>
            </a:r>
            <a:r>
              <a:rPr lang="en-GB" sz="2400" dirty="0">
                <a:solidFill>
                  <a:srgbClr val="000000"/>
                </a:solidFill>
                <a:latin typeface="Palatino-Roman"/>
              </a:rPr>
              <a:t>Meniscal high signal not </a:t>
            </a:r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disrupting the </a:t>
            </a:r>
            <a:r>
              <a:rPr lang="en-GB" sz="2400" dirty="0">
                <a:solidFill>
                  <a:srgbClr val="000000"/>
                </a:solidFill>
                <a:latin typeface="Palatino-Roman"/>
              </a:rPr>
              <a:t>articular surface are caused </a:t>
            </a:r>
            <a:r>
              <a:rPr lang="en-GB" sz="2400">
                <a:solidFill>
                  <a:srgbClr val="000000"/>
                </a:solidFill>
                <a:latin typeface="Palatino-Roman"/>
              </a:rPr>
              <a:t>by </a:t>
            </a:r>
            <a:r>
              <a:rPr lang="en-GB" sz="2400" smtClean="0">
                <a:solidFill>
                  <a:srgbClr val="000000"/>
                </a:solidFill>
                <a:latin typeface="Palatino-Roman"/>
              </a:rPr>
              <a:t>intra substance </a:t>
            </a:r>
            <a:r>
              <a:rPr lang="en-GB" sz="2400" dirty="0">
                <a:solidFill>
                  <a:srgbClr val="000000"/>
                </a:solidFill>
                <a:latin typeface="Palatino-Roman"/>
              </a:rPr>
              <a:t>degeneration</a:t>
            </a:r>
          </a:p>
          <a:p>
            <a:pPr algn="l"/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 </a:t>
            </a:r>
            <a:endParaRPr lang="en-GB" sz="2400" dirty="0">
              <a:solidFill>
                <a:srgbClr val="000000"/>
              </a:solidFill>
              <a:latin typeface="Palatino-Roman"/>
            </a:endParaRPr>
          </a:p>
        </p:txBody>
      </p:sp>
    </p:spTree>
    <p:extLst>
      <p:ext uri="{BB962C8B-B14F-4D97-AF65-F5344CB8AC3E}">
        <p14:creationId xmlns:p14="http://schemas.microsoft.com/office/powerpoint/2010/main" val="333481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188640"/>
            <a:ext cx="3524250" cy="44291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3501008"/>
            <a:ext cx="3556223" cy="28910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751" y="18403"/>
            <a:ext cx="472440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0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908720"/>
            <a:ext cx="8352928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800" b="1" dirty="0">
                <a:solidFill>
                  <a:srgbClr val="8033FF"/>
                </a:solidFill>
                <a:latin typeface="Palatino-Bold"/>
              </a:rPr>
              <a:t>Supraspinatus tendon </a:t>
            </a:r>
            <a:r>
              <a:rPr lang="en-GB" sz="2800" b="1" dirty="0" smtClean="0">
                <a:solidFill>
                  <a:srgbClr val="8033FF"/>
                </a:solidFill>
                <a:latin typeface="Palatino-Bold"/>
              </a:rPr>
              <a:t>tears</a:t>
            </a:r>
          </a:p>
          <a:p>
            <a:pPr algn="l"/>
            <a:endParaRPr lang="en-GB" b="1" dirty="0">
              <a:solidFill>
                <a:srgbClr val="8033FF"/>
              </a:solidFill>
              <a:latin typeface="Palatino-Bold"/>
            </a:endParaRPr>
          </a:p>
          <a:p>
            <a:pPr algn="l"/>
            <a:r>
              <a:rPr lang="en-GB" sz="2400" dirty="0">
                <a:solidFill>
                  <a:srgbClr val="000000"/>
                </a:solidFill>
                <a:latin typeface="Palatino-Roman"/>
              </a:rPr>
              <a:t>Of the four muscles, the supraspinatus is the one that most</a:t>
            </a:r>
          </a:p>
          <a:p>
            <a:pPr algn="l"/>
            <a:r>
              <a:rPr lang="en-GB" sz="2400" dirty="0">
                <a:solidFill>
                  <a:srgbClr val="000000"/>
                </a:solidFill>
                <a:latin typeface="Palatino-Roman"/>
              </a:rPr>
              <a:t>commonly causes significant clinical problems. Tears of the</a:t>
            </a:r>
          </a:p>
          <a:p>
            <a:pPr algn="l"/>
            <a:r>
              <a:rPr lang="en-GB" sz="2400" dirty="0">
                <a:solidFill>
                  <a:srgbClr val="000000"/>
                </a:solidFill>
                <a:latin typeface="Palatino-Roman"/>
              </a:rPr>
              <a:t>supraspinatus tendon are thought to be due to impingement</a:t>
            </a:r>
          </a:p>
          <a:p>
            <a:pPr algn="l"/>
            <a:r>
              <a:rPr lang="en-GB" sz="2400" dirty="0">
                <a:solidFill>
                  <a:srgbClr val="000000"/>
                </a:solidFill>
                <a:latin typeface="Palatino-Roman"/>
              </a:rPr>
              <a:t>between the </a:t>
            </a:r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acromion </a:t>
            </a:r>
            <a:r>
              <a:rPr lang="en-GB" sz="2400" dirty="0">
                <a:solidFill>
                  <a:srgbClr val="000000"/>
                </a:solidFill>
                <a:latin typeface="Palatino-Roman"/>
              </a:rPr>
              <a:t>and greater tuberosity of the</a:t>
            </a:r>
          </a:p>
          <a:p>
            <a:pPr algn="l"/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humours, </a:t>
            </a:r>
            <a:r>
              <a:rPr lang="en-GB" sz="2400" dirty="0">
                <a:solidFill>
                  <a:srgbClr val="000000"/>
                </a:solidFill>
                <a:latin typeface="Palatino-Roman"/>
              </a:rPr>
              <a:t>and can lead to acute or chronic symptoms. MRI</a:t>
            </a:r>
          </a:p>
          <a:p>
            <a:pPr algn="l"/>
            <a:r>
              <a:rPr lang="en-GB" sz="2400" dirty="0">
                <a:solidFill>
                  <a:srgbClr val="000000"/>
                </a:solidFill>
                <a:latin typeface="Palatino-Roman"/>
              </a:rPr>
              <a:t>and/or </a:t>
            </a:r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ultrasound) </a:t>
            </a:r>
            <a:r>
              <a:rPr lang="en-GB" sz="2400" dirty="0">
                <a:solidFill>
                  <a:srgbClr val="000000"/>
                </a:solidFill>
                <a:latin typeface="Palatino-Roman"/>
              </a:rPr>
              <a:t>can be </a:t>
            </a:r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useful</a:t>
            </a:r>
            <a:r>
              <a:rPr lang="en-GB" dirty="0" smtClean="0">
                <a:solidFill>
                  <a:srgbClr val="000000"/>
                </a:solidFill>
                <a:latin typeface="Palatino-Roman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76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7" y="116632"/>
            <a:ext cx="3456384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54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612845"/>
            <a:ext cx="867645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800" b="1" dirty="0">
                <a:solidFill>
                  <a:srgbClr val="8033FF"/>
                </a:solidFill>
                <a:latin typeface="Palatino-Bold"/>
              </a:rPr>
              <a:t>Calcific </a:t>
            </a:r>
            <a:r>
              <a:rPr lang="en-GB" sz="2800" b="1" dirty="0" smtClean="0">
                <a:solidFill>
                  <a:srgbClr val="8033FF"/>
                </a:solidFill>
                <a:latin typeface="Palatino-Bold"/>
              </a:rPr>
              <a:t>tendonitis</a:t>
            </a:r>
          </a:p>
          <a:p>
            <a:pPr algn="l"/>
            <a:endParaRPr lang="en-GB" sz="2800" b="1" dirty="0">
              <a:solidFill>
                <a:srgbClr val="8033FF"/>
              </a:solidFill>
              <a:latin typeface="Palatino-Bold"/>
            </a:endParaRPr>
          </a:p>
          <a:p>
            <a:pPr algn="l"/>
            <a:endParaRPr lang="en-GB" sz="2800" b="1" dirty="0">
              <a:solidFill>
                <a:srgbClr val="8033FF"/>
              </a:solidFill>
              <a:latin typeface="Palatino-Bold"/>
            </a:endParaRPr>
          </a:p>
          <a:p>
            <a:pPr algn="l"/>
            <a:r>
              <a:rPr lang="en-GB" sz="2400" dirty="0">
                <a:solidFill>
                  <a:srgbClr val="000000"/>
                </a:solidFill>
                <a:latin typeface="Palatino-Roman"/>
              </a:rPr>
              <a:t>Calcification occurs in the periarticular regions and is most</a:t>
            </a:r>
          </a:p>
          <a:p>
            <a:pPr algn="l"/>
            <a:r>
              <a:rPr lang="en-GB" sz="2400" dirty="0">
                <a:solidFill>
                  <a:srgbClr val="000000"/>
                </a:solidFill>
                <a:latin typeface="Palatino-Roman"/>
              </a:rPr>
              <a:t>commonly seen in the shoulder, in the supraspinatus</a:t>
            </a:r>
          </a:p>
          <a:p>
            <a:pPr algn="l"/>
            <a:r>
              <a:rPr lang="en-GB" sz="2400" dirty="0">
                <a:solidFill>
                  <a:srgbClr val="000000"/>
                </a:solidFill>
                <a:latin typeface="Palatino-Roman"/>
              </a:rPr>
              <a:t>tendon, as amorphous calcification adjacent to the greater</a:t>
            </a:r>
          </a:p>
          <a:p>
            <a:pPr algn="l"/>
            <a:r>
              <a:rPr lang="en-GB" sz="2400" dirty="0">
                <a:solidFill>
                  <a:srgbClr val="000000"/>
                </a:solidFill>
                <a:latin typeface="Palatino-Roman"/>
              </a:rPr>
              <a:t>tuberosity of the </a:t>
            </a:r>
            <a:r>
              <a:rPr lang="en-GB" sz="2400" dirty="0" smtClean="0">
                <a:solidFill>
                  <a:srgbClr val="000000"/>
                </a:solidFill>
                <a:latin typeface="Palatino-Roman"/>
              </a:rPr>
              <a:t>humours </a:t>
            </a:r>
            <a:r>
              <a:rPr lang="en-GB" sz="2800" dirty="0">
                <a:solidFill>
                  <a:srgbClr val="000000"/>
                </a:solidFill>
                <a:latin typeface="Palatino-Roman"/>
              </a:rPr>
              <a:t>.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3284984"/>
            <a:ext cx="3240360" cy="309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50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36912"/>
            <a:ext cx="8229600" cy="1207798"/>
          </a:xfrm>
        </p:spPr>
        <p:txBody>
          <a:bodyPr/>
          <a:lstStyle/>
          <a:p>
            <a:r>
              <a:rPr lang="en-US" b="1" dirty="0" smtClean="0"/>
              <a:t>THANK YOU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45267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mey.Fatma-PC\Desktop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8575" y="1276350"/>
            <a:ext cx="6545263" cy="4305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260648"/>
            <a:ext cx="73448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b="1" dirty="0" smtClean="0"/>
              <a:t>Magnetic resonance imaging</a:t>
            </a:r>
          </a:p>
          <a:p>
            <a:pPr algn="l"/>
            <a:endParaRPr lang="en-US" sz="3200" b="1" dirty="0" smtClean="0"/>
          </a:p>
          <a:p>
            <a:pPr algn="l"/>
            <a:r>
              <a:rPr lang="en-US" sz="3600" dirty="0" smtClean="0"/>
              <a:t>Magnetic resonance imaging (MRI) is widely used for joint</a:t>
            </a:r>
          </a:p>
          <a:p>
            <a:pPr algn="l"/>
            <a:r>
              <a:rPr lang="en-US" sz="3600" dirty="0" smtClean="0"/>
              <a:t>imaging. It is widely used for:</a:t>
            </a:r>
          </a:p>
          <a:p>
            <a:pPr algn="l"/>
            <a:r>
              <a:rPr lang="en-US" sz="3600" dirty="0" smtClean="0"/>
              <a:t>• </a:t>
            </a:r>
            <a:r>
              <a:rPr lang="en-US" sz="3600" dirty="0" err="1" smtClean="0"/>
              <a:t>meniscal</a:t>
            </a:r>
            <a:r>
              <a:rPr lang="en-US" sz="3600" dirty="0" smtClean="0"/>
              <a:t> and </a:t>
            </a:r>
            <a:r>
              <a:rPr lang="en-US" sz="3600" dirty="0" err="1" smtClean="0"/>
              <a:t>ligamentous</a:t>
            </a:r>
            <a:r>
              <a:rPr lang="en-US" sz="3600" dirty="0" smtClean="0"/>
              <a:t> tears (e.g. in the knee)</a:t>
            </a:r>
          </a:p>
          <a:p>
            <a:pPr algn="l"/>
            <a:r>
              <a:rPr lang="en-US" sz="3600" dirty="0" smtClean="0"/>
              <a:t>• rotator cuff tears of the shoulder.</a:t>
            </a:r>
          </a:p>
          <a:p>
            <a:pPr algn="l"/>
            <a:r>
              <a:rPr lang="en-US" sz="3600" dirty="0" smtClean="0"/>
              <a:t>Normal tendons are clearly defined, smooth and return</a:t>
            </a:r>
          </a:p>
          <a:p>
            <a:pPr algn="l"/>
            <a:r>
              <a:rPr lang="en-US" sz="3600" dirty="0" smtClean="0"/>
              <a:t>no signal and therefore appear black on MRI sequences</a:t>
            </a:r>
            <a:r>
              <a:rPr lang="en-US" dirty="0" smtClean="0"/>
              <a:t>.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1124744"/>
            <a:ext cx="72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b="1" dirty="0" smtClean="0"/>
              <a:t>Arthrography</a:t>
            </a:r>
          </a:p>
          <a:p>
            <a:pPr algn="l"/>
            <a:endParaRPr lang="en-US" sz="3200" b="1" dirty="0" smtClean="0"/>
          </a:p>
          <a:p>
            <a:pPr algn="l"/>
            <a:r>
              <a:rPr lang="en-US" sz="3600" dirty="0" smtClean="0"/>
              <a:t>Arthrography  involves injecting contrast medium into the joint </a:t>
            </a:r>
            <a:r>
              <a:rPr lang="en-US" sz="3600" dirty="0"/>
              <a:t>space directly and then </a:t>
            </a:r>
            <a:r>
              <a:rPr lang="en-US" sz="3600" dirty="0" smtClean="0"/>
              <a:t>performing magnetic resonance</a:t>
            </a:r>
            <a:r>
              <a:rPr lang="en-US" sz="24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916832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b="1" dirty="0" smtClean="0"/>
              <a:t>Ultrasound</a:t>
            </a:r>
          </a:p>
          <a:p>
            <a:pPr algn="l"/>
            <a:endParaRPr lang="en-US" sz="3200" b="1" dirty="0" smtClean="0"/>
          </a:p>
          <a:p>
            <a:pPr algn="l"/>
            <a:r>
              <a:rPr lang="en-US" sz="3600" dirty="0" smtClean="0"/>
              <a:t>Ultrasound is used to image the soft tissues of joints and is</a:t>
            </a:r>
          </a:p>
          <a:p>
            <a:pPr algn="l"/>
            <a:r>
              <a:rPr lang="en-US" sz="3600" dirty="0" smtClean="0"/>
              <a:t>also used to inject local anesthetic and steroid solutions</a:t>
            </a:r>
          </a:p>
          <a:p>
            <a:pPr algn="l"/>
            <a:r>
              <a:rPr lang="en-US" sz="3600" dirty="0" smtClean="0"/>
              <a:t>to treat inflammatory conditions. </a:t>
            </a:r>
            <a:endParaRPr lang="ar-LY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404664"/>
            <a:ext cx="8136904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ar-LY" b="1" dirty="0" smtClean="0"/>
          </a:p>
          <a:p>
            <a:pPr algn="l"/>
            <a:endParaRPr lang="ar-LY" b="1" dirty="0" smtClean="0"/>
          </a:p>
          <a:p>
            <a:pPr algn="l"/>
            <a:r>
              <a:rPr lang="en-US" sz="4000" b="1" dirty="0" smtClean="0"/>
              <a:t>Diagnosis of arthritis</a:t>
            </a:r>
          </a:p>
          <a:p>
            <a:pPr algn="l"/>
            <a:endParaRPr lang="en-US" sz="1400" dirty="0" smtClean="0"/>
          </a:p>
          <a:p>
            <a:pPr algn="l"/>
            <a:endParaRPr lang="en-US" sz="1400" dirty="0" smtClean="0"/>
          </a:p>
          <a:p>
            <a:pPr algn="l"/>
            <a:r>
              <a:rPr lang="en-US" sz="3600" dirty="0" smtClean="0"/>
              <a:t>When considering an arthritis it is important to have the</a:t>
            </a:r>
          </a:p>
          <a:p>
            <a:pPr algn="l"/>
            <a:r>
              <a:rPr lang="en-US" sz="3600" dirty="0" smtClean="0"/>
              <a:t>following information:</a:t>
            </a:r>
          </a:p>
          <a:p>
            <a:pPr algn="l"/>
            <a:r>
              <a:rPr lang="en-US" sz="3600" b="1" dirty="0" smtClean="0"/>
              <a:t>1- </a:t>
            </a:r>
            <a:r>
              <a:rPr lang="en-US" sz="3600" b="1" i="1" dirty="0" smtClean="0"/>
              <a:t>Is more than one joint involved? Certain diseases typically</a:t>
            </a:r>
          </a:p>
          <a:p>
            <a:pPr algn="l"/>
            <a:r>
              <a:rPr lang="en-US" sz="3600" dirty="0" smtClean="0"/>
              <a:t>involve several joints, e.g. rheumatoid arthritis, while</a:t>
            </a:r>
          </a:p>
          <a:p>
            <a:pPr algn="l"/>
            <a:r>
              <a:rPr lang="en-US" sz="3600" dirty="0" smtClean="0"/>
              <a:t>others rarely do, e.g. infections and synovial tumors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332656"/>
            <a:ext cx="87484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2 </a:t>
            </a:r>
            <a:r>
              <a:rPr lang="en-US" sz="2800" b="1" i="1" dirty="0"/>
              <a:t>Which joints are involved? Many </a:t>
            </a:r>
            <a:r>
              <a:rPr lang="en-US" sz="2800" b="1" i="1" dirty="0" err="1"/>
              <a:t>arthropathies</a:t>
            </a:r>
            <a:r>
              <a:rPr lang="en-US" sz="2800" b="1" i="1" dirty="0"/>
              <a:t> have a predilection</a:t>
            </a:r>
          </a:p>
          <a:p>
            <a:pPr algn="l"/>
            <a:r>
              <a:rPr lang="en-US" sz="2800" dirty="0"/>
              <a:t>for certain joints and spare others:</a:t>
            </a:r>
          </a:p>
          <a:p>
            <a:pPr algn="l"/>
            <a:r>
              <a:rPr lang="en-US" sz="2800" dirty="0"/>
              <a:t>• Rheumatoid arthritis virtually always involves the hands</a:t>
            </a:r>
          </a:p>
          <a:p>
            <a:pPr algn="l"/>
            <a:r>
              <a:rPr lang="en-US" sz="2800" dirty="0"/>
              <a:t>and feet, principally the </a:t>
            </a:r>
            <a:r>
              <a:rPr lang="en-US" sz="2800" dirty="0" err="1"/>
              <a:t>metacarpo</a:t>
            </a:r>
            <a:r>
              <a:rPr lang="en-US" sz="2800" dirty="0"/>
              <a:t>- and </a:t>
            </a:r>
            <a:r>
              <a:rPr lang="en-US" sz="2800" dirty="0" err="1" smtClean="0"/>
              <a:t>metatarsophalangeajoints</a:t>
            </a:r>
            <a:r>
              <a:rPr lang="en-US" sz="2800" dirty="0"/>
              <a:t>, the proximal interphalangeal joints and </a:t>
            </a:r>
            <a:r>
              <a:rPr lang="en-US" sz="2800" dirty="0" smtClean="0"/>
              <a:t>the wrist joint.</a:t>
            </a:r>
            <a:endParaRPr lang="en-US" sz="2800" dirty="0"/>
          </a:p>
          <a:p>
            <a:pPr algn="l"/>
            <a:r>
              <a:rPr lang="en-US" sz="2800" dirty="0" smtClean="0"/>
              <a:t>Psoriatic </a:t>
            </a:r>
            <a:r>
              <a:rPr lang="en-US" sz="2800" dirty="0"/>
              <a:t>arthritis usually affects the </a:t>
            </a:r>
            <a:r>
              <a:rPr lang="en-US" sz="2800" dirty="0" smtClean="0"/>
              <a:t>terminal interphalangeal joints.</a:t>
            </a:r>
          </a:p>
          <a:p>
            <a:pPr algn="l"/>
            <a:r>
              <a:rPr lang="en-US" sz="2800" dirty="0" smtClean="0"/>
              <a:t>• </a:t>
            </a:r>
            <a:r>
              <a:rPr lang="en-US" sz="2800" dirty="0"/>
              <a:t>Gout characteristically involves the metatarsophalangeal</a:t>
            </a:r>
          </a:p>
          <a:p>
            <a:pPr algn="l"/>
            <a:r>
              <a:rPr lang="en-US" sz="2800" dirty="0"/>
              <a:t>joint of the big </a:t>
            </a:r>
            <a:r>
              <a:rPr lang="en-US" sz="2800" dirty="0" smtClean="0"/>
              <a:t>toe.</a:t>
            </a:r>
            <a:endParaRPr lang="ar-LY" sz="2800" dirty="0"/>
          </a:p>
        </p:txBody>
      </p:sp>
    </p:spTree>
    <p:extLst>
      <p:ext uri="{BB962C8B-B14F-4D97-AF65-F5344CB8AC3E}">
        <p14:creationId xmlns:p14="http://schemas.microsoft.com/office/powerpoint/2010/main" val="315020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052736"/>
            <a:ext cx="882047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b="1" dirty="0" smtClean="0"/>
              <a:t>Rheumatoid arthritis</a:t>
            </a:r>
          </a:p>
          <a:p>
            <a:pPr algn="l"/>
            <a:r>
              <a:rPr lang="en-US" sz="3600" dirty="0" smtClean="0"/>
              <a:t>Rheumatoid arthritis is a polyarthritis caused by The overgrowth of synovium known as pannus.</a:t>
            </a:r>
          </a:p>
          <a:p>
            <a:pPr algn="l"/>
            <a:r>
              <a:rPr lang="en-US" sz="3600" dirty="0" smtClean="0"/>
              <a:t> earliest change is periarticular soft tissue </a:t>
            </a:r>
            <a:r>
              <a:rPr lang="en-US" sz="3600" dirty="0"/>
              <a:t>swelling and </a:t>
            </a:r>
            <a:r>
              <a:rPr lang="en-US" sz="3600" dirty="0" smtClean="0"/>
              <a:t>osteoporosis.</a:t>
            </a:r>
          </a:p>
          <a:p>
            <a:pPr algn="l"/>
            <a:endParaRPr lang="en-US" sz="3600" dirty="0" smtClean="0"/>
          </a:p>
          <a:p>
            <a:pPr algn="l"/>
            <a:r>
              <a:rPr lang="en-US" sz="3600" dirty="0" smtClean="0"/>
              <a:t>This osteoporosis is believed to be due </a:t>
            </a:r>
            <a:r>
              <a:rPr lang="en-US" sz="3600" dirty="0"/>
              <a:t>to a combination of disuse and synovial </a:t>
            </a:r>
            <a:r>
              <a:rPr lang="en-US" sz="3600" dirty="0" smtClean="0"/>
              <a:t>hyperemia.</a:t>
            </a:r>
          </a:p>
          <a:p>
            <a:pPr algn="l"/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753</Words>
  <Application>Microsoft Office PowerPoint</Application>
  <PresentationFormat>On-screen Show (4:3)</PresentationFormat>
  <Paragraphs>106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Garamond</vt:lpstr>
      <vt:lpstr>Garamond,Bold</vt:lpstr>
      <vt:lpstr>Garamond,Italic</vt:lpstr>
      <vt:lpstr>Palatino-Bold</vt:lpstr>
      <vt:lpstr>Palatino-Roman</vt:lpstr>
      <vt:lpstr>Times New Roman</vt:lpstr>
      <vt:lpstr>سمة Office</vt:lpstr>
      <vt:lpstr>Joint  disease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LARA PC 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ALI SAHIUNY</dc:creator>
  <cp:lastModifiedBy>moham</cp:lastModifiedBy>
  <cp:revision>105</cp:revision>
  <dcterms:created xsi:type="dcterms:W3CDTF">2015-12-15T16:48:49Z</dcterms:created>
  <dcterms:modified xsi:type="dcterms:W3CDTF">2020-09-04T08:41:09Z</dcterms:modified>
</cp:coreProperties>
</file>