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</p:sldIdLst>
  <p:sldSz cx="43891200" cy="32918400"/>
  <p:notesSz cx="6858000" cy="9144000"/>
  <p:embeddedFontLst>
    <p:embeddedFont>
      <p:font typeface="Arial Black" panose="020B0A04020102020204" pitchFamily="34" charset="0"/>
      <p:bold r:id="rId3"/>
    </p:embeddedFont>
    <p:embeddedFont>
      <p:font typeface="Calibri" panose="020F0502020204030204" pitchFamily="34" charset="0"/>
      <p:regular r:id="rId4"/>
      <p:bold r:id="rId5"/>
    </p:embeddedFont>
    <p:embeddedFont>
      <p:font typeface="HK Grotesk Light" panose="020B0604020202020204" charset="0"/>
      <p:regular r:id="rId6"/>
    </p:embeddedFont>
    <p:embeddedFont>
      <p:font typeface="HK Grotesk Light Bold" panose="020B0604020202020204" charset="0"/>
      <p:regular r:id="rId7"/>
    </p:embeddedFont>
    <p:embeddedFont>
      <p:font typeface="HK Grotesk Medium" panose="020B0604020202020204" charset="0"/>
      <p:regular r:id="rId8"/>
    </p:embeddedFont>
    <p:embeddedFont>
      <p:font typeface="Merriweather" panose="00000500000000000000" pitchFamily="2" charset="0"/>
      <p:regular r:id="rId9"/>
      <p:bold r:id="rId10"/>
      <p:italic r:id="rId11"/>
      <p:boldItalic r:id="rId1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65B6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12" autoAdjust="0"/>
    <p:restoredTop sz="94893" autoAdjust="0"/>
  </p:normalViewPr>
  <p:slideViewPr>
    <p:cSldViewPr>
      <p:cViewPr>
        <p:scale>
          <a:sx n="33" d="100"/>
          <a:sy n="33" d="100"/>
        </p:scale>
        <p:origin x="42" y="-33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6.fntdata"/><Relationship Id="rId13" Type="http://schemas.openxmlformats.org/officeDocument/2006/relationships/presProps" Target="presProps.xml"/><Relationship Id="rId3" Type="http://schemas.openxmlformats.org/officeDocument/2006/relationships/font" Target="fonts/font1.fntdata"/><Relationship Id="rId7" Type="http://schemas.openxmlformats.org/officeDocument/2006/relationships/font" Target="fonts/font5.fntdata"/><Relationship Id="rId12" Type="http://schemas.openxmlformats.org/officeDocument/2006/relationships/font" Target="fonts/font10.fntdata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font" Target="fonts/font9.fntdata"/><Relationship Id="rId5" Type="http://schemas.openxmlformats.org/officeDocument/2006/relationships/font" Target="fonts/font3.fntdata"/><Relationship Id="rId15" Type="http://schemas.openxmlformats.org/officeDocument/2006/relationships/theme" Target="theme/theme1.xml"/><Relationship Id="rId10" Type="http://schemas.openxmlformats.org/officeDocument/2006/relationships/font" Target="fonts/font8.fntdata"/><Relationship Id="rId4" Type="http://schemas.openxmlformats.org/officeDocument/2006/relationships/font" Target="fonts/font2.fntdata"/><Relationship Id="rId9" Type="http://schemas.openxmlformats.org/officeDocument/2006/relationships/font" Target="fonts/font7.fntdata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1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9"/>
          <p:cNvSpPr txBox="1"/>
          <p:nvPr/>
        </p:nvSpPr>
        <p:spPr>
          <a:xfrm>
            <a:off x="392164" y="7464061"/>
            <a:ext cx="8941359" cy="105862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8797"/>
              </a:lnSpc>
            </a:pPr>
            <a:r>
              <a:rPr lang="en-US" sz="6283" dirty="0">
                <a:solidFill>
                  <a:srgbClr val="365B6D"/>
                </a:solidFill>
                <a:latin typeface="Arial Black" panose="020B0A04020102020204" pitchFamily="34" charset="0"/>
              </a:rPr>
              <a:t>INTRODUCTION</a:t>
            </a:r>
          </a:p>
        </p:txBody>
      </p:sp>
      <p:sp>
        <p:nvSpPr>
          <p:cNvPr id="22" name="TextBox 22"/>
          <p:cNvSpPr txBox="1"/>
          <p:nvPr/>
        </p:nvSpPr>
        <p:spPr>
          <a:xfrm>
            <a:off x="478976" y="18916691"/>
            <a:ext cx="11717381" cy="105862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8797"/>
              </a:lnSpc>
            </a:pPr>
            <a:r>
              <a:rPr lang="en-US" sz="6283" dirty="0">
                <a:solidFill>
                  <a:srgbClr val="365B6D"/>
                </a:solidFill>
                <a:latin typeface="Arial Black" panose="020B0A04020102020204" pitchFamily="34" charset="0"/>
              </a:rPr>
              <a:t>MATERIAL / METHOD </a:t>
            </a:r>
          </a:p>
        </p:txBody>
      </p:sp>
      <p:sp>
        <p:nvSpPr>
          <p:cNvPr id="26" name="TextBox 26"/>
          <p:cNvSpPr txBox="1"/>
          <p:nvPr/>
        </p:nvSpPr>
        <p:spPr>
          <a:xfrm>
            <a:off x="14334413" y="7449604"/>
            <a:ext cx="11159513" cy="105862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8797"/>
              </a:lnSpc>
            </a:pPr>
            <a:r>
              <a:rPr lang="en-US" sz="6283" b="1" dirty="0">
                <a:solidFill>
                  <a:srgbClr val="365B6D"/>
                </a:solidFill>
                <a:latin typeface="Arial Black" panose="020B0A04020102020204" pitchFamily="34" charset="0"/>
              </a:rPr>
              <a:t>RESULTS / DISCUSSION</a:t>
            </a:r>
          </a:p>
        </p:txBody>
      </p:sp>
      <p:sp>
        <p:nvSpPr>
          <p:cNvPr id="27" name="TextBox 27"/>
          <p:cNvSpPr txBox="1"/>
          <p:nvPr/>
        </p:nvSpPr>
        <p:spPr>
          <a:xfrm>
            <a:off x="297894" y="8522684"/>
            <a:ext cx="12430078" cy="1058751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/>
            <a:r>
              <a:rPr lang="en-US" sz="3600" b="1" dirty="0">
                <a:solidFill>
                  <a:srgbClr val="365B6D"/>
                </a:solidFill>
              </a:rPr>
              <a:t> </a:t>
            </a:r>
            <a:r>
              <a:rPr lang="en-US" sz="4000" i="0" dirty="0">
                <a:solidFill>
                  <a:srgbClr val="365B6D"/>
                </a:solidFill>
                <a:effectLst/>
                <a:latin typeface="Merriweather" panose="00000500000000000000" pitchFamily="2" charset="0"/>
              </a:rPr>
              <a:t>Periodontal disease is a leading cause of tooth loss among adults. It develops when the gum tissue, particularly the tissue and  bone surrounding teeth, becomes infected and inflamed. </a:t>
            </a:r>
            <a:r>
              <a:rPr lang="en-US" sz="4000" dirty="0">
                <a:solidFill>
                  <a:srgbClr val="365B6D"/>
                </a:solidFill>
                <a:latin typeface="Merriweather" panose="00000500000000000000" pitchFamily="2" charset="0"/>
              </a:rPr>
              <a:t>in the early stage of the gum disease ( gingivitis )  then come periodontitis and the last stage is advanced.</a:t>
            </a:r>
          </a:p>
          <a:p>
            <a:pPr algn="l"/>
            <a:r>
              <a:rPr lang="en-US" sz="4000" i="0" dirty="0">
                <a:solidFill>
                  <a:srgbClr val="365B6D"/>
                </a:solidFill>
                <a:effectLst/>
                <a:latin typeface="Merriweather" panose="00000500000000000000" pitchFamily="2" charset="0"/>
              </a:rPr>
              <a:t>Studies show that  Diabetic people who do not have sufficient blood sugar control seem to develop gum disease more frequently and more severely than non-diabetic people.</a:t>
            </a:r>
          </a:p>
          <a:p>
            <a:r>
              <a:rPr lang="en-US" sz="4000" dirty="0">
                <a:solidFill>
                  <a:srgbClr val="365B6D"/>
                </a:solidFill>
                <a:latin typeface="Merriweather" panose="00000500000000000000" pitchFamily="2" charset="0"/>
              </a:rPr>
              <a:t>Because the diabetic have </a:t>
            </a:r>
            <a:r>
              <a:rPr lang="en-US" sz="4000" i="0" dirty="0">
                <a:solidFill>
                  <a:srgbClr val="365B6D"/>
                </a:solidFill>
                <a:effectLst/>
                <a:latin typeface="Merriweather" panose="00000500000000000000" pitchFamily="2" charset="0"/>
              </a:rPr>
              <a:t>slows circulation, which can render gum tissue susceptible to infection and the High glucose levels in saliva promote the growth of bacteria that cause gum disease.</a:t>
            </a:r>
          </a:p>
          <a:p>
            <a:pPr algn="l"/>
            <a:endParaRPr lang="en-US" sz="4800" i="0" dirty="0">
              <a:solidFill>
                <a:srgbClr val="365B6D"/>
              </a:solidFill>
              <a:effectLst/>
              <a:latin typeface="Merriweather" panose="00000500000000000000" pitchFamily="2" charset="0"/>
            </a:endParaRPr>
          </a:p>
        </p:txBody>
      </p:sp>
      <p:sp>
        <p:nvSpPr>
          <p:cNvPr id="28" name="AutoShape 28"/>
          <p:cNvSpPr/>
          <p:nvPr/>
        </p:nvSpPr>
        <p:spPr>
          <a:xfrm>
            <a:off x="0" y="-69989"/>
            <a:ext cx="43891200" cy="7161380"/>
          </a:xfrm>
          <a:prstGeom prst="roundRect">
            <a:avLst>
              <a:gd name="adj" fmla="val 0"/>
            </a:avLst>
          </a:prstGeom>
          <a:solidFill>
            <a:srgbClr val="365B6D"/>
          </a:solidFill>
          <a:effectLst>
            <a:softEdge rad="12700"/>
          </a:effectLst>
        </p:spPr>
        <p:txBody>
          <a:bodyPr/>
          <a:lstStyle/>
          <a:p>
            <a:endParaRPr lang="ar-LY" dirty="0"/>
          </a:p>
        </p:txBody>
      </p:sp>
      <p:sp>
        <p:nvSpPr>
          <p:cNvPr id="31" name="TextBox 31"/>
          <p:cNvSpPr txBox="1"/>
          <p:nvPr/>
        </p:nvSpPr>
        <p:spPr>
          <a:xfrm>
            <a:off x="11478257" y="3071215"/>
            <a:ext cx="34476258" cy="326980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12576"/>
              </a:lnSpc>
            </a:pPr>
            <a:r>
              <a:rPr lang="en-US" sz="11500" b="1" spc="139" dirty="0">
                <a:solidFill>
                  <a:srgbClr val="F2F1EC"/>
                </a:solidFill>
                <a:latin typeface="HK Grotesk Light Bold"/>
              </a:rPr>
              <a:t>Periodontal Tissues on  Diabetic</a:t>
            </a:r>
          </a:p>
          <a:p>
            <a:pPr>
              <a:lnSpc>
                <a:spcPts val="12576"/>
              </a:lnSpc>
            </a:pPr>
            <a:r>
              <a:rPr lang="en-US" sz="11500" b="1" spc="139" dirty="0">
                <a:solidFill>
                  <a:srgbClr val="F2F1EC"/>
                </a:solidFill>
                <a:latin typeface="HK Grotesk Light Bold"/>
              </a:rPr>
              <a:t>  </a:t>
            </a:r>
          </a:p>
        </p:txBody>
      </p:sp>
      <p:sp>
        <p:nvSpPr>
          <p:cNvPr id="32" name="TextBox 32"/>
          <p:cNvSpPr txBox="1"/>
          <p:nvPr/>
        </p:nvSpPr>
        <p:spPr>
          <a:xfrm>
            <a:off x="14789538" y="347504"/>
            <a:ext cx="16313550" cy="24485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7319"/>
              </a:lnSpc>
            </a:pPr>
            <a:r>
              <a:rPr lang="en-US" sz="6099" b="1" dirty="0">
                <a:solidFill>
                  <a:srgbClr val="F7F7F7"/>
                </a:solidFill>
                <a:latin typeface="HK Grotesk Medium"/>
              </a:rPr>
              <a:t>Libyan International Medical University </a:t>
            </a:r>
          </a:p>
          <a:p>
            <a:pPr>
              <a:lnSpc>
                <a:spcPts val="5879"/>
              </a:lnSpc>
            </a:pPr>
            <a:r>
              <a:rPr lang="en-US" sz="4899" dirty="0">
                <a:solidFill>
                  <a:srgbClr val="F7F7F7"/>
                </a:solidFill>
                <a:latin typeface="HK Grotesk Medium"/>
              </a:rPr>
              <a:t>          Faculty Of Applied Medical science </a:t>
            </a:r>
          </a:p>
          <a:p>
            <a:pPr>
              <a:lnSpc>
                <a:spcPts val="5879"/>
              </a:lnSpc>
            </a:pPr>
            <a:r>
              <a:rPr lang="en-US" sz="4899" dirty="0">
                <a:solidFill>
                  <a:srgbClr val="F7F7F7"/>
                </a:solidFill>
                <a:latin typeface="HK Grotesk Medium"/>
              </a:rPr>
              <a:t>Second year student – academic year 2021/2022</a:t>
            </a:r>
          </a:p>
        </p:txBody>
      </p:sp>
      <p:sp>
        <p:nvSpPr>
          <p:cNvPr id="38" name="TextBox 38"/>
          <p:cNvSpPr txBox="1"/>
          <p:nvPr/>
        </p:nvSpPr>
        <p:spPr>
          <a:xfrm>
            <a:off x="16714737" y="4850209"/>
            <a:ext cx="11673574" cy="212866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5600"/>
              </a:lnSpc>
            </a:pPr>
            <a:r>
              <a:rPr lang="en-US" sz="6000" b="1" dirty="0">
                <a:solidFill>
                  <a:srgbClr val="F7F7F7"/>
                </a:solidFill>
                <a:latin typeface="HK Grotesk Light"/>
              </a:rPr>
              <a:t>Student Name  : Rawan Elarfee</a:t>
            </a:r>
          </a:p>
          <a:p>
            <a:pPr>
              <a:lnSpc>
                <a:spcPts val="5600"/>
              </a:lnSpc>
            </a:pPr>
            <a:r>
              <a:rPr lang="en-US" sz="6000" b="1" dirty="0">
                <a:solidFill>
                  <a:srgbClr val="F7F7F7"/>
                </a:solidFill>
                <a:latin typeface="HK Grotesk Light"/>
              </a:rPr>
              <a:t> Student Number : 2938 </a:t>
            </a:r>
          </a:p>
          <a:p>
            <a:pPr>
              <a:lnSpc>
                <a:spcPts val="5600"/>
              </a:lnSpc>
            </a:pPr>
            <a:endParaRPr lang="en-US" sz="4000" dirty="0">
              <a:solidFill>
                <a:srgbClr val="F7F7F7"/>
              </a:solidFill>
              <a:latin typeface="HK Grotesk Light"/>
            </a:endParaRPr>
          </a:p>
        </p:txBody>
      </p:sp>
      <p:sp>
        <p:nvSpPr>
          <p:cNvPr id="49" name="TextBox 49"/>
          <p:cNvSpPr txBox="1"/>
          <p:nvPr/>
        </p:nvSpPr>
        <p:spPr>
          <a:xfrm>
            <a:off x="30039581" y="14135133"/>
            <a:ext cx="13042196" cy="105862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8797"/>
              </a:lnSpc>
            </a:pPr>
            <a:r>
              <a:rPr lang="en-US" sz="6283" dirty="0">
                <a:solidFill>
                  <a:srgbClr val="365B6D"/>
                </a:solidFill>
                <a:latin typeface="Arial Black" panose="020B0A04020102020204" pitchFamily="34" charset="0"/>
              </a:rPr>
              <a:t>CONCLUSION</a:t>
            </a:r>
          </a:p>
        </p:txBody>
      </p:sp>
      <p:sp>
        <p:nvSpPr>
          <p:cNvPr id="51" name="TextBox 51"/>
          <p:cNvSpPr txBox="1"/>
          <p:nvPr/>
        </p:nvSpPr>
        <p:spPr>
          <a:xfrm>
            <a:off x="29995423" y="24157191"/>
            <a:ext cx="7136378" cy="105862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8797"/>
              </a:lnSpc>
            </a:pPr>
            <a:r>
              <a:rPr lang="en-US" sz="6283" dirty="0">
                <a:solidFill>
                  <a:srgbClr val="365B6D"/>
                </a:solidFill>
                <a:latin typeface="Arial Black" panose="020B0A04020102020204" pitchFamily="34" charset="0"/>
              </a:rPr>
              <a:t>REFERENCES  </a:t>
            </a:r>
          </a:p>
        </p:txBody>
      </p:sp>
      <p:sp>
        <p:nvSpPr>
          <p:cNvPr id="52" name="TextBox 52"/>
          <p:cNvSpPr txBox="1"/>
          <p:nvPr/>
        </p:nvSpPr>
        <p:spPr>
          <a:xfrm>
            <a:off x="381996" y="20116800"/>
            <a:ext cx="12430077" cy="1383731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/>
            <a:r>
              <a:rPr lang="en-US" sz="4000" dirty="0">
                <a:solidFill>
                  <a:srgbClr val="365B6D"/>
                </a:solidFill>
                <a:latin typeface="Merriweather" panose="00000500000000000000" pitchFamily="2" charset="0"/>
              </a:rPr>
              <a:t>Two groups : 222 diabetic patients and 189 control subjects , The diabetic 109 insulin dependent (type I) and 113 non-insulin dependent (type II).</a:t>
            </a:r>
          </a:p>
          <a:p>
            <a:pPr algn="l"/>
            <a:r>
              <a:rPr lang="en-US" sz="4000" dirty="0">
                <a:solidFill>
                  <a:srgbClr val="365B6D"/>
                </a:solidFill>
                <a:latin typeface="Merriweather" panose="00000500000000000000" pitchFamily="2" charset="0"/>
              </a:rPr>
              <a:t>(type I) diabetes mellitus is characterized by diminished insulin secretion , (type II) diabetes mellitus is characterized by normal or elevated serum insulin .</a:t>
            </a:r>
          </a:p>
          <a:p>
            <a:pPr algn="l"/>
            <a:r>
              <a:rPr lang="en-US" sz="4000" dirty="0">
                <a:solidFill>
                  <a:srgbClr val="365B6D"/>
                </a:solidFill>
                <a:latin typeface="Merriweather" panose="00000500000000000000" pitchFamily="2" charset="0"/>
              </a:rPr>
              <a:t>The mean age of the diabetics was 46.9 years, whereas in the healthy control group it was 43.9 years.</a:t>
            </a:r>
          </a:p>
          <a:p>
            <a:r>
              <a:rPr lang="en-US" sz="4000" dirty="0">
                <a:solidFill>
                  <a:srgbClr val="365B6D"/>
                </a:solidFill>
                <a:latin typeface="Merriweather" panose="00000500000000000000" pitchFamily="2" charset="0"/>
              </a:rPr>
              <a:t>The assessment of the diabetic patients was based on :</a:t>
            </a:r>
          </a:p>
          <a:p>
            <a:r>
              <a:rPr lang="en-US" sz="4000" dirty="0">
                <a:solidFill>
                  <a:srgbClr val="365B6D"/>
                </a:solidFill>
                <a:latin typeface="Merriweather" panose="00000500000000000000" pitchFamily="2" charset="0"/>
              </a:rPr>
              <a:t>C-peptide findings, duration of diabetes, mean blood glucose (MBG), </a:t>
            </a:r>
            <a:r>
              <a:rPr lang="en-US" sz="4000" dirty="0" err="1">
                <a:solidFill>
                  <a:srgbClr val="365B6D"/>
                </a:solidFill>
                <a:latin typeface="Merriweather" panose="00000500000000000000" pitchFamily="2" charset="0"/>
              </a:rPr>
              <a:t>HbAic</a:t>
            </a:r>
            <a:r>
              <a:rPr lang="en-US" sz="4000" dirty="0">
                <a:solidFill>
                  <a:srgbClr val="365B6D"/>
                </a:solidFill>
                <a:latin typeface="Merriweather" panose="00000500000000000000" pitchFamily="2" charset="0"/>
              </a:rPr>
              <a:t>, the recordings were based on the highest treatment need observed after examination of all the remaining teeth in a sextant.</a:t>
            </a:r>
          </a:p>
          <a:p>
            <a:r>
              <a:rPr lang="en-US" sz="4000" dirty="0">
                <a:solidFill>
                  <a:srgbClr val="365B6D"/>
                </a:solidFill>
                <a:latin typeface="Merriweather" panose="00000500000000000000" pitchFamily="2" charset="0"/>
              </a:rPr>
              <a:t>Statistical data processing was done by the STATJOB program package</a:t>
            </a:r>
            <a:endParaRPr lang="ar-SA" sz="4000" dirty="0">
              <a:solidFill>
                <a:srgbClr val="365B6D"/>
              </a:solidFill>
              <a:latin typeface="Merriweather" panose="00000500000000000000" pitchFamily="2" charset="0"/>
            </a:endParaRPr>
          </a:p>
          <a:p>
            <a:endParaRPr lang="ar-SA" sz="4000" dirty="0">
              <a:solidFill>
                <a:srgbClr val="365B6D"/>
              </a:solidFill>
              <a:latin typeface="Merriweather" panose="00000500000000000000" pitchFamily="2" charset="0"/>
            </a:endParaRPr>
          </a:p>
          <a:p>
            <a:pPr algn="l">
              <a:lnSpc>
                <a:spcPct val="150000"/>
              </a:lnSpc>
            </a:pPr>
            <a:endParaRPr lang="en-US" sz="4400" dirty="0">
              <a:solidFill>
                <a:srgbClr val="365B6D"/>
              </a:solidFill>
            </a:endParaRPr>
          </a:p>
        </p:txBody>
      </p:sp>
      <p:pic>
        <p:nvPicPr>
          <p:cNvPr id="90" name="Picture 2">
            <a:extLst>
              <a:ext uri="{FF2B5EF4-FFF2-40B4-BE49-F238E27FC236}">
                <a16:creationId xmlns:a16="http://schemas.microsoft.com/office/drawing/2014/main" id="{4A0795A7-1E2B-D242-8B59-2F1848E4AB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118"/>
                    </a14:imgEffect>
                    <a14:imgEffect>
                      <a14:saturation sat="1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36156" y="189225"/>
            <a:ext cx="4696534" cy="4538661"/>
          </a:xfrm>
          <a:prstGeom prst="rect">
            <a:avLst/>
          </a:prstGeom>
          <a:noFill/>
          <a:ln>
            <a:noFill/>
          </a:ln>
          <a:effectLst>
            <a:glow rad="571500">
              <a:schemeClr val="accent1">
                <a:alpha val="37000"/>
              </a:schemeClr>
            </a:glow>
            <a:outerShdw blurRad="50800" dist="50800" dir="5400000" sx="1000" sy="1000" algn="ctr" rotWithShape="0">
              <a:srgbClr val="000000"/>
            </a:outerShdw>
            <a:softEdge rad="1143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1" name="image2.png" descr="نتيجة بحث الصور عن ‪Libyan international medical‬‏">
            <a:extLst>
              <a:ext uri="{FF2B5EF4-FFF2-40B4-BE49-F238E27FC236}">
                <a16:creationId xmlns:a16="http://schemas.microsoft.com/office/drawing/2014/main" id="{230E2293-539A-60CB-E75C-EBC325DB8B68}"/>
              </a:ext>
            </a:extLst>
          </p:cNvPr>
          <p:cNvPicPr/>
          <p:nvPr/>
        </p:nvPicPr>
        <p:blipFill>
          <a:blip r:embed="rId4"/>
          <a:srcRect/>
          <a:stretch>
            <a:fillRect/>
          </a:stretch>
        </p:blipFill>
        <p:spPr>
          <a:xfrm>
            <a:off x="124346" y="103178"/>
            <a:ext cx="4619442" cy="4538661"/>
          </a:xfrm>
          <a:prstGeom prst="rect">
            <a:avLst/>
          </a:prstGeom>
          <a:ln/>
          <a:effectLst>
            <a:glow>
              <a:schemeClr val="accent1">
                <a:alpha val="1000"/>
              </a:schemeClr>
            </a:glow>
            <a:softEdge rad="266700"/>
          </a:effectLst>
        </p:spPr>
      </p:pic>
      <p:sp>
        <p:nvSpPr>
          <p:cNvPr id="94" name="مربع نص 93">
            <a:extLst>
              <a:ext uri="{FF2B5EF4-FFF2-40B4-BE49-F238E27FC236}">
                <a16:creationId xmlns:a16="http://schemas.microsoft.com/office/drawing/2014/main" id="{B772A1DA-E340-C12C-683D-2116ED646D00}"/>
              </a:ext>
            </a:extLst>
          </p:cNvPr>
          <p:cNvSpPr txBox="1"/>
          <p:nvPr/>
        </p:nvSpPr>
        <p:spPr>
          <a:xfrm>
            <a:off x="30032509" y="29037092"/>
            <a:ext cx="8847881" cy="11414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8797"/>
              </a:lnSpc>
            </a:pPr>
            <a:r>
              <a:rPr lang="en-US" sz="6000" dirty="0">
                <a:solidFill>
                  <a:srgbClr val="365B6D"/>
                </a:solidFill>
                <a:latin typeface="Arial Black" panose="020B0A04020102020204" pitchFamily="34" charset="0"/>
              </a:rPr>
              <a:t>ACKNOWLEDGMENT</a:t>
            </a:r>
          </a:p>
        </p:txBody>
      </p:sp>
      <p:sp>
        <p:nvSpPr>
          <p:cNvPr id="96" name="AutoShape 9">
            <a:extLst>
              <a:ext uri="{FF2B5EF4-FFF2-40B4-BE49-F238E27FC236}">
                <a16:creationId xmlns:a16="http://schemas.microsoft.com/office/drawing/2014/main" id="{340A9DFF-F30B-81E8-552C-3775EF607713}"/>
              </a:ext>
            </a:extLst>
          </p:cNvPr>
          <p:cNvSpPr/>
          <p:nvPr/>
        </p:nvSpPr>
        <p:spPr>
          <a:xfrm flipH="1" flipV="1">
            <a:off x="478975" y="18493023"/>
            <a:ext cx="10631919" cy="27473"/>
          </a:xfrm>
          <a:prstGeom prst="line">
            <a:avLst/>
          </a:prstGeom>
          <a:ln w="38100" cap="rnd">
            <a:solidFill>
              <a:srgbClr val="365B6D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ar-LY" dirty="0"/>
          </a:p>
        </p:txBody>
      </p:sp>
      <p:sp>
        <p:nvSpPr>
          <p:cNvPr id="101" name="مربع نص 100">
            <a:extLst>
              <a:ext uri="{FF2B5EF4-FFF2-40B4-BE49-F238E27FC236}">
                <a16:creationId xmlns:a16="http://schemas.microsoft.com/office/drawing/2014/main" id="{F88E9830-0E21-1F3B-2544-E2CE771ED521}"/>
              </a:ext>
            </a:extLst>
          </p:cNvPr>
          <p:cNvSpPr txBox="1"/>
          <p:nvPr/>
        </p:nvSpPr>
        <p:spPr>
          <a:xfrm>
            <a:off x="14236770" y="8765057"/>
            <a:ext cx="12612875" cy="50167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4000" dirty="0">
                <a:solidFill>
                  <a:srgbClr val="365B6D"/>
                </a:solidFill>
                <a:latin typeface="Merriweather" panose="00000500000000000000" pitchFamily="2" charset="0"/>
              </a:rPr>
              <a:t>The mean number of extracted teeth per person was significantly higher in the diabetic ( 12.3 ) than control number ( 9.7 ) and between the mean numbers of teeth with caries and fillings higher in the diabetic ( 54% ) than in the control group ( 35.9%) and The mean number of missing sextants was also significantly higher in the diabetic than in the control subjects.</a:t>
            </a:r>
            <a:r>
              <a:rPr lang="en-US" sz="4000" b="1" dirty="0">
                <a:solidFill>
                  <a:srgbClr val="365B6D"/>
                </a:solidFill>
                <a:latin typeface="Merriweather" panose="00000500000000000000" pitchFamily="2" charset="0"/>
              </a:rPr>
              <a:t> (figure 1 )</a:t>
            </a:r>
            <a:endParaRPr lang="ar-LY" sz="4000" b="1" dirty="0">
              <a:solidFill>
                <a:srgbClr val="365B6D"/>
              </a:solidFill>
              <a:latin typeface="Merriweather" panose="00000500000000000000" pitchFamily="2" charset="0"/>
            </a:endParaRPr>
          </a:p>
        </p:txBody>
      </p:sp>
      <p:sp>
        <p:nvSpPr>
          <p:cNvPr id="102" name="مربع نص 101">
            <a:extLst>
              <a:ext uri="{FF2B5EF4-FFF2-40B4-BE49-F238E27FC236}">
                <a16:creationId xmlns:a16="http://schemas.microsoft.com/office/drawing/2014/main" id="{4AE01A48-1A33-FC38-FC1C-8F14C76F6830}"/>
              </a:ext>
            </a:extLst>
          </p:cNvPr>
          <p:cNvSpPr txBox="1"/>
          <p:nvPr/>
        </p:nvSpPr>
        <p:spPr>
          <a:xfrm>
            <a:off x="13964433" y="19516981"/>
            <a:ext cx="13502301" cy="99411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4000" dirty="0">
                <a:solidFill>
                  <a:srgbClr val="365B6D"/>
                </a:solidFill>
                <a:latin typeface="Merriweather" panose="00000500000000000000" pitchFamily="2" charset="0"/>
              </a:rPr>
              <a:t>And According to age, the prevalence of deep pockets in ( 20-29 ) year the diabetic ( 8.5% ) and non-Diabetic group ( 5% ) , while in the ( 34-44 ) year group deep pockets were almost twice as frequent in the diabetics (1.8:1). In the ( 55-64 ) year group, the corresponding ratio was ( 2.3:1 ) , whereas in the (65) year and older subjects the prevalence of P2 was three times as high in the diabetics compared to the control group. </a:t>
            </a:r>
            <a:r>
              <a:rPr lang="en-US" sz="4000" b="1" dirty="0">
                <a:solidFill>
                  <a:srgbClr val="365B6D"/>
                </a:solidFill>
                <a:latin typeface="Merriweather" panose="00000500000000000000" pitchFamily="2" charset="0"/>
              </a:rPr>
              <a:t>( Figure 2 )</a:t>
            </a:r>
          </a:p>
          <a:p>
            <a:r>
              <a:rPr lang="en-US" sz="4000" dirty="0">
                <a:solidFill>
                  <a:srgbClr val="365B6D"/>
                </a:solidFill>
                <a:latin typeface="Merriweather" panose="00000500000000000000" pitchFamily="2" charset="0"/>
              </a:rPr>
              <a:t>So the risk of a deep pocket increases as life age increases. And the type I &amp; type II diabetic patients. Neither was any relationship founding between the duration of diabetes and mean blood glucose or hemoglobin values, have any effect on the severity of periodontal disease.</a:t>
            </a:r>
            <a:endParaRPr lang="ar-LY" sz="4000" dirty="0"/>
          </a:p>
          <a:p>
            <a:pPr algn="l"/>
            <a:endParaRPr lang="en-US" sz="4000" dirty="0">
              <a:solidFill>
                <a:srgbClr val="365B6D"/>
              </a:solidFill>
              <a:latin typeface="Merriweather" panose="00000500000000000000" pitchFamily="2" charset="0"/>
            </a:endParaRPr>
          </a:p>
        </p:txBody>
      </p:sp>
      <p:pic>
        <p:nvPicPr>
          <p:cNvPr id="15" name="صورة 14">
            <a:extLst>
              <a:ext uri="{FF2B5EF4-FFF2-40B4-BE49-F238E27FC236}">
                <a16:creationId xmlns:a16="http://schemas.microsoft.com/office/drawing/2014/main" id="{8D408A8B-4D20-64A0-F23E-010AF8D9F5B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67978" y="7464061"/>
            <a:ext cx="8941359" cy="5423915"/>
          </a:xfrm>
          <a:prstGeom prst="rect">
            <a:avLst/>
          </a:prstGeom>
        </p:spPr>
      </p:pic>
      <p:sp>
        <p:nvSpPr>
          <p:cNvPr id="103" name="مربع نص 102">
            <a:extLst>
              <a:ext uri="{FF2B5EF4-FFF2-40B4-BE49-F238E27FC236}">
                <a16:creationId xmlns:a16="http://schemas.microsoft.com/office/drawing/2014/main" id="{A6BF184F-8979-C480-DA05-ED3F25DADB92}"/>
              </a:ext>
            </a:extLst>
          </p:cNvPr>
          <p:cNvSpPr txBox="1"/>
          <p:nvPr/>
        </p:nvSpPr>
        <p:spPr>
          <a:xfrm>
            <a:off x="29995423" y="15336686"/>
            <a:ext cx="13130511" cy="80945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4000" dirty="0">
                <a:solidFill>
                  <a:srgbClr val="365B6D"/>
                </a:solidFill>
                <a:latin typeface="Merriweather" panose="00000500000000000000" pitchFamily="2" charset="0"/>
              </a:rPr>
              <a:t>In our study, the mean number of extracted tooth was founding to be higher in the diabetics than in the control group subjects.</a:t>
            </a:r>
          </a:p>
          <a:p>
            <a:pPr algn="l"/>
            <a:r>
              <a:rPr lang="en-US" sz="4000" dirty="0">
                <a:solidFill>
                  <a:srgbClr val="365B6D"/>
                </a:solidFill>
                <a:latin typeface="Merriweather" panose="00000500000000000000" pitchFamily="2" charset="0"/>
              </a:rPr>
              <a:t>Our study has confirmed that the prevalence and severity of periodontal disease increase with age in both healthy and diabetic subjects.</a:t>
            </a:r>
          </a:p>
          <a:p>
            <a:pPr algn="l"/>
            <a:r>
              <a:rPr lang="en-US" sz="4000" dirty="0">
                <a:solidFill>
                  <a:srgbClr val="365B6D"/>
                </a:solidFill>
                <a:latin typeface="Merriweather" panose="00000500000000000000" pitchFamily="2" charset="0"/>
              </a:rPr>
              <a:t> The data obtained have also indicated that periodontal disease occurs earlier and assumes mores severe forms in diabetic patients than in non-diabetics.</a:t>
            </a:r>
          </a:p>
          <a:p>
            <a:pPr algn="l"/>
            <a:r>
              <a:rPr lang="en-US" sz="4000" dirty="0">
                <a:solidFill>
                  <a:srgbClr val="365B6D"/>
                </a:solidFill>
                <a:latin typeface="Merriweather" panose="00000500000000000000" pitchFamily="2" charset="0"/>
              </a:rPr>
              <a:t> Thus, at the age of 20, periodontal pockets of 4-5 mm (Pi) were founding in 12% of the diabetics and in none of the control subjects</a:t>
            </a:r>
            <a:r>
              <a:rPr lang="en-US" sz="4000" dirty="0"/>
              <a:t>.</a:t>
            </a:r>
            <a:endParaRPr lang="ar-LY" sz="4000" dirty="0"/>
          </a:p>
        </p:txBody>
      </p:sp>
      <p:sp>
        <p:nvSpPr>
          <p:cNvPr id="133" name="مربع نص 132">
            <a:extLst>
              <a:ext uri="{FF2B5EF4-FFF2-40B4-BE49-F238E27FC236}">
                <a16:creationId xmlns:a16="http://schemas.microsoft.com/office/drawing/2014/main" id="{5CE2F8AB-2476-3BFD-6861-BB31DD0B2F79}"/>
              </a:ext>
            </a:extLst>
          </p:cNvPr>
          <p:cNvSpPr txBox="1"/>
          <p:nvPr/>
        </p:nvSpPr>
        <p:spPr>
          <a:xfrm>
            <a:off x="29870850" y="25671922"/>
            <a:ext cx="13130510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b="0" i="0" dirty="0">
                <a:solidFill>
                  <a:srgbClr val="365B6D"/>
                </a:solidFill>
                <a:effectLst/>
                <a:latin typeface="Merriweather" panose="00000500000000000000" pitchFamily="2" charset="0"/>
              </a:rPr>
              <a:t>1. </a:t>
            </a:r>
            <a:r>
              <a:rPr lang="en-US" sz="4000" b="0" i="0" dirty="0" err="1">
                <a:solidFill>
                  <a:srgbClr val="365B6D"/>
                </a:solidFill>
                <a:effectLst/>
                <a:latin typeface="Merriweather" panose="00000500000000000000" pitchFamily="2" charset="0"/>
              </a:rPr>
              <a:t>Bačić</a:t>
            </a:r>
            <a:r>
              <a:rPr lang="en-US" sz="4000" b="0" i="0" dirty="0">
                <a:solidFill>
                  <a:srgbClr val="365B6D"/>
                </a:solidFill>
                <a:effectLst/>
                <a:latin typeface="Merriweather" panose="00000500000000000000" pitchFamily="2" charset="0"/>
              </a:rPr>
              <a:t> M, </a:t>
            </a:r>
            <a:r>
              <a:rPr lang="en-US" sz="4000" b="0" i="0" dirty="0" err="1">
                <a:solidFill>
                  <a:srgbClr val="365B6D"/>
                </a:solidFill>
                <a:effectLst/>
                <a:latin typeface="Merriweather" panose="00000500000000000000" pitchFamily="2" charset="0"/>
              </a:rPr>
              <a:t>Plančak</a:t>
            </a:r>
            <a:r>
              <a:rPr lang="en-US" sz="4000" b="0" i="0" dirty="0">
                <a:solidFill>
                  <a:srgbClr val="365B6D"/>
                </a:solidFill>
                <a:effectLst/>
                <a:latin typeface="Merriweather" panose="00000500000000000000" pitchFamily="2" charset="0"/>
              </a:rPr>
              <a:t> D, </a:t>
            </a:r>
            <a:r>
              <a:rPr lang="en-US" sz="4000" b="0" i="0" dirty="0" err="1">
                <a:solidFill>
                  <a:srgbClr val="365B6D"/>
                </a:solidFill>
                <a:effectLst/>
                <a:latin typeface="Merriweather" panose="00000500000000000000" pitchFamily="2" charset="0"/>
              </a:rPr>
              <a:t>Granić</a:t>
            </a:r>
            <a:r>
              <a:rPr lang="en-US" sz="4000" b="0" i="0" dirty="0">
                <a:solidFill>
                  <a:srgbClr val="365B6D"/>
                </a:solidFill>
                <a:effectLst/>
                <a:latin typeface="Merriweather" panose="00000500000000000000" pitchFamily="2" charset="0"/>
              </a:rPr>
              <a:t> M. CPITN Assessment of Periodontal Disease in Diabetic Patients. Journal of Periodontology. 1988;59(12):816-822.</a:t>
            </a:r>
            <a:endParaRPr lang="ar-LY" sz="4000" dirty="0">
              <a:solidFill>
                <a:srgbClr val="365B6D"/>
              </a:solidFill>
              <a:latin typeface="Merriweather" panose="00000500000000000000" pitchFamily="2" charset="0"/>
            </a:endParaRPr>
          </a:p>
        </p:txBody>
      </p:sp>
      <p:grpSp>
        <p:nvGrpSpPr>
          <p:cNvPr id="134" name="Group 55">
            <a:extLst>
              <a:ext uri="{FF2B5EF4-FFF2-40B4-BE49-F238E27FC236}">
                <a16:creationId xmlns:a16="http://schemas.microsoft.com/office/drawing/2014/main" id="{1EDD4970-69DC-E97F-DEA4-157B3727792C}"/>
              </a:ext>
            </a:extLst>
          </p:cNvPr>
          <p:cNvGrpSpPr/>
          <p:nvPr/>
        </p:nvGrpSpPr>
        <p:grpSpPr>
          <a:xfrm>
            <a:off x="21345224" y="28152952"/>
            <a:ext cx="6519159" cy="4589912"/>
            <a:chOff x="0" y="0"/>
            <a:chExt cx="6547328" cy="4931213"/>
          </a:xfrm>
        </p:grpSpPr>
        <p:sp>
          <p:nvSpPr>
            <p:cNvPr id="135" name="TextBox 56">
              <a:extLst>
                <a:ext uri="{FF2B5EF4-FFF2-40B4-BE49-F238E27FC236}">
                  <a16:creationId xmlns:a16="http://schemas.microsoft.com/office/drawing/2014/main" id="{CBC6FD26-E4B8-51BC-A04E-A5EABEFBBE10}"/>
                </a:ext>
              </a:extLst>
            </p:cNvPr>
            <p:cNvSpPr txBox="1"/>
            <p:nvPr/>
          </p:nvSpPr>
          <p:spPr>
            <a:xfrm>
              <a:off x="0" y="-38100"/>
              <a:ext cx="822946" cy="40158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r">
                <a:lnSpc>
                  <a:spcPts val="2520"/>
                </a:lnSpc>
                <a:spcBef>
                  <a:spcPct val="0"/>
                </a:spcBef>
              </a:pPr>
              <a:r>
                <a:rPr lang="en-US" sz="1800" u="none">
                  <a:solidFill>
                    <a:srgbClr val="365B6D"/>
                  </a:solidFill>
                  <a:latin typeface="HK Grotesk Medium"/>
                </a:rPr>
                <a:t>21-29</a:t>
              </a:r>
            </a:p>
          </p:txBody>
        </p:sp>
        <p:sp>
          <p:nvSpPr>
            <p:cNvPr id="136" name="TextBox 57">
              <a:extLst>
                <a:ext uri="{FF2B5EF4-FFF2-40B4-BE49-F238E27FC236}">
                  <a16:creationId xmlns:a16="http://schemas.microsoft.com/office/drawing/2014/main" id="{21B26130-7F6D-D9CE-C96C-802E5C88D681}"/>
                </a:ext>
              </a:extLst>
            </p:cNvPr>
            <p:cNvSpPr txBox="1"/>
            <p:nvPr/>
          </p:nvSpPr>
          <p:spPr>
            <a:xfrm>
              <a:off x="0" y="1484477"/>
              <a:ext cx="822946" cy="40158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r">
                <a:lnSpc>
                  <a:spcPts val="2520"/>
                </a:lnSpc>
                <a:spcBef>
                  <a:spcPct val="0"/>
                </a:spcBef>
              </a:pPr>
              <a:r>
                <a:rPr lang="en-US" sz="1800" u="none">
                  <a:solidFill>
                    <a:srgbClr val="365B6D"/>
                  </a:solidFill>
                  <a:latin typeface="HK Grotesk Medium"/>
                </a:rPr>
                <a:t>34-44</a:t>
              </a:r>
            </a:p>
          </p:txBody>
        </p:sp>
        <p:sp>
          <p:nvSpPr>
            <p:cNvPr id="137" name="TextBox 58">
              <a:extLst>
                <a:ext uri="{FF2B5EF4-FFF2-40B4-BE49-F238E27FC236}">
                  <a16:creationId xmlns:a16="http://schemas.microsoft.com/office/drawing/2014/main" id="{A73C9D2F-E7D6-27FB-F92B-AC3915EA5EAE}"/>
                </a:ext>
              </a:extLst>
            </p:cNvPr>
            <p:cNvSpPr txBox="1"/>
            <p:nvPr/>
          </p:nvSpPr>
          <p:spPr>
            <a:xfrm>
              <a:off x="0" y="3007055"/>
              <a:ext cx="822946" cy="40158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r">
                <a:lnSpc>
                  <a:spcPts val="2520"/>
                </a:lnSpc>
                <a:spcBef>
                  <a:spcPct val="0"/>
                </a:spcBef>
              </a:pPr>
              <a:r>
                <a:rPr lang="en-US" sz="1800" u="none">
                  <a:solidFill>
                    <a:srgbClr val="365B6D"/>
                  </a:solidFill>
                  <a:latin typeface="HK Grotesk Medium"/>
                </a:rPr>
                <a:t>55-64</a:t>
              </a:r>
            </a:p>
          </p:txBody>
        </p:sp>
        <p:sp>
          <p:nvSpPr>
            <p:cNvPr id="138" name="TextBox 59">
              <a:extLst>
                <a:ext uri="{FF2B5EF4-FFF2-40B4-BE49-F238E27FC236}">
                  <a16:creationId xmlns:a16="http://schemas.microsoft.com/office/drawing/2014/main" id="{862ADD43-4546-42B4-019D-80FAFE0C7868}"/>
                </a:ext>
              </a:extLst>
            </p:cNvPr>
            <p:cNvSpPr txBox="1"/>
            <p:nvPr/>
          </p:nvSpPr>
          <p:spPr>
            <a:xfrm>
              <a:off x="474688" y="4529632"/>
              <a:ext cx="348258" cy="40158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r">
                <a:lnSpc>
                  <a:spcPts val="2520"/>
                </a:lnSpc>
                <a:spcBef>
                  <a:spcPct val="0"/>
                </a:spcBef>
              </a:pPr>
              <a:r>
                <a:rPr lang="en-US" sz="1800" u="none">
                  <a:solidFill>
                    <a:srgbClr val="365B6D"/>
                  </a:solidFill>
                  <a:latin typeface="HK Grotesk Medium"/>
                </a:rPr>
                <a:t>65</a:t>
              </a:r>
            </a:p>
          </p:txBody>
        </p:sp>
        <p:sp>
          <p:nvSpPr>
            <p:cNvPr id="139" name="TextBox 60">
              <a:extLst>
                <a:ext uri="{FF2B5EF4-FFF2-40B4-BE49-F238E27FC236}">
                  <a16:creationId xmlns:a16="http://schemas.microsoft.com/office/drawing/2014/main" id="{5AAF53B3-033A-CE5A-B7FB-44EE0C53BE43}"/>
                </a:ext>
              </a:extLst>
            </p:cNvPr>
            <p:cNvSpPr txBox="1"/>
            <p:nvPr/>
          </p:nvSpPr>
          <p:spPr>
            <a:xfrm>
              <a:off x="5695478" y="-38100"/>
              <a:ext cx="851850" cy="40158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2520"/>
                </a:lnSpc>
                <a:spcBef>
                  <a:spcPct val="0"/>
                </a:spcBef>
              </a:pPr>
              <a:r>
                <a:rPr lang="en-US" sz="1800" u="none">
                  <a:solidFill>
                    <a:srgbClr val="365B6D"/>
                  </a:solidFill>
                  <a:latin typeface="HK Grotesk Medium"/>
                </a:rPr>
                <a:t>21.3%</a:t>
              </a:r>
            </a:p>
          </p:txBody>
        </p:sp>
        <p:sp>
          <p:nvSpPr>
            <p:cNvPr id="140" name="TextBox 61">
              <a:extLst>
                <a:ext uri="{FF2B5EF4-FFF2-40B4-BE49-F238E27FC236}">
                  <a16:creationId xmlns:a16="http://schemas.microsoft.com/office/drawing/2014/main" id="{84726A83-67AE-D8BC-623F-DA0D652792B5}"/>
                </a:ext>
              </a:extLst>
            </p:cNvPr>
            <p:cNvSpPr txBox="1"/>
            <p:nvPr/>
          </p:nvSpPr>
          <p:spPr>
            <a:xfrm>
              <a:off x="5695478" y="1484477"/>
              <a:ext cx="851850" cy="40158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2520"/>
                </a:lnSpc>
                <a:spcBef>
                  <a:spcPct val="0"/>
                </a:spcBef>
              </a:pPr>
              <a:r>
                <a:rPr lang="en-US" sz="1800" u="none">
                  <a:solidFill>
                    <a:srgbClr val="365B6D"/>
                  </a:solidFill>
                  <a:latin typeface="HK Grotesk Medium"/>
                </a:rPr>
                <a:t>47.5%</a:t>
              </a:r>
            </a:p>
          </p:txBody>
        </p:sp>
        <p:sp>
          <p:nvSpPr>
            <p:cNvPr id="141" name="TextBox 62">
              <a:extLst>
                <a:ext uri="{FF2B5EF4-FFF2-40B4-BE49-F238E27FC236}">
                  <a16:creationId xmlns:a16="http://schemas.microsoft.com/office/drawing/2014/main" id="{7577246F-FAAC-F28A-96F5-8AA99D28AD8D}"/>
                </a:ext>
              </a:extLst>
            </p:cNvPr>
            <p:cNvSpPr txBox="1"/>
            <p:nvPr/>
          </p:nvSpPr>
          <p:spPr>
            <a:xfrm>
              <a:off x="5695478" y="3007055"/>
              <a:ext cx="580224" cy="40158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2520"/>
                </a:lnSpc>
                <a:spcBef>
                  <a:spcPct val="0"/>
                </a:spcBef>
              </a:pPr>
              <a:r>
                <a:rPr lang="en-US" sz="1800" u="none">
                  <a:solidFill>
                    <a:srgbClr val="365B6D"/>
                  </a:solidFill>
                  <a:latin typeface="HK Grotesk Medium"/>
                </a:rPr>
                <a:t>75%</a:t>
              </a:r>
            </a:p>
          </p:txBody>
        </p:sp>
        <p:sp>
          <p:nvSpPr>
            <p:cNvPr id="142" name="TextBox 63">
              <a:extLst>
                <a:ext uri="{FF2B5EF4-FFF2-40B4-BE49-F238E27FC236}">
                  <a16:creationId xmlns:a16="http://schemas.microsoft.com/office/drawing/2014/main" id="{E205E735-D0B7-F56D-DAA1-1FAC8937C1D0}"/>
                </a:ext>
              </a:extLst>
            </p:cNvPr>
            <p:cNvSpPr txBox="1"/>
            <p:nvPr/>
          </p:nvSpPr>
          <p:spPr>
            <a:xfrm>
              <a:off x="5695478" y="4529632"/>
              <a:ext cx="754381" cy="40158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2520"/>
                </a:lnSpc>
                <a:spcBef>
                  <a:spcPct val="0"/>
                </a:spcBef>
              </a:pPr>
              <a:r>
                <a:rPr lang="en-US" sz="1800" u="none">
                  <a:solidFill>
                    <a:srgbClr val="365B6D"/>
                  </a:solidFill>
                  <a:latin typeface="HK Grotesk Medium"/>
                </a:rPr>
                <a:t>100%</a:t>
              </a:r>
            </a:p>
          </p:txBody>
        </p:sp>
        <p:grpSp>
          <p:nvGrpSpPr>
            <p:cNvPr id="143" name="Group 64">
              <a:extLst>
                <a:ext uri="{FF2B5EF4-FFF2-40B4-BE49-F238E27FC236}">
                  <a16:creationId xmlns:a16="http://schemas.microsoft.com/office/drawing/2014/main" id="{8B760F68-1B3C-FA55-E10F-80E5B810C2D2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975346" y="181740"/>
              <a:ext cx="4567732" cy="4567732"/>
              <a:chOff x="0" y="0"/>
              <a:chExt cx="20226217" cy="20226217"/>
            </a:xfrm>
          </p:grpSpPr>
          <p:sp>
            <p:nvSpPr>
              <p:cNvPr id="148" name="Freeform 65">
                <a:extLst>
                  <a:ext uri="{FF2B5EF4-FFF2-40B4-BE49-F238E27FC236}">
                    <a16:creationId xmlns:a16="http://schemas.microsoft.com/office/drawing/2014/main" id="{BC89CD72-FC9C-571B-3F13-944D9483C6F1}"/>
                  </a:ext>
                </a:extLst>
              </p:cNvPr>
              <p:cNvSpPr/>
              <p:nvPr/>
            </p:nvSpPr>
            <p:spPr>
              <a:xfrm>
                <a:off x="0" y="-6350"/>
                <a:ext cx="20226217" cy="12700"/>
              </a:xfrm>
              <a:custGeom>
                <a:avLst/>
                <a:gdLst/>
                <a:ahLst/>
                <a:cxnLst/>
                <a:rect l="l" t="t" r="r" b="b"/>
                <a:pathLst>
                  <a:path w="20226217" h="12700">
                    <a:moveTo>
                      <a:pt x="0" y="0"/>
                    </a:moveTo>
                    <a:lnTo>
                      <a:pt x="20226217" y="0"/>
                    </a:lnTo>
                    <a:lnTo>
                      <a:pt x="20226217" y="12700"/>
                    </a:lnTo>
                    <a:lnTo>
                      <a:pt x="0" y="12700"/>
                    </a:lnTo>
                    <a:close/>
                  </a:path>
                </a:pathLst>
              </a:custGeom>
              <a:solidFill>
                <a:srgbClr val="365B6D"/>
              </a:solidFill>
            </p:spPr>
          </p:sp>
          <p:sp>
            <p:nvSpPr>
              <p:cNvPr id="149" name="Freeform 66">
                <a:extLst>
                  <a:ext uri="{FF2B5EF4-FFF2-40B4-BE49-F238E27FC236}">
                    <a16:creationId xmlns:a16="http://schemas.microsoft.com/office/drawing/2014/main" id="{82C71021-1EC5-0090-8A1C-2FEF1B6A8830}"/>
                  </a:ext>
                </a:extLst>
              </p:cNvPr>
              <p:cNvSpPr/>
              <p:nvPr/>
            </p:nvSpPr>
            <p:spPr>
              <a:xfrm>
                <a:off x="0" y="6735722"/>
                <a:ext cx="20226217" cy="12700"/>
              </a:xfrm>
              <a:custGeom>
                <a:avLst/>
                <a:gdLst/>
                <a:ahLst/>
                <a:cxnLst/>
                <a:rect l="l" t="t" r="r" b="b"/>
                <a:pathLst>
                  <a:path w="20226217" h="12700">
                    <a:moveTo>
                      <a:pt x="0" y="0"/>
                    </a:moveTo>
                    <a:lnTo>
                      <a:pt x="20226217" y="0"/>
                    </a:lnTo>
                    <a:lnTo>
                      <a:pt x="20226217" y="12700"/>
                    </a:lnTo>
                    <a:lnTo>
                      <a:pt x="0" y="12700"/>
                    </a:lnTo>
                    <a:close/>
                  </a:path>
                </a:pathLst>
              </a:custGeom>
              <a:solidFill>
                <a:srgbClr val="365B6D"/>
              </a:solidFill>
            </p:spPr>
          </p:sp>
          <p:sp>
            <p:nvSpPr>
              <p:cNvPr id="150" name="Freeform 67">
                <a:extLst>
                  <a:ext uri="{FF2B5EF4-FFF2-40B4-BE49-F238E27FC236}">
                    <a16:creationId xmlns:a16="http://schemas.microsoft.com/office/drawing/2014/main" id="{C290F9A2-53A7-34F8-0DD1-206BC496753E}"/>
                  </a:ext>
                </a:extLst>
              </p:cNvPr>
              <p:cNvSpPr/>
              <p:nvPr/>
            </p:nvSpPr>
            <p:spPr>
              <a:xfrm>
                <a:off x="0" y="13477794"/>
                <a:ext cx="20226217" cy="12700"/>
              </a:xfrm>
              <a:custGeom>
                <a:avLst/>
                <a:gdLst/>
                <a:ahLst/>
                <a:cxnLst/>
                <a:rect l="l" t="t" r="r" b="b"/>
                <a:pathLst>
                  <a:path w="20226217" h="12700">
                    <a:moveTo>
                      <a:pt x="0" y="0"/>
                    </a:moveTo>
                    <a:lnTo>
                      <a:pt x="20226217" y="0"/>
                    </a:lnTo>
                    <a:lnTo>
                      <a:pt x="20226217" y="12700"/>
                    </a:lnTo>
                    <a:lnTo>
                      <a:pt x="0" y="12700"/>
                    </a:lnTo>
                    <a:close/>
                  </a:path>
                </a:pathLst>
              </a:custGeom>
              <a:solidFill>
                <a:srgbClr val="365B6D"/>
              </a:solidFill>
            </p:spPr>
          </p:sp>
          <p:sp>
            <p:nvSpPr>
              <p:cNvPr id="151" name="Freeform 68">
                <a:extLst>
                  <a:ext uri="{FF2B5EF4-FFF2-40B4-BE49-F238E27FC236}">
                    <a16:creationId xmlns:a16="http://schemas.microsoft.com/office/drawing/2014/main" id="{89A04A23-AA5C-8950-9A51-11D5FE24B8DB}"/>
                  </a:ext>
                </a:extLst>
              </p:cNvPr>
              <p:cNvSpPr/>
              <p:nvPr/>
            </p:nvSpPr>
            <p:spPr>
              <a:xfrm>
                <a:off x="0" y="20219867"/>
                <a:ext cx="20226217" cy="12700"/>
              </a:xfrm>
              <a:custGeom>
                <a:avLst/>
                <a:gdLst/>
                <a:ahLst/>
                <a:cxnLst/>
                <a:rect l="l" t="t" r="r" b="b"/>
                <a:pathLst>
                  <a:path w="20226217" h="12700">
                    <a:moveTo>
                      <a:pt x="0" y="0"/>
                    </a:moveTo>
                    <a:lnTo>
                      <a:pt x="20226217" y="0"/>
                    </a:lnTo>
                    <a:lnTo>
                      <a:pt x="20226217" y="12700"/>
                    </a:lnTo>
                    <a:lnTo>
                      <a:pt x="0" y="12700"/>
                    </a:lnTo>
                    <a:close/>
                  </a:path>
                </a:pathLst>
              </a:custGeom>
              <a:solidFill>
                <a:srgbClr val="365B6D"/>
              </a:solidFill>
            </p:spPr>
          </p:sp>
        </p:grpSp>
        <p:grpSp>
          <p:nvGrpSpPr>
            <p:cNvPr id="144" name="Group 69">
              <a:extLst>
                <a:ext uri="{FF2B5EF4-FFF2-40B4-BE49-F238E27FC236}">
                  <a16:creationId xmlns:a16="http://schemas.microsoft.com/office/drawing/2014/main" id="{1485C372-5FF1-1B25-564D-A32F51820829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975346" y="181740"/>
              <a:ext cx="4567732" cy="4567732"/>
              <a:chOff x="0" y="0"/>
              <a:chExt cx="20226217" cy="20226217"/>
            </a:xfrm>
          </p:grpSpPr>
          <p:sp>
            <p:nvSpPr>
              <p:cNvPr id="145" name="Freeform 70">
                <a:extLst>
                  <a:ext uri="{FF2B5EF4-FFF2-40B4-BE49-F238E27FC236}">
                    <a16:creationId xmlns:a16="http://schemas.microsoft.com/office/drawing/2014/main" id="{283869E8-1D89-40A7-4DE8-41678EA5F9EA}"/>
                  </a:ext>
                </a:extLst>
              </p:cNvPr>
              <p:cNvSpPr/>
              <p:nvPr/>
            </p:nvSpPr>
            <p:spPr>
              <a:xfrm>
                <a:off x="5309382" y="0"/>
                <a:ext cx="9607453" cy="6742072"/>
              </a:xfrm>
              <a:custGeom>
                <a:avLst/>
                <a:gdLst/>
                <a:ahLst/>
                <a:cxnLst/>
                <a:rect l="l" t="t" r="r" b="b"/>
                <a:pathLst>
                  <a:path w="9607453" h="6742072">
                    <a:moveTo>
                      <a:pt x="2654691" y="0"/>
                    </a:moveTo>
                    <a:lnTo>
                      <a:pt x="6952762" y="0"/>
                    </a:lnTo>
                    <a:lnTo>
                      <a:pt x="9607453" y="6742072"/>
                    </a:lnTo>
                    <a:lnTo>
                      <a:pt x="0" y="6742072"/>
                    </a:lnTo>
                  </a:path>
                </a:pathLst>
              </a:custGeom>
              <a:solidFill>
                <a:srgbClr val="365B6D"/>
              </a:solidFill>
            </p:spPr>
          </p:sp>
          <p:sp>
            <p:nvSpPr>
              <p:cNvPr id="146" name="Freeform 71">
                <a:extLst>
                  <a:ext uri="{FF2B5EF4-FFF2-40B4-BE49-F238E27FC236}">
                    <a16:creationId xmlns:a16="http://schemas.microsoft.com/office/drawing/2014/main" id="{E3DC776C-4F27-2364-CC83-71E3FC728FC3}"/>
                  </a:ext>
                </a:extLst>
              </p:cNvPr>
              <p:cNvSpPr/>
              <p:nvPr/>
            </p:nvSpPr>
            <p:spPr>
              <a:xfrm>
                <a:off x="2528277" y="6742072"/>
                <a:ext cx="15169663" cy="6742072"/>
              </a:xfrm>
              <a:custGeom>
                <a:avLst/>
                <a:gdLst/>
                <a:ahLst/>
                <a:cxnLst/>
                <a:rect l="l" t="t" r="r" b="b"/>
                <a:pathLst>
                  <a:path w="15169663" h="6742072">
                    <a:moveTo>
                      <a:pt x="2781105" y="0"/>
                    </a:moveTo>
                    <a:lnTo>
                      <a:pt x="12388558" y="0"/>
                    </a:lnTo>
                    <a:lnTo>
                      <a:pt x="15169663" y="6742072"/>
                    </a:lnTo>
                    <a:lnTo>
                      <a:pt x="0" y="6742072"/>
                    </a:lnTo>
                  </a:path>
                </a:pathLst>
              </a:custGeom>
              <a:solidFill>
                <a:srgbClr val="6B7E94"/>
              </a:solidFill>
            </p:spPr>
          </p:sp>
          <p:sp>
            <p:nvSpPr>
              <p:cNvPr id="147" name="Freeform 72">
                <a:extLst>
                  <a:ext uri="{FF2B5EF4-FFF2-40B4-BE49-F238E27FC236}">
                    <a16:creationId xmlns:a16="http://schemas.microsoft.com/office/drawing/2014/main" id="{06E65485-EE9C-14D2-31E6-E54B9E6D0ED7}"/>
                  </a:ext>
                </a:extLst>
              </p:cNvPr>
              <p:cNvSpPr/>
              <p:nvPr/>
            </p:nvSpPr>
            <p:spPr>
              <a:xfrm>
                <a:off x="0" y="13484144"/>
                <a:ext cx="20226217" cy="6742072"/>
              </a:xfrm>
              <a:custGeom>
                <a:avLst/>
                <a:gdLst/>
                <a:ahLst/>
                <a:cxnLst/>
                <a:rect l="l" t="t" r="r" b="b"/>
                <a:pathLst>
                  <a:path w="20226217" h="6742072">
                    <a:moveTo>
                      <a:pt x="2528277" y="0"/>
                    </a:moveTo>
                    <a:lnTo>
                      <a:pt x="17697940" y="0"/>
                    </a:lnTo>
                    <a:lnTo>
                      <a:pt x="20226217" y="6742073"/>
                    </a:lnTo>
                    <a:lnTo>
                      <a:pt x="0" y="6742073"/>
                    </a:lnTo>
                  </a:path>
                </a:pathLst>
              </a:custGeom>
              <a:solidFill>
                <a:srgbClr val="9FA3B8"/>
              </a:solidFill>
            </p:spPr>
          </p:sp>
        </p:grpSp>
      </p:grpSp>
      <p:sp>
        <p:nvSpPr>
          <p:cNvPr id="34" name="مربع نص 33">
            <a:extLst>
              <a:ext uri="{FF2B5EF4-FFF2-40B4-BE49-F238E27FC236}">
                <a16:creationId xmlns:a16="http://schemas.microsoft.com/office/drawing/2014/main" id="{21929461-9F27-040C-C987-996B341A030F}"/>
              </a:ext>
            </a:extLst>
          </p:cNvPr>
          <p:cNvSpPr txBox="1"/>
          <p:nvPr/>
        </p:nvSpPr>
        <p:spPr>
          <a:xfrm>
            <a:off x="14307887" y="18470445"/>
            <a:ext cx="11298235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b="1" dirty="0">
                <a:solidFill>
                  <a:srgbClr val="365B6D"/>
                </a:solidFill>
                <a:latin typeface="Merriweather" panose="00000500000000000000" pitchFamily="2" charset="0"/>
              </a:rPr>
              <a:t>Figure 1 </a:t>
            </a:r>
            <a:r>
              <a:rPr lang="en-US" sz="2400" dirty="0">
                <a:solidFill>
                  <a:srgbClr val="365B6D"/>
                </a:solidFill>
                <a:latin typeface="Merriweather" panose="00000500000000000000" pitchFamily="2" charset="0"/>
              </a:rPr>
              <a:t>: the mean number of extracted teeth (E), caries or fillings (CF) missing sextant per person in diabetic and non-diabetic</a:t>
            </a:r>
            <a:endParaRPr lang="ar-LY" sz="2400" dirty="0">
              <a:solidFill>
                <a:srgbClr val="365B6D"/>
              </a:solidFill>
              <a:latin typeface="Merriweather" panose="00000500000000000000" pitchFamily="2" charset="0"/>
            </a:endParaRPr>
          </a:p>
        </p:txBody>
      </p:sp>
      <p:sp>
        <p:nvSpPr>
          <p:cNvPr id="152" name="مربع نص 151">
            <a:extLst>
              <a:ext uri="{FF2B5EF4-FFF2-40B4-BE49-F238E27FC236}">
                <a16:creationId xmlns:a16="http://schemas.microsoft.com/office/drawing/2014/main" id="{536D8426-34C6-ED48-6074-6A7F25284AE2}"/>
              </a:ext>
            </a:extLst>
          </p:cNvPr>
          <p:cNvSpPr txBox="1"/>
          <p:nvPr/>
        </p:nvSpPr>
        <p:spPr>
          <a:xfrm>
            <a:off x="13745773" y="31710156"/>
            <a:ext cx="8418856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b="1" dirty="0">
                <a:solidFill>
                  <a:srgbClr val="365B6D"/>
                </a:solidFill>
                <a:latin typeface="Merriweather" panose="00000500000000000000" pitchFamily="2" charset="0"/>
              </a:rPr>
              <a:t>Figure 2 </a:t>
            </a:r>
            <a:r>
              <a:rPr lang="en-US" sz="2400" dirty="0">
                <a:solidFill>
                  <a:srgbClr val="365B6D"/>
                </a:solidFill>
                <a:latin typeface="Merriweather" panose="00000500000000000000" pitchFamily="2" charset="0"/>
              </a:rPr>
              <a:t>: percentage of subject with pathologic pocket </a:t>
            </a:r>
            <a:endParaRPr lang="ar-LY" sz="2400" dirty="0">
              <a:solidFill>
                <a:srgbClr val="365B6D"/>
              </a:solidFill>
              <a:latin typeface="Merriweather" panose="00000500000000000000" pitchFamily="2" charset="0"/>
            </a:endParaRPr>
          </a:p>
        </p:txBody>
      </p:sp>
      <p:sp>
        <p:nvSpPr>
          <p:cNvPr id="153" name="مربع نص 152">
            <a:extLst>
              <a:ext uri="{FF2B5EF4-FFF2-40B4-BE49-F238E27FC236}">
                <a16:creationId xmlns:a16="http://schemas.microsoft.com/office/drawing/2014/main" id="{37BC7094-435B-750A-F1E1-FFB19257DC3E}"/>
              </a:ext>
            </a:extLst>
          </p:cNvPr>
          <p:cNvSpPr txBox="1"/>
          <p:nvPr/>
        </p:nvSpPr>
        <p:spPr>
          <a:xfrm>
            <a:off x="31467978" y="13198991"/>
            <a:ext cx="2001526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200" b="1" dirty="0">
                <a:solidFill>
                  <a:srgbClr val="365B6D"/>
                </a:solidFill>
                <a:latin typeface="Merriweather" panose="00000500000000000000" pitchFamily="2" charset="0"/>
              </a:rPr>
              <a:t>Figure 3</a:t>
            </a:r>
            <a:endParaRPr lang="ar-LY" sz="3200" b="1" dirty="0">
              <a:solidFill>
                <a:srgbClr val="365B6D"/>
              </a:solidFill>
              <a:latin typeface="Merriweather" panose="00000500000000000000" pitchFamily="2" charset="0"/>
            </a:endParaRPr>
          </a:p>
        </p:txBody>
      </p:sp>
      <p:grpSp>
        <p:nvGrpSpPr>
          <p:cNvPr id="177" name="Group 55">
            <a:extLst>
              <a:ext uri="{FF2B5EF4-FFF2-40B4-BE49-F238E27FC236}">
                <a16:creationId xmlns:a16="http://schemas.microsoft.com/office/drawing/2014/main" id="{D23728BB-68FD-4A0B-E135-D3BB69DA919C}"/>
              </a:ext>
            </a:extLst>
          </p:cNvPr>
          <p:cNvGrpSpPr/>
          <p:nvPr/>
        </p:nvGrpSpPr>
        <p:grpSpPr>
          <a:xfrm>
            <a:off x="14496800" y="13654692"/>
            <a:ext cx="11717381" cy="4990433"/>
            <a:chOff x="0" y="0"/>
            <a:chExt cx="14437793" cy="5265353"/>
          </a:xfrm>
        </p:grpSpPr>
        <p:sp>
          <p:nvSpPr>
            <p:cNvPr id="178" name="TextBox 56">
              <a:extLst>
                <a:ext uri="{FF2B5EF4-FFF2-40B4-BE49-F238E27FC236}">
                  <a16:creationId xmlns:a16="http://schemas.microsoft.com/office/drawing/2014/main" id="{FCCA53E2-13E9-3DC5-405F-0D4D3A1BFC31}"/>
                </a:ext>
              </a:extLst>
            </p:cNvPr>
            <p:cNvSpPr txBox="1"/>
            <p:nvPr/>
          </p:nvSpPr>
          <p:spPr>
            <a:xfrm>
              <a:off x="2700578" y="4863773"/>
              <a:ext cx="261991" cy="40158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2520"/>
                </a:lnSpc>
                <a:spcBef>
                  <a:spcPct val="0"/>
                </a:spcBef>
              </a:pPr>
              <a:r>
                <a:rPr lang="en-US" sz="1800" u="none">
                  <a:solidFill>
                    <a:srgbClr val="365B6D"/>
                  </a:solidFill>
                  <a:latin typeface="HK Grotesk Medium"/>
                </a:rPr>
                <a:t>E </a:t>
              </a:r>
            </a:p>
          </p:txBody>
        </p:sp>
        <p:sp>
          <p:nvSpPr>
            <p:cNvPr id="179" name="TextBox 57">
              <a:extLst>
                <a:ext uri="{FF2B5EF4-FFF2-40B4-BE49-F238E27FC236}">
                  <a16:creationId xmlns:a16="http://schemas.microsoft.com/office/drawing/2014/main" id="{06C619E1-3464-71AF-B0C0-513968D7396E}"/>
                </a:ext>
              </a:extLst>
            </p:cNvPr>
            <p:cNvSpPr txBox="1"/>
            <p:nvPr/>
          </p:nvSpPr>
          <p:spPr>
            <a:xfrm>
              <a:off x="7380606" y="4863773"/>
              <a:ext cx="392735" cy="40158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2520"/>
                </a:lnSpc>
                <a:spcBef>
                  <a:spcPct val="0"/>
                </a:spcBef>
              </a:pPr>
              <a:r>
                <a:rPr lang="en-US" sz="1800" u="none">
                  <a:solidFill>
                    <a:srgbClr val="365B6D"/>
                  </a:solidFill>
                  <a:latin typeface="HK Grotesk Medium"/>
                </a:rPr>
                <a:t>CF</a:t>
              </a:r>
            </a:p>
          </p:txBody>
        </p:sp>
        <p:sp>
          <p:nvSpPr>
            <p:cNvPr id="180" name="TextBox 58">
              <a:extLst>
                <a:ext uri="{FF2B5EF4-FFF2-40B4-BE49-F238E27FC236}">
                  <a16:creationId xmlns:a16="http://schemas.microsoft.com/office/drawing/2014/main" id="{8137AD0E-943D-A0FE-A164-70E761816FC7}"/>
                </a:ext>
              </a:extLst>
            </p:cNvPr>
            <p:cNvSpPr txBox="1"/>
            <p:nvPr/>
          </p:nvSpPr>
          <p:spPr>
            <a:xfrm>
              <a:off x="12189977" y="4863773"/>
              <a:ext cx="264792" cy="40158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2520"/>
                </a:lnSpc>
                <a:spcBef>
                  <a:spcPct val="0"/>
                </a:spcBef>
              </a:pPr>
              <a:r>
                <a:rPr lang="en-US" sz="1800" u="none">
                  <a:solidFill>
                    <a:srgbClr val="365B6D"/>
                  </a:solidFill>
                  <a:latin typeface="HK Grotesk Medium"/>
                </a:rPr>
                <a:t>M</a:t>
              </a:r>
            </a:p>
          </p:txBody>
        </p:sp>
        <p:grpSp>
          <p:nvGrpSpPr>
            <p:cNvPr id="181" name="Group 59">
              <a:extLst>
                <a:ext uri="{FF2B5EF4-FFF2-40B4-BE49-F238E27FC236}">
                  <a16:creationId xmlns:a16="http://schemas.microsoft.com/office/drawing/2014/main" id="{A3359E67-B816-91E4-31C2-B141EFC82EFC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16155" y="181740"/>
              <a:ext cx="13721638" cy="4567732"/>
              <a:chOff x="0" y="0"/>
              <a:chExt cx="60760305" cy="20226217"/>
            </a:xfrm>
          </p:grpSpPr>
          <p:sp>
            <p:nvSpPr>
              <p:cNvPr id="196" name="Freeform 60">
                <a:extLst>
                  <a:ext uri="{FF2B5EF4-FFF2-40B4-BE49-F238E27FC236}">
                    <a16:creationId xmlns:a16="http://schemas.microsoft.com/office/drawing/2014/main" id="{740A3986-68F3-F807-5A3A-600E0E8B6A3D}"/>
                  </a:ext>
                </a:extLst>
              </p:cNvPr>
              <p:cNvSpPr/>
              <p:nvPr/>
            </p:nvSpPr>
            <p:spPr>
              <a:xfrm>
                <a:off x="0" y="-6350"/>
                <a:ext cx="60760304" cy="12700"/>
              </a:xfrm>
              <a:custGeom>
                <a:avLst/>
                <a:gdLst/>
                <a:ahLst/>
                <a:cxnLst/>
                <a:rect l="l" t="t" r="r" b="b"/>
                <a:pathLst>
                  <a:path w="60760304" h="12700">
                    <a:moveTo>
                      <a:pt x="0" y="0"/>
                    </a:moveTo>
                    <a:lnTo>
                      <a:pt x="60760304" y="0"/>
                    </a:lnTo>
                    <a:lnTo>
                      <a:pt x="60760304" y="12700"/>
                    </a:lnTo>
                    <a:lnTo>
                      <a:pt x="0" y="12700"/>
                    </a:lnTo>
                    <a:close/>
                  </a:path>
                </a:pathLst>
              </a:custGeom>
              <a:solidFill>
                <a:srgbClr val="365B6D"/>
              </a:solidFill>
            </p:spPr>
          </p:sp>
          <p:sp>
            <p:nvSpPr>
              <p:cNvPr id="197" name="Freeform 61">
                <a:extLst>
                  <a:ext uri="{FF2B5EF4-FFF2-40B4-BE49-F238E27FC236}">
                    <a16:creationId xmlns:a16="http://schemas.microsoft.com/office/drawing/2014/main" id="{95D27D06-92F9-C0AC-A153-B47DA521D7BC}"/>
                  </a:ext>
                </a:extLst>
              </p:cNvPr>
              <p:cNvSpPr/>
              <p:nvPr/>
            </p:nvSpPr>
            <p:spPr>
              <a:xfrm>
                <a:off x="0" y="6735722"/>
                <a:ext cx="60760304" cy="12700"/>
              </a:xfrm>
              <a:custGeom>
                <a:avLst/>
                <a:gdLst/>
                <a:ahLst/>
                <a:cxnLst/>
                <a:rect l="l" t="t" r="r" b="b"/>
                <a:pathLst>
                  <a:path w="60760304" h="12700">
                    <a:moveTo>
                      <a:pt x="0" y="0"/>
                    </a:moveTo>
                    <a:lnTo>
                      <a:pt x="60760304" y="0"/>
                    </a:lnTo>
                    <a:lnTo>
                      <a:pt x="60760304" y="12700"/>
                    </a:lnTo>
                    <a:lnTo>
                      <a:pt x="0" y="12700"/>
                    </a:lnTo>
                    <a:close/>
                  </a:path>
                </a:pathLst>
              </a:custGeom>
              <a:solidFill>
                <a:srgbClr val="365B6D"/>
              </a:solidFill>
            </p:spPr>
          </p:sp>
          <p:sp>
            <p:nvSpPr>
              <p:cNvPr id="198" name="Freeform 62">
                <a:extLst>
                  <a:ext uri="{FF2B5EF4-FFF2-40B4-BE49-F238E27FC236}">
                    <a16:creationId xmlns:a16="http://schemas.microsoft.com/office/drawing/2014/main" id="{2DA16982-07D5-4122-6478-012ED9729A3E}"/>
                  </a:ext>
                </a:extLst>
              </p:cNvPr>
              <p:cNvSpPr/>
              <p:nvPr/>
            </p:nvSpPr>
            <p:spPr>
              <a:xfrm>
                <a:off x="0" y="13477794"/>
                <a:ext cx="60760304" cy="12700"/>
              </a:xfrm>
              <a:custGeom>
                <a:avLst/>
                <a:gdLst/>
                <a:ahLst/>
                <a:cxnLst/>
                <a:rect l="l" t="t" r="r" b="b"/>
                <a:pathLst>
                  <a:path w="60760304" h="12700">
                    <a:moveTo>
                      <a:pt x="0" y="0"/>
                    </a:moveTo>
                    <a:lnTo>
                      <a:pt x="60760304" y="0"/>
                    </a:lnTo>
                    <a:lnTo>
                      <a:pt x="60760304" y="12700"/>
                    </a:lnTo>
                    <a:lnTo>
                      <a:pt x="0" y="12700"/>
                    </a:lnTo>
                    <a:close/>
                  </a:path>
                </a:pathLst>
              </a:custGeom>
              <a:solidFill>
                <a:srgbClr val="365B6D"/>
              </a:solidFill>
            </p:spPr>
          </p:sp>
          <p:sp>
            <p:nvSpPr>
              <p:cNvPr id="199" name="Freeform 63">
                <a:extLst>
                  <a:ext uri="{FF2B5EF4-FFF2-40B4-BE49-F238E27FC236}">
                    <a16:creationId xmlns:a16="http://schemas.microsoft.com/office/drawing/2014/main" id="{D7AEEF19-1560-C678-8D27-A4F54952B221}"/>
                  </a:ext>
                </a:extLst>
              </p:cNvPr>
              <p:cNvSpPr/>
              <p:nvPr/>
            </p:nvSpPr>
            <p:spPr>
              <a:xfrm>
                <a:off x="0" y="20219867"/>
                <a:ext cx="60760304" cy="12700"/>
              </a:xfrm>
              <a:custGeom>
                <a:avLst/>
                <a:gdLst/>
                <a:ahLst/>
                <a:cxnLst/>
                <a:rect l="l" t="t" r="r" b="b"/>
                <a:pathLst>
                  <a:path w="60760304" h="12700">
                    <a:moveTo>
                      <a:pt x="0" y="0"/>
                    </a:moveTo>
                    <a:lnTo>
                      <a:pt x="60760304" y="0"/>
                    </a:lnTo>
                    <a:lnTo>
                      <a:pt x="60760304" y="12700"/>
                    </a:lnTo>
                    <a:lnTo>
                      <a:pt x="0" y="12700"/>
                    </a:lnTo>
                    <a:close/>
                  </a:path>
                </a:pathLst>
              </a:custGeom>
              <a:solidFill>
                <a:srgbClr val="365B6D"/>
              </a:solidFill>
            </p:spPr>
          </p:sp>
        </p:grpSp>
        <p:sp>
          <p:nvSpPr>
            <p:cNvPr id="182" name="TextBox 64">
              <a:extLst>
                <a:ext uri="{FF2B5EF4-FFF2-40B4-BE49-F238E27FC236}">
                  <a16:creationId xmlns:a16="http://schemas.microsoft.com/office/drawing/2014/main" id="{9D12E25F-750D-EDC2-ECAB-E8B45634C050}"/>
                </a:ext>
              </a:extLst>
            </p:cNvPr>
            <p:cNvSpPr txBox="1"/>
            <p:nvPr/>
          </p:nvSpPr>
          <p:spPr>
            <a:xfrm>
              <a:off x="0" y="-38100"/>
              <a:ext cx="563755" cy="40158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r">
                <a:lnSpc>
                  <a:spcPts val="2520"/>
                </a:lnSpc>
                <a:spcBef>
                  <a:spcPct val="0"/>
                </a:spcBef>
              </a:pPr>
              <a:r>
                <a:rPr lang="en-US" sz="1800" u="none">
                  <a:solidFill>
                    <a:srgbClr val="365B6D"/>
                  </a:solidFill>
                  <a:latin typeface="HK Grotesk Medium"/>
                </a:rPr>
                <a:t>60/ </a:t>
              </a:r>
            </a:p>
          </p:txBody>
        </p:sp>
        <p:sp>
          <p:nvSpPr>
            <p:cNvPr id="183" name="TextBox 65">
              <a:extLst>
                <a:ext uri="{FF2B5EF4-FFF2-40B4-BE49-F238E27FC236}">
                  <a16:creationId xmlns:a16="http://schemas.microsoft.com/office/drawing/2014/main" id="{390D9E09-DC52-A408-3563-C8E170FDB5F9}"/>
                </a:ext>
              </a:extLst>
            </p:cNvPr>
            <p:cNvSpPr txBox="1"/>
            <p:nvPr/>
          </p:nvSpPr>
          <p:spPr>
            <a:xfrm>
              <a:off x="0" y="1484477"/>
              <a:ext cx="563755" cy="40158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r">
                <a:lnSpc>
                  <a:spcPts val="2520"/>
                </a:lnSpc>
                <a:spcBef>
                  <a:spcPct val="0"/>
                </a:spcBef>
              </a:pPr>
              <a:r>
                <a:rPr lang="en-US" sz="1800" u="none">
                  <a:solidFill>
                    <a:srgbClr val="365B6D"/>
                  </a:solidFill>
                  <a:latin typeface="HK Grotesk Medium"/>
                </a:rPr>
                <a:t>40/ </a:t>
              </a:r>
            </a:p>
          </p:txBody>
        </p:sp>
        <p:sp>
          <p:nvSpPr>
            <p:cNvPr id="184" name="TextBox 66">
              <a:extLst>
                <a:ext uri="{FF2B5EF4-FFF2-40B4-BE49-F238E27FC236}">
                  <a16:creationId xmlns:a16="http://schemas.microsoft.com/office/drawing/2014/main" id="{C05C0610-E108-73DE-52CB-7D93AE599040}"/>
                </a:ext>
              </a:extLst>
            </p:cNvPr>
            <p:cNvSpPr txBox="1"/>
            <p:nvPr/>
          </p:nvSpPr>
          <p:spPr>
            <a:xfrm>
              <a:off x="0" y="3007055"/>
              <a:ext cx="563755" cy="40158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r">
                <a:lnSpc>
                  <a:spcPts val="2520"/>
                </a:lnSpc>
                <a:spcBef>
                  <a:spcPct val="0"/>
                </a:spcBef>
              </a:pPr>
              <a:r>
                <a:rPr lang="en-US" sz="1800" u="none">
                  <a:solidFill>
                    <a:srgbClr val="365B6D"/>
                  </a:solidFill>
                  <a:latin typeface="HK Grotesk Medium"/>
                </a:rPr>
                <a:t>20/ </a:t>
              </a:r>
            </a:p>
          </p:txBody>
        </p:sp>
        <p:sp>
          <p:nvSpPr>
            <p:cNvPr id="185" name="TextBox 67">
              <a:extLst>
                <a:ext uri="{FF2B5EF4-FFF2-40B4-BE49-F238E27FC236}">
                  <a16:creationId xmlns:a16="http://schemas.microsoft.com/office/drawing/2014/main" id="{C56EEFC7-A7C6-0EF7-312E-DD7FA3E189DC}"/>
                </a:ext>
              </a:extLst>
            </p:cNvPr>
            <p:cNvSpPr txBox="1"/>
            <p:nvPr/>
          </p:nvSpPr>
          <p:spPr>
            <a:xfrm>
              <a:off x="174101" y="4529632"/>
              <a:ext cx="389654" cy="40158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r">
                <a:lnSpc>
                  <a:spcPts val="2520"/>
                </a:lnSpc>
                <a:spcBef>
                  <a:spcPct val="0"/>
                </a:spcBef>
              </a:pPr>
              <a:r>
                <a:rPr lang="en-US" sz="1800" u="none">
                  <a:solidFill>
                    <a:srgbClr val="365B6D"/>
                  </a:solidFill>
                  <a:latin typeface="HK Grotesk Medium"/>
                </a:rPr>
                <a:t>0/ </a:t>
              </a:r>
            </a:p>
          </p:txBody>
        </p:sp>
        <p:grpSp>
          <p:nvGrpSpPr>
            <p:cNvPr id="186" name="Group 68">
              <a:extLst>
                <a:ext uri="{FF2B5EF4-FFF2-40B4-BE49-F238E27FC236}">
                  <a16:creationId xmlns:a16="http://schemas.microsoft.com/office/drawing/2014/main" id="{04FC8182-AB2A-6DCB-F316-E5148C4FD5EF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16155" y="637079"/>
              <a:ext cx="13721638" cy="4112393"/>
              <a:chOff x="0" y="2016272"/>
              <a:chExt cx="60760305" cy="18209945"/>
            </a:xfrm>
          </p:grpSpPr>
          <p:sp>
            <p:nvSpPr>
              <p:cNvPr id="187" name="Freeform 69">
                <a:extLst>
                  <a:ext uri="{FF2B5EF4-FFF2-40B4-BE49-F238E27FC236}">
                    <a16:creationId xmlns:a16="http://schemas.microsoft.com/office/drawing/2014/main" id="{68D964D6-4D82-FC32-921D-1D289B709223}"/>
                  </a:ext>
                </a:extLst>
              </p:cNvPr>
              <p:cNvSpPr/>
              <p:nvPr/>
            </p:nvSpPr>
            <p:spPr>
              <a:xfrm>
                <a:off x="0" y="16073492"/>
                <a:ext cx="6227876" cy="4152725"/>
              </a:xfrm>
              <a:custGeom>
                <a:avLst/>
                <a:gdLst/>
                <a:ahLst/>
                <a:cxnLst/>
                <a:rect l="l" t="t" r="r" b="b"/>
                <a:pathLst>
                  <a:path w="6227876" h="4152725">
                    <a:moveTo>
                      <a:pt x="0" y="4152725"/>
                    </a:moveTo>
                    <a:lnTo>
                      <a:pt x="0" y="498231"/>
                    </a:lnTo>
                    <a:cubicBezTo>
                      <a:pt x="0" y="366092"/>
                      <a:pt x="52491" y="239365"/>
                      <a:pt x="145928" y="145929"/>
                    </a:cubicBezTo>
                    <a:cubicBezTo>
                      <a:pt x="239364" y="52493"/>
                      <a:pt x="366091" y="0"/>
                      <a:pt x="498230" y="0"/>
                    </a:cubicBezTo>
                    <a:lnTo>
                      <a:pt x="5729646" y="0"/>
                    </a:lnTo>
                    <a:cubicBezTo>
                      <a:pt x="5861785" y="0"/>
                      <a:pt x="5988512" y="52493"/>
                      <a:pt x="6081948" y="145929"/>
                    </a:cubicBezTo>
                    <a:cubicBezTo>
                      <a:pt x="6175384" y="239365"/>
                      <a:pt x="6227876" y="366092"/>
                      <a:pt x="6227876" y="498231"/>
                    </a:cubicBezTo>
                    <a:lnTo>
                      <a:pt x="6227876" y="4152725"/>
                    </a:lnTo>
                    <a:close/>
                  </a:path>
                </a:pathLst>
              </a:custGeom>
              <a:solidFill>
                <a:srgbClr val="365B6D"/>
              </a:solidFill>
            </p:spPr>
          </p:sp>
          <p:sp>
            <p:nvSpPr>
              <p:cNvPr id="188" name="Freeform 70">
                <a:extLst>
                  <a:ext uri="{FF2B5EF4-FFF2-40B4-BE49-F238E27FC236}">
                    <a16:creationId xmlns:a16="http://schemas.microsoft.com/office/drawing/2014/main" id="{64A0B362-0591-4414-943B-D26E0318159B}"/>
                  </a:ext>
                </a:extLst>
              </p:cNvPr>
              <p:cNvSpPr/>
              <p:nvPr/>
            </p:nvSpPr>
            <p:spPr>
              <a:xfrm>
                <a:off x="21012939" y="2016272"/>
                <a:ext cx="6227876" cy="18209945"/>
              </a:xfrm>
              <a:custGeom>
                <a:avLst/>
                <a:gdLst/>
                <a:ahLst/>
                <a:cxnLst/>
                <a:rect l="l" t="t" r="r" b="b"/>
                <a:pathLst>
                  <a:path w="6227876" h="18209945">
                    <a:moveTo>
                      <a:pt x="0" y="18209945"/>
                    </a:moveTo>
                    <a:lnTo>
                      <a:pt x="0" y="498230"/>
                    </a:lnTo>
                    <a:cubicBezTo>
                      <a:pt x="0" y="223065"/>
                      <a:pt x="223066" y="0"/>
                      <a:pt x="498230" y="0"/>
                    </a:cubicBezTo>
                    <a:lnTo>
                      <a:pt x="5729646" y="0"/>
                    </a:lnTo>
                    <a:cubicBezTo>
                      <a:pt x="6004810" y="0"/>
                      <a:pt x="6227876" y="223065"/>
                      <a:pt x="6227876" y="498230"/>
                    </a:cubicBezTo>
                    <a:lnTo>
                      <a:pt x="6227876" y="18209945"/>
                    </a:lnTo>
                    <a:close/>
                  </a:path>
                </a:pathLst>
              </a:custGeom>
              <a:solidFill>
                <a:srgbClr val="365B6D"/>
              </a:solidFill>
            </p:spPr>
          </p:sp>
          <p:sp>
            <p:nvSpPr>
              <p:cNvPr id="189" name="Freeform 71">
                <a:extLst>
                  <a:ext uri="{FF2B5EF4-FFF2-40B4-BE49-F238E27FC236}">
                    <a16:creationId xmlns:a16="http://schemas.microsoft.com/office/drawing/2014/main" id="{A373FF6C-934E-C153-038F-7BF668C21F2C}"/>
                  </a:ext>
                </a:extLst>
              </p:cNvPr>
              <p:cNvSpPr/>
              <p:nvPr/>
            </p:nvSpPr>
            <p:spPr>
              <a:xfrm>
                <a:off x="42025878" y="9432551"/>
                <a:ext cx="6227877" cy="10793666"/>
              </a:xfrm>
              <a:custGeom>
                <a:avLst/>
                <a:gdLst/>
                <a:ahLst/>
                <a:cxnLst/>
                <a:rect l="l" t="t" r="r" b="b"/>
                <a:pathLst>
                  <a:path w="6227877" h="10793666">
                    <a:moveTo>
                      <a:pt x="0" y="10793666"/>
                    </a:moveTo>
                    <a:lnTo>
                      <a:pt x="0" y="498230"/>
                    </a:lnTo>
                    <a:cubicBezTo>
                      <a:pt x="0" y="223066"/>
                      <a:pt x="223066" y="0"/>
                      <a:pt x="498230" y="0"/>
                    </a:cubicBezTo>
                    <a:lnTo>
                      <a:pt x="5729644" y="0"/>
                    </a:lnTo>
                    <a:cubicBezTo>
                      <a:pt x="5861785" y="0"/>
                      <a:pt x="5988512" y="52491"/>
                      <a:pt x="6081948" y="145927"/>
                    </a:cubicBezTo>
                    <a:cubicBezTo>
                      <a:pt x="6175384" y="239364"/>
                      <a:pt x="6227877" y="366091"/>
                      <a:pt x="6227877" y="498230"/>
                    </a:cubicBezTo>
                    <a:lnTo>
                      <a:pt x="6227877" y="10793666"/>
                    </a:lnTo>
                    <a:close/>
                  </a:path>
                </a:pathLst>
              </a:custGeom>
              <a:solidFill>
                <a:srgbClr val="365B6D"/>
              </a:solidFill>
            </p:spPr>
          </p:sp>
          <p:sp>
            <p:nvSpPr>
              <p:cNvPr id="190" name="Freeform 72">
                <a:extLst>
                  <a:ext uri="{FF2B5EF4-FFF2-40B4-BE49-F238E27FC236}">
                    <a16:creationId xmlns:a16="http://schemas.microsoft.com/office/drawing/2014/main" id="{927F5AF2-5344-79AC-87D2-E6C59BA86528}"/>
                  </a:ext>
                </a:extLst>
              </p:cNvPr>
              <p:cNvSpPr/>
              <p:nvPr/>
            </p:nvSpPr>
            <p:spPr>
              <a:xfrm>
                <a:off x="6253276" y="17187638"/>
                <a:ext cx="6227876" cy="3038579"/>
              </a:xfrm>
              <a:custGeom>
                <a:avLst/>
                <a:gdLst/>
                <a:ahLst/>
                <a:cxnLst/>
                <a:rect l="l" t="t" r="r" b="b"/>
                <a:pathLst>
                  <a:path w="6227876" h="3038579">
                    <a:moveTo>
                      <a:pt x="0" y="3038579"/>
                    </a:moveTo>
                    <a:lnTo>
                      <a:pt x="0" y="498230"/>
                    </a:lnTo>
                    <a:cubicBezTo>
                      <a:pt x="0" y="223065"/>
                      <a:pt x="223065" y="0"/>
                      <a:pt x="498230" y="0"/>
                    </a:cubicBezTo>
                    <a:lnTo>
                      <a:pt x="5729645" y="0"/>
                    </a:lnTo>
                    <a:cubicBezTo>
                      <a:pt x="6004810" y="0"/>
                      <a:pt x="6227875" y="223065"/>
                      <a:pt x="6227875" y="498230"/>
                    </a:cubicBezTo>
                    <a:lnTo>
                      <a:pt x="6227875" y="3038579"/>
                    </a:lnTo>
                    <a:close/>
                  </a:path>
                </a:pathLst>
              </a:custGeom>
              <a:solidFill>
                <a:srgbClr val="289DD2"/>
              </a:solidFill>
            </p:spPr>
          </p:sp>
          <p:sp>
            <p:nvSpPr>
              <p:cNvPr id="191" name="Freeform 73">
                <a:extLst>
                  <a:ext uri="{FF2B5EF4-FFF2-40B4-BE49-F238E27FC236}">
                    <a16:creationId xmlns:a16="http://schemas.microsoft.com/office/drawing/2014/main" id="{5ACE6B72-4366-4A7A-9430-91993D3A4239}"/>
                  </a:ext>
                </a:extLst>
              </p:cNvPr>
              <p:cNvSpPr/>
              <p:nvPr/>
            </p:nvSpPr>
            <p:spPr>
              <a:xfrm>
                <a:off x="27266215" y="8119976"/>
                <a:ext cx="6227877" cy="12106241"/>
              </a:xfrm>
              <a:custGeom>
                <a:avLst/>
                <a:gdLst/>
                <a:ahLst/>
                <a:cxnLst/>
                <a:rect l="l" t="t" r="r" b="b"/>
                <a:pathLst>
                  <a:path w="6227877" h="12106241">
                    <a:moveTo>
                      <a:pt x="0" y="12106241"/>
                    </a:moveTo>
                    <a:lnTo>
                      <a:pt x="0" y="498230"/>
                    </a:lnTo>
                    <a:cubicBezTo>
                      <a:pt x="0" y="223065"/>
                      <a:pt x="223065" y="0"/>
                      <a:pt x="498230" y="0"/>
                    </a:cubicBezTo>
                    <a:lnTo>
                      <a:pt x="5729647" y="0"/>
                    </a:lnTo>
                    <a:cubicBezTo>
                      <a:pt x="6004812" y="0"/>
                      <a:pt x="6227877" y="223065"/>
                      <a:pt x="6227877" y="498230"/>
                    </a:cubicBezTo>
                    <a:lnTo>
                      <a:pt x="6227877" y="12106241"/>
                    </a:lnTo>
                    <a:close/>
                  </a:path>
                </a:pathLst>
              </a:custGeom>
              <a:solidFill>
                <a:srgbClr val="289DD2"/>
              </a:solidFill>
            </p:spPr>
          </p:sp>
          <p:sp>
            <p:nvSpPr>
              <p:cNvPr id="192" name="Freeform 74">
                <a:extLst>
                  <a:ext uri="{FF2B5EF4-FFF2-40B4-BE49-F238E27FC236}">
                    <a16:creationId xmlns:a16="http://schemas.microsoft.com/office/drawing/2014/main" id="{57B77C62-03ED-5FDB-BF72-75CA5372475A}"/>
                  </a:ext>
                </a:extLst>
              </p:cNvPr>
              <p:cNvSpPr/>
              <p:nvPr/>
            </p:nvSpPr>
            <p:spPr>
              <a:xfrm>
                <a:off x="48279155" y="10781760"/>
                <a:ext cx="6227874" cy="9444457"/>
              </a:xfrm>
              <a:custGeom>
                <a:avLst/>
                <a:gdLst/>
                <a:ahLst/>
                <a:cxnLst/>
                <a:rect l="l" t="t" r="r" b="b"/>
                <a:pathLst>
                  <a:path w="6227874" h="9444457">
                    <a:moveTo>
                      <a:pt x="0" y="9444457"/>
                    </a:moveTo>
                    <a:lnTo>
                      <a:pt x="0" y="498230"/>
                    </a:lnTo>
                    <a:cubicBezTo>
                      <a:pt x="0" y="223066"/>
                      <a:pt x="223063" y="1"/>
                      <a:pt x="498227" y="0"/>
                    </a:cubicBezTo>
                    <a:lnTo>
                      <a:pt x="5729648" y="0"/>
                    </a:lnTo>
                    <a:cubicBezTo>
                      <a:pt x="6004812" y="1"/>
                      <a:pt x="6227875" y="223066"/>
                      <a:pt x="6227875" y="498230"/>
                    </a:cubicBezTo>
                    <a:lnTo>
                      <a:pt x="6227875" y="9444457"/>
                    </a:lnTo>
                    <a:close/>
                  </a:path>
                </a:pathLst>
              </a:custGeom>
              <a:solidFill>
                <a:srgbClr val="289DD2"/>
              </a:solidFill>
            </p:spPr>
          </p:sp>
          <p:sp>
            <p:nvSpPr>
              <p:cNvPr id="193" name="Freeform 75">
                <a:extLst>
                  <a:ext uri="{FF2B5EF4-FFF2-40B4-BE49-F238E27FC236}">
                    <a16:creationId xmlns:a16="http://schemas.microsoft.com/office/drawing/2014/main" id="{D966F3BB-9E3E-7DC7-45A0-5099A5DA378E}"/>
                  </a:ext>
                </a:extLst>
              </p:cNvPr>
              <p:cNvSpPr/>
              <p:nvPr/>
            </p:nvSpPr>
            <p:spPr>
              <a:xfrm>
                <a:off x="12506551" y="18538118"/>
                <a:ext cx="6227876" cy="1688099"/>
              </a:xfrm>
              <a:custGeom>
                <a:avLst/>
                <a:gdLst/>
                <a:ahLst/>
                <a:cxnLst/>
                <a:rect l="l" t="t" r="r" b="b"/>
                <a:pathLst>
                  <a:path w="6227876" h="1688099">
                    <a:moveTo>
                      <a:pt x="0" y="1688099"/>
                    </a:moveTo>
                    <a:lnTo>
                      <a:pt x="0" y="498230"/>
                    </a:lnTo>
                    <a:cubicBezTo>
                      <a:pt x="0" y="223066"/>
                      <a:pt x="223066" y="0"/>
                      <a:pt x="498230" y="0"/>
                    </a:cubicBezTo>
                    <a:lnTo>
                      <a:pt x="5729646" y="0"/>
                    </a:lnTo>
                    <a:cubicBezTo>
                      <a:pt x="6004811" y="0"/>
                      <a:pt x="6227876" y="223066"/>
                      <a:pt x="6227876" y="498230"/>
                    </a:cubicBezTo>
                    <a:lnTo>
                      <a:pt x="6227876" y="1688099"/>
                    </a:lnTo>
                    <a:close/>
                  </a:path>
                </a:pathLst>
              </a:custGeom>
              <a:solidFill>
                <a:srgbClr val="41C1BA"/>
              </a:solidFill>
            </p:spPr>
          </p:sp>
          <p:sp>
            <p:nvSpPr>
              <p:cNvPr id="194" name="Freeform 76">
                <a:extLst>
                  <a:ext uri="{FF2B5EF4-FFF2-40B4-BE49-F238E27FC236}">
                    <a16:creationId xmlns:a16="http://schemas.microsoft.com/office/drawing/2014/main" id="{9E68B161-E430-1CDF-E959-24293F80C669}"/>
                  </a:ext>
                </a:extLst>
              </p:cNvPr>
              <p:cNvSpPr/>
              <p:nvPr/>
            </p:nvSpPr>
            <p:spPr>
              <a:xfrm>
                <a:off x="33519492" y="18877331"/>
                <a:ext cx="6227874" cy="1348885"/>
              </a:xfrm>
              <a:custGeom>
                <a:avLst/>
                <a:gdLst/>
                <a:ahLst/>
                <a:cxnLst/>
                <a:rect l="l" t="t" r="r" b="b"/>
                <a:pathLst>
                  <a:path w="6227874" h="1348885">
                    <a:moveTo>
                      <a:pt x="0" y="1348886"/>
                    </a:moveTo>
                    <a:lnTo>
                      <a:pt x="0" y="498231"/>
                    </a:lnTo>
                    <a:cubicBezTo>
                      <a:pt x="0" y="223066"/>
                      <a:pt x="223065" y="0"/>
                      <a:pt x="498230" y="0"/>
                    </a:cubicBezTo>
                    <a:lnTo>
                      <a:pt x="5729644" y="0"/>
                    </a:lnTo>
                    <a:cubicBezTo>
                      <a:pt x="6004809" y="0"/>
                      <a:pt x="6227874" y="223066"/>
                      <a:pt x="6227874" y="498231"/>
                    </a:cubicBezTo>
                    <a:lnTo>
                      <a:pt x="6227874" y="1348886"/>
                    </a:lnTo>
                    <a:close/>
                  </a:path>
                </a:pathLst>
              </a:custGeom>
              <a:solidFill>
                <a:srgbClr val="41C1BA"/>
              </a:solidFill>
            </p:spPr>
          </p:sp>
          <p:sp>
            <p:nvSpPr>
              <p:cNvPr id="195" name="Freeform 77">
                <a:extLst>
                  <a:ext uri="{FF2B5EF4-FFF2-40B4-BE49-F238E27FC236}">
                    <a16:creationId xmlns:a16="http://schemas.microsoft.com/office/drawing/2014/main" id="{D64DD604-534F-B016-3075-41E88DC9D952}"/>
                  </a:ext>
                </a:extLst>
              </p:cNvPr>
              <p:cNvSpPr/>
              <p:nvPr/>
            </p:nvSpPr>
            <p:spPr>
              <a:xfrm>
                <a:off x="54532430" y="18539706"/>
                <a:ext cx="6227874" cy="1686511"/>
              </a:xfrm>
              <a:custGeom>
                <a:avLst/>
                <a:gdLst/>
                <a:ahLst/>
                <a:cxnLst/>
                <a:rect l="l" t="t" r="r" b="b"/>
                <a:pathLst>
                  <a:path w="6227874" h="1686511">
                    <a:moveTo>
                      <a:pt x="0" y="1686511"/>
                    </a:moveTo>
                    <a:lnTo>
                      <a:pt x="0" y="498231"/>
                    </a:lnTo>
                    <a:cubicBezTo>
                      <a:pt x="0" y="366092"/>
                      <a:pt x="52492" y="239365"/>
                      <a:pt x="145932" y="145929"/>
                    </a:cubicBezTo>
                    <a:cubicBezTo>
                      <a:pt x="239365" y="52492"/>
                      <a:pt x="366092" y="0"/>
                      <a:pt x="498233" y="1"/>
                    </a:cubicBezTo>
                    <a:lnTo>
                      <a:pt x="5729647" y="1"/>
                    </a:lnTo>
                    <a:cubicBezTo>
                      <a:pt x="6004811" y="3"/>
                      <a:pt x="6227874" y="223068"/>
                      <a:pt x="6227874" y="498231"/>
                    </a:cubicBezTo>
                    <a:lnTo>
                      <a:pt x="6227874" y="1686511"/>
                    </a:lnTo>
                    <a:close/>
                  </a:path>
                </a:pathLst>
              </a:custGeom>
              <a:solidFill>
                <a:srgbClr val="41C1BA"/>
              </a:solidFill>
            </p:spPr>
          </p:sp>
        </p:grpSp>
      </p:grpSp>
      <p:sp>
        <p:nvSpPr>
          <p:cNvPr id="35" name="مربع نص 34">
            <a:extLst>
              <a:ext uri="{FF2B5EF4-FFF2-40B4-BE49-F238E27FC236}">
                <a16:creationId xmlns:a16="http://schemas.microsoft.com/office/drawing/2014/main" id="{7D5896AF-A97E-3F96-5F2E-A4E2CF251D3C}"/>
              </a:ext>
            </a:extLst>
          </p:cNvPr>
          <p:cNvSpPr txBox="1"/>
          <p:nvPr/>
        </p:nvSpPr>
        <p:spPr>
          <a:xfrm>
            <a:off x="30079071" y="30347556"/>
            <a:ext cx="10874541" cy="193899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000" dirty="0">
                <a:solidFill>
                  <a:srgbClr val="365B6D"/>
                </a:solidFill>
                <a:latin typeface="Merriweather" panose="00000500000000000000" pitchFamily="2" charset="0"/>
              </a:rPr>
              <a:t>I would like to express my appreciation to </a:t>
            </a:r>
            <a:r>
              <a:rPr lang="en-US" sz="4000" b="1" dirty="0">
                <a:solidFill>
                  <a:srgbClr val="365B6D"/>
                </a:solidFill>
                <a:latin typeface="Merriweather" panose="00000500000000000000" pitchFamily="2" charset="0"/>
              </a:rPr>
              <a:t>Dr. Alaa </a:t>
            </a:r>
            <a:r>
              <a:rPr lang="en-US" sz="4000" b="1" dirty="0" err="1">
                <a:solidFill>
                  <a:srgbClr val="365B6D"/>
                </a:solidFill>
                <a:latin typeface="Merriweather" panose="00000500000000000000" pitchFamily="2" charset="0"/>
              </a:rPr>
              <a:t>Benali</a:t>
            </a:r>
            <a:r>
              <a:rPr lang="en-US" sz="4000" b="1" dirty="0">
                <a:solidFill>
                  <a:srgbClr val="365B6D"/>
                </a:solidFill>
                <a:latin typeface="Merriweather" panose="00000500000000000000" pitchFamily="2" charset="0"/>
              </a:rPr>
              <a:t> </a:t>
            </a:r>
            <a:r>
              <a:rPr lang="en-US" sz="4000" dirty="0">
                <a:solidFill>
                  <a:srgbClr val="365B6D"/>
                </a:solidFill>
                <a:latin typeface="Merriweather" panose="00000500000000000000" pitchFamily="2" charset="0"/>
              </a:rPr>
              <a:t>for her efforts and all the support and tips she gives for me </a:t>
            </a:r>
            <a:endParaRPr lang="ar-LY" sz="4000" dirty="0">
              <a:solidFill>
                <a:srgbClr val="365B6D"/>
              </a:solidFill>
              <a:latin typeface="Merriweather" panose="00000500000000000000" pitchFamily="2" charset="0"/>
            </a:endParaRPr>
          </a:p>
        </p:txBody>
      </p:sp>
      <p:sp>
        <p:nvSpPr>
          <p:cNvPr id="69" name="AutoShape 9">
            <a:extLst>
              <a:ext uri="{FF2B5EF4-FFF2-40B4-BE49-F238E27FC236}">
                <a16:creationId xmlns:a16="http://schemas.microsoft.com/office/drawing/2014/main" id="{939765B1-FD1A-02C5-B9DE-EF87F62CDF9B}"/>
              </a:ext>
            </a:extLst>
          </p:cNvPr>
          <p:cNvSpPr/>
          <p:nvPr/>
        </p:nvSpPr>
        <p:spPr>
          <a:xfrm flipH="1" flipV="1">
            <a:off x="29995423" y="23854124"/>
            <a:ext cx="10631919" cy="27473"/>
          </a:xfrm>
          <a:prstGeom prst="line">
            <a:avLst/>
          </a:prstGeom>
          <a:ln w="38100" cap="rnd">
            <a:solidFill>
              <a:srgbClr val="365B6D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ar-LY" dirty="0"/>
          </a:p>
        </p:txBody>
      </p:sp>
      <p:sp>
        <p:nvSpPr>
          <p:cNvPr id="70" name="AutoShape 9">
            <a:extLst>
              <a:ext uri="{FF2B5EF4-FFF2-40B4-BE49-F238E27FC236}">
                <a16:creationId xmlns:a16="http://schemas.microsoft.com/office/drawing/2014/main" id="{126E806E-B246-81F3-D113-6E74E4B15638}"/>
              </a:ext>
            </a:extLst>
          </p:cNvPr>
          <p:cNvSpPr/>
          <p:nvPr/>
        </p:nvSpPr>
        <p:spPr>
          <a:xfrm flipH="1" flipV="1">
            <a:off x="30200381" y="28918285"/>
            <a:ext cx="10631919" cy="27473"/>
          </a:xfrm>
          <a:prstGeom prst="line">
            <a:avLst/>
          </a:prstGeom>
          <a:ln w="38100" cap="rnd">
            <a:solidFill>
              <a:srgbClr val="365B6D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ar-LY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7474</TotalTime>
  <Words>728</Words>
  <Application>Microsoft Office PowerPoint</Application>
  <PresentationFormat>مخصص</PresentationFormat>
  <Paragraphs>49</Paragraphs>
  <Slides>1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7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</vt:i4>
      </vt:variant>
    </vt:vector>
  </HeadingPairs>
  <TitlesOfParts>
    <vt:vector size="9" baseType="lpstr">
      <vt:lpstr>Merriweather</vt:lpstr>
      <vt:lpstr>Arial</vt:lpstr>
      <vt:lpstr>HK Grotesk Medium</vt:lpstr>
      <vt:lpstr>HK Grotesk Light Bold</vt:lpstr>
      <vt:lpstr>HK Grotesk Light</vt:lpstr>
      <vt:lpstr>Arial Black</vt:lpstr>
      <vt:lpstr>Calibri</vt:lpstr>
      <vt:lpstr>Office Theme</vt:lpstr>
      <vt:lpstr>عرض تقديمي في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Charcoal and Beige Simplified Professional Landscape University Research Poster</dc:title>
  <cp:lastModifiedBy>rawan elarfee</cp:lastModifiedBy>
  <cp:revision>13</cp:revision>
  <dcterms:created xsi:type="dcterms:W3CDTF">2006-08-16T00:00:00Z</dcterms:created>
  <dcterms:modified xsi:type="dcterms:W3CDTF">2022-06-11T21:47:41Z</dcterms:modified>
  <dc:identifier>DAFCekFP7r4</dc:identifier>
</cp:coreProperties>
</file>