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0" r:id="rId3"/>
    <p:sldId id="271" r:id="rId4"/>
    <p:sldId id="267" r:id="rId5"/>
    <p:sldId id="273" r:id="rId6"/>
    <p:sldId id="367" r:id="rId7"/>
    <p:sldId id="351" r:id="rId8"/>
    <p:sldId id="368" r:id="rId9"/>
    <p:sldId id="369" r:id="rId10"/>
    <p:sldId id="365" r:id="rId11"/>
    <p:sldId id="3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0643" autoAdjust="0"/>
  </p:normalViewPr>
  <p:slideViewPr>
    <p:cSldViewPr snapToGrid="0" showGuides="1">
      <p:cViewPr varScale="1">
        <p:scale>
          <a:sx n="66" d="100"/>
          <a:sy n="66" d="100"/>
        </p:scale>
        <p:origin x="85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7E08AA33-DA8C-4F78-AC92-9E636BDCC10F}" type="datetimeFigureOut">
              <a:rPr lang="ar-SA" smtClean="0"/>
              <a:t>13/04/1443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B085B922-4F48-42F6-9A5C-8450C40E4B7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58717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59BD6-0D62-4F52-B53F-F708C2558B5E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2CAC5-C57D-441E-BE22-75AA6544B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841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https://www.pexels.com/photo/people-near-table-3184639/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2CAC5-C57D-441E-BE22-75AA6544BB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16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https://www.pexels.com/photo/photo-of-people-sitting-near-wooden-table-3183190/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2CAC5-C57D-441E-BE22-75AA6544BB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19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https://www.pexels.com/photo/photo-of-people-near-computers-3183159/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2CAC5-C57D-441E-BE22-75AA6544BB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55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https://www.pexels.com/photo/person-in-blue-denim-jacket-sitting-on-chair-while-writing-39866/</a:t>
            </a:r>
          </a:p>
          <a:p>
            <a:r>
              <a:rPr lang="en-US" dirty="0"/>
              <a:t>https://www.pexels.com/photo/close-up-photography-of-man-wearing-sunglasses-1212984/</a:t>
            </a:r>
          </a:p>
          <a:p>
            <a:r>
              <a:rPr lang="en-US" dirty="0"/>
              <a:t>https://www.pexels.com/photo/man-wearing-brown-dress-shirt-holding-white-fedora-hat-1036627/</a:t>
            </a:r>
          </a:p>
          <a:p>
            <a:r>
              <a:rPr lang="en-US" dirty="0"/>
              <a:t>https://www.pexels.com/photo/photo-of-woman-wearing-blue-zip-up-jacket-1090387/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2CAC5-C57D-441E-BE22-75AA6544BB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482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https://www.pexels.com/photo/business-businessman-contemporary-corporate-532220/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2CAC5-C57D-441E-BE22-75AA6544BB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06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https://www.pexels.com/photo/people-near-table-3184639/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2CAC5-C57D-441E-BE22-75AA6544BB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74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524C37-E7BC-024A-B56A-7A5D28A79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30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8BB5F8-C10A-414F-8FCE-9B6389CBE8A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410449" y="2"/>
            <a:ext cx="6781552" cy="6858000"/>
          </a:xfrm>
          <a:custGeom>
            <a:avLst/>
            <a:gdLst>
              <a:gd name="connsiteX0" fmla="*/ 4354289 w 6781552"/>
              <a:gd name="connsiteY0" fmla="*/ 0 h 6858000"/>
              <a:gd name="connsiteX1" fmla="*/ 6781552 w 6781552"/>
              <a:gd name="connsiteY1" fmla="*/ 0 h 6858000"/>
              <a:gd name="connsiteX2" fmla="*/ 6781552 w 6781552"/>
              <a:gd name="connsiteY2" fmla="*/ 6858000 h 6858000"/>
              <a:gd name="connsiteX3" fmla="*/ 1974703 w 6781552"/>
              <a:gd name="connsiteY3" fmla="*/ 6857999 h 6858000"/>
              <a:gd name="connsiteX4" fmla="*/ 0 w 6781552"/>
              <a:gd name="connsiteY4" fmla="*/ 520652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1552" h="6858000">
                <a:moveTo>
                  <a:pt x="4354289" y="0"/>
                </a:moveTo>
                <a:lnTo>
                  <a:pt x="6781552" y="0"/>
                </a:lnTo>
                <a:lnTo>
                  <a:pt x="6781552" y="6858000"/>
                </a:lnTo>
                <a:lnTo>
                  <a:pt x="1974703" y="6857999"/>
                </a:lnTo>
                <a:lnTo>
                  <a:pt x="0" y="52065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22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D77AA52-165A-BD4E-9517-FBB013B0CA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0640" y="1581912"/>
            <a:ext cx="9570720" cy="3694176"/>
          </a:xfrm>
          <a:custGeom>
            <a:avLst/>
            <a:gdLst>
              <a:gd name="connsiteX0" fmla="*/ 0 w 9570720"/>
              <a:gd name="connsiteY0" fmla="*/ 0 h 3694176"/>
              <a:gd name="connsiteX1" fmla="*/ 9570720 w 9570720"/>
              <a:gd name="connsiteY1" fmla="*/ 0 h 3694176"/>
              <a:gd name="connsiteX2" fmla="*/ 9570720 w 9570720"/>
              <a:gd name="connsiteY2" fmla="*/ 3694176 h 3694176"/>
              <a:gd name="connsiteX3" fmla="*/ 0 w 9570720"/>
              <a:gd name="connsiteY3" fmla="*/ 3694176 h 369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70720" h="3694176">
                <a:moveTo>
                  <a:pt x="0" y="0"/>
                </a:moveTo>
                <a:lnTo>
                  <a:pt x="9570720" y="0"/>
                </a:lnTo>
                <a:lnTo>
                  <a:pt x="9570720" y="3694176"/>
                </a:lnTo>
                <a:lnTo>
                  <a:pt x="0" y="369417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18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935B1BD-AE10-684C-BD0A-7BF56785E44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883318" y="2925688"/>
            <a:ext cx="3308684" cy="2283196"/>
          </a:xfrm>
          <a:custGeom>
            <a:avLst/>
            <a:gdLst>
              <a:gd name="connsiteX0" fmla="*/ 0 w 3308684"/>
              <a:gd name="connsiteY0" fmla="*/ 0 h 2283196"/>
              <a:gd name="connsiteX1" fmla="*/ 3308684 w 3308684"/>
              <a:gd name="connsiteY1" fmla="*/ 0 h 2283196"/>
              <a:gd name="connsiteX2" fmla="*/ 3308684 w 3308684"/>
              <a:gd name="connsiteY2" fmla="*/ 2283196 h 2283196"/>
              <a:gd name="connsiteX3" fmla="*/ 0 w 3308684"/>
              <a:gd name="connsiteY3" fmla="*/ 2283196 h 228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8684" h="2283196">
                <a:moveTo>
                  <a:pt x="0" y="0"/>
                </a:moveTo>
                <a:lnTo>
                  <a:pt x="3308684" y="0"/>
                </a:lnTo>
                <a:lnTo>
                  <a:pt x="3308684" y="2283196"/>
                </a:lnTo>
                <a:lnTo>
                  <a:pt x="0" y="22831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104E68E-5B54-2C4E-A132-FA42B29F7A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53497" y="2925688"/>
            <a:ext cx="2630996" cy="2283196"/>
          </a:xfrm>
          <a:custGeom>
            <a:avLst/>
            <a:gdLst>
              <a:gd name="connsiteX0" fmla="*/ 0 w 2630996"/>
              <a:gd name="connsiteY0" fmla="*/ 0 h 2283196"/>
              <a:gd name="connsiteX1" fmla="*/ 2630996 w 2630996"/>
              <a:gd name="connsiteY1" fmla="*/ 0 h 2283196"/>
              <a:gd name="connsiteX2" fmla="*/ 2630996 w 2630996"/>
              <a:gd name="connsiteY2" fmla="*/ 2283196 h 2283196"/>
              <a:gd name="connsiteX3" fmla="*/ 0 w 2630996"/>
              <a:gd name="connsiteY3" fmla="*/ 2283196 h 228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0996" h="2283196">
                <a:moveTo>
                  <a:pt x="0" y="0"/>
                </a:moveTo>
                <a:lnTo>
                  <a:pt x="2630996" y="0"/>
                </a:lnTo>
                <a:lnTo>
                  <a:pt x="2630996" y="2283196"/>
                </a:lnTo>
                <a:lnTo>
                  <a:pt x="0" y="22831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9832668-019B-264A-9A72-560C4F675DD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423676" y="2925688"/>
            <a:ext cx="2630996" cy="2283196"/>
          </a:xfrm>
          <a:custGeom>
            <a:avLst/>
            <a:gdLst>
              <a:gd name="connsiteX0" fmla="*/ 0 w 2630996"/>
              <a:gd name="connsiteY0" fmla="*/ 0 h 2283196"/>
              <a:gd name="connsiteX1" fmla="*/ 2630996 w 2630996"/>
              <a:gd name="connsiteY1" fmla="*/ 0 h 2283196"/>
              <a:gd name="connsiteX2" fmla="*/ 2630996 w 2630996"/>
              <a:gd name="connsiteY2" fmla="*/ 2283196 h 2283196"/>
              <a:gd name="connsiteX3" fmla="*/ 0 w 2630996"/>
              <a:gd name="connsiteY3" fmla="*/ 2283196 h 228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0996" h="2283196">
                <a:moveTo>
                  <a:pt x="0" y="0"/>
                </a:moveTo>
                <a:lnTo>
                  <a:pt x="2630996" y="0"/>
                </a:lnTo>
                <a:lnTo>
                  <a:pt x="2630996" y="2283196"/>
                </a:lnTo>
                <a:lnTo>
                  <a:pt x="0" y="22831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D8C1A9A-E1F7-A348-83C0-9FB6B380A9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2925688"/>
            <a:ext cx="3308684" cy="2283196"/>
          </a:xfrm>
          <a:custGeom>
            <a:avLst/>
            <a:gdLst>
              <a:gd name="connsiteX0" fmla="*/ 0 w 3308684"/>
              <a:gd name="connsiteY0" fmla="*/ 0 h 2283196"/>
              <a:gd name="connsiteX1" fmla="*/ 3308684 w 3308684"/>
              <a:gd name="connsiteY1" fmla="*/ 0 h 2283196"/>
              <a:gd name="connsiteX2" fmla="*/ 3308684 w 3308684"/>
              <a:gd name="connsiteY2" fmla="*/ 2283196 h 2283196"/>
              <a:gd name="connsiteX3" fmla="*/ 0 w 3308684"/>
              <a:gd name="connsiteY3" fmla="*/ 2283196 h 228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8684" h="2283196">
                <a:moveTo>
                  <a:pt x="0" y="0"/>
                </a:moveTo>
                <a:lnTo>
                  <a:pt x="3308684" y="0"/>
                </a:lnTo>
                <a:lnTo>
                  <a:pt x="3308684" y="2283196"/>
                </a:lnTo>
                <a:lnTo>
                  <a:pt x="0" y="22831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78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137C60F-607F-4004-878B-C5AACBCEAC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4961981" cy="6857999"/>
          </a:xfrm>
          <a:custGeom>
            <a:avLst/>
            <a:gdLst>
              <a:gd name="connsiteX0" fmla="*/ 0 w 4961981"/>
              <a:gd name="connsiteY0" fmla="*/ 0 h 6857999"/>
              <a:gd name="connsiteX1" fmla="*/ 3561958 w 4961981"/>
              <a:gd name="connsiteY1" fmla="*/ 0 h 6857999"/>
              <a:gd name="connsiteX2" fmla="*/ 4961981 w 4961981"/>
              <a:gd name="connsiteY2" fmla="*/ 3429000 h 6857999"/>
              <a:gd name="connsiteX3" fmla="*/ 3561958 w 4961981"/>
              <a:gd name="connsiteY3" fmla="*/ 6857999 h 6857999"/>
              <a:gd name="connsiteX4" fmla="*/ 0 w 4961981"/>
              <a:gd name="connsiteY4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1981" h="6857999">
                <a:moveTo>
                  <a:pt x="0" y="0"/>
                </a:moveTo>
                <a:lnTo>
                  <a:pt x="3561958" y="0"/>
                </a:lnTo>
                <a:lnTo>
                  <a:pt x="4961981" y="3429000"/>
                </a:lnTo>
                <a:lnTo>
                  <a:pt x="3561958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57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722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28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C2CBE3F-72F3-4A43-8DD5-A586198D5F8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82979" y="2929746"/>
            <a:ext cx="3516913" cy="3318933"/>
          </a:xfrm>
          <a:custGeom>
            <a:avLst/>
            <a:gdLst>
              <a:gd name="connsiteX0" fmla="*/ 0 w 3516913"/>
              <a:gd name="connsiteY0" fmla="*/ 0 h 3318933"/>
              <a:gd name="connsiteX1" fmla="*/ 3516913 w 3516913"/>
              <a:gd name="connsiteY1" fmla="*/ 0 h 3318933"/>
              <a:gd name="connsiteX2" fmla="*/ 3516913 w 3516913"/>
              <a:gd name="connsiteY2" fmla="*/ 3318933 h 3318933"/>
              <a:gd name="connsiteX3" fmla="*/ 0 w 3516913"/>
              <a:gd name="connsiteY3" fmla="*/ 3318933 h 331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913" h="3318933">
                <a:moveTo>
                  <a:pt x="0" y="0"/>
                </a:moveTo>
                <a:lnTo>
                  <a:pt x="3516913" y="0"/>
                </a:lnTo>
                <a:lnTo>
                  <a:pt x="3516913" y="3318933"/>
                </a:lnTo>
                <a:lnTo>
                  <a:pt x="0" y="33189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87B22BB-1A6F-484A-8F4C-35A54AC77B3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337545" y="1270279"/>
            <a:ext cx="3516913" cy="3318933"/>
          </a:xfrm>
          <a:custGeom>
            <a:avLst/>
            <a:gdLst>
              <a:gd name="connsiteX0" fmla="*/ 0 w 3516913"/>
              <a:gd name="connsiteY0" fmla="*/ 0 h 3318933"/>
              <a:gd name="connsiteX1" fmla="*/ 3516913 w 3516913"/>
              <a:gd name="connsiteY1" fmla="*/ 0 h 3318933"/>
              <a:gd name="connsiteX2" fmla="*/ 3516913 w 3516913"/>
              <a:gd name="connsiteY2" fmla="*/ 3318933 h 3318933"/>
              <a:gd name="connsiteX3" fmla="*/ 0 w 3516913"/>
              <a:gd name="connsiteY3" fmla="*/ 3318933 h 331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913" h="3318933">
                <a:moveTo>
                  <a:pt x="0" y="0"/>
                </a:moveTo>
                <a:lnTo>
                  <a:pt x="3516913" y="0"/>
                </a:lnTo>
                <a:lnTo>
                  <a:pt x="3516913" y="3318933"/>
                </a:lnTo>
                <a:lnTo>
                  <a:pt x="0" y="33189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CFB5B8C-7F40-5D49-82AE-BA623B32E5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192111" y="2929745"/>
            <a:ext cx="3516913" cy="3318933"/>
          </a:xfrm>
          <a:custGeom>
            <a:avLst/>
            <a:gdLst>
              <a:gd name="connsiteX0" fmla="*/ 0 w 3516913"/>
              <a:gd name="connsiteY0" fmla="*/ 0 h 3318933"/>
              <a:gd name="connsiteX1" fmla="*/ 3516913 w 3516913"/>
              <a:gd name="connsiteY1" fmla="*/ 0 h 3318933"/>
              <a:gd name="connsiteX2" fmla="*/ 3516913 w 3516913"/>
              <a:gd name="connsiteY2" fmla="*/ 3318933 h 3318933"/>
              <a:gd name="connsiteX3" fmla="*/ 0 w 3516913"/>
              <a:gd name="connsiteY3" fmla="*/ 3318933 h 331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913" h="3318933">
                <a:moveTo>
                  <a:pt x="0" y="0"/>
                </a:moveTo>
                <a:lnTo>
                  <a:pt x="3516913" y="0"/>
                </a:lnTo>
                <a:lnTo>
                  <a:pt x="3516913" y="3318933"/>
                </a:lnTo>
                <a:lnTo>
                  <a:pt x="0" y="33189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70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s://www.free-power-point-templates.com/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A4AA00-05D1-44C0-833E-8088ACEA9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7E051-DB28-46C2-9D5D-8CFF8CCBA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40761-ECE2-4DB9-8608-A8F5A75F3A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E2285-7AC5-44B6-881A-40C9E2BBAD93}" type="datetime1">
              <a:rPr lang="ar-SA" smtClean="0"/>
              <a:t>13/04/1443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42375-C252-4787-89D7-2026299706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7AA97-A573-4386-AFE6-5FC2E83870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77A21-521C-4852-AF75-F212975419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D1AB8F-2D6F-4DA2-99F8-FFDC574BCCAB}"/>
              </a:ext>
            </a:extLst>
          </p:cNvPr>
          <p:cNvSpPr txBox="1"/>
          <p:nvPr userDrawn="1"/>
        </p:nvSpPr>
        <p:spPr>
          <a:xfrm>
            <a:off x="-46180" y="6889888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  <a:hlinkClick r:id="rId10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https://www.free-power-point-templates.com/</a:t>
            </a:r>
            <a:endParaRPr 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5C3902-CB5A-42DA-A29E-02C75D6A6A5F}"/>
              </a:ext>
            </a:extLst>
          </p:cNvPr>
          <p:cNvSpPr txBox="1"/>
          <p:nvPr userDrawn="1"/>
        </p:nvSpPr>
        <p:spPr>
          <a:xfrm>
            <a:off x="11042213" y="6889887"/>
            <a:ext cx="12060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FPPT.com</a:t>
            </a:r>
          </a:p>
        </p:txBody>
      </p:sp>
    </p:spTree>
    <p:extLst>
      <p:ext uri="{BB962C8B-B14F-4D97-AF65-F5344CB8AC3E}">
        <p14:creationId xmlns:p14="http://schemas.microsoft.com/office/powerpoint/2010/main" val="126914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AD468F8-0D3F-4E0B-A8D9-1F50BA5293F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AB64C2A-0FA4-4E4C-A1D5-891A482FE1C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nut 11">
            <a:extLst>
              <a:ext uri="{FF2B5EF4-FFF2-40B4-BE49-F238E27FC236}">
                <a16:creationId xmlns:a16="http://schemas.microsoft.com/office/drawing/2014/main" id="{1FCFAEE4-DF75-A046-BCDC-1FE17CAE9484}"/>
              </a:ext>
            </a:extLst>
          </p:cNvPr>
          <p:cNvSpPr/>
          <p:nvPr/>
        </p:nvSpPr>
        <p:spPr>
          <a:xfrm>
            <a:off x="1282931" y="-1384069"/>
            <a:ext cx="9626138" cy="9626138"/>
          </a:xfrm>
          <a:prstGeom prst="donut">
            <a:avLst>
              <a:gd name="adj" fmla="val 758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ECF5761-A486-482A-93DA-14717330048F}"/>
              </a:ext>
            </a:extLst>
          </p:cNvPr>
          <p:cNvSpPr/>
          <p:nvPr/>
        </p:nvSpPr>
        <p:spPr>
          <a:xfrm rot="3840802">
            <a:off x="5771547" y="6388894"/>
            <a:ext cx="993677" cy="993677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CB39A0-4A21-4B61-9B01-DA332514E3CA}"/>
              </a:ext>
            </a:extLst>
          </p:cNvPr>
          <p:cNvSpPr/>
          <p:nvPr/>
        </p:nvSpPr>
        <p:spPr>
          <a:xfrm rot="2700000">
            <a:off x="11387411" y="-221181"/>
            <a:ext cx="1055761" cy="10557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187977-A207-43CB-87A2-1297E8129341}"/>
              </a:ext>
            </a:extLst>
          </p:cNvPr>
          <p:cNvSpPr/>
          <p:nvPr/>
        </p:nvSpPr>
        <p:spPr>
          <a:xfrm rot="2257653">
            <a:off x="-341399" y="1084122"/>
            <a:ext cx="1086313" cy="1086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E:\websites\free-power-point-templates\2012\logos.png">
            <a:extLst>
              <a:ext uri="{FF2B5EF4-FFF2-40B4-BE49-F238E27FC236}">
                <a16:creationId xmlns:a16="http://schemas.microsoft.com/office/drawing/2014/main" id="{99672AB7-ED95-48B7-97E1-79E7D87D8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45427" y="6525016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48DE02-176C-EE40-95D7-788832C5B8A9}"/>
              </a:ext>
            </a:extLst>
          </p:cNvPr>
          <p:cNvSpPr txBox="1"/>
          <p:nvPr/>
        </p:nvSpPr>
        <p:spPr>
          <a:xfrm>
            <a:off x="2619348" y="4814957"/>
            <a:ext cx="72980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spc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By:Mahmoud Fathi Gargoum </a:t>
            </a:r>
          </a:p>
          <a:p>
            <a:pPr algn="ctr"/>
            <a:r>
              <a:rPr lang="ar-SA" sz="2000" spc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Mahmoud_2859@limu.edu.ly </a:t>
            </a:r>
          </a:p>
          <a:p>
            <a:pPr algn="ctr"/>
            <a:r>
              <a:rPr lang="ar-SA" sz="2000" spc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2859</a:t>
            </a:r>
            <a:endParaRPr lang="en-US" sz="2000" spc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D5AFD30-6BD2-C54B-9BF1-A5C8E8CC5F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860" y="376847"/>
            <a:ext cx="8769246" cy="16928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778A7AE-8A0F-464F-B299-BB773A8CC965}"/>
              </a:ext>
            </a:extLst>
          </p:cNvPr>
          <p:cNvSpPr txBox="1"/>
          <p:nvPr/>
        </p:nvSpPr>
        <p:spPr>
          <a:xfrm>
            <a:off x="2155346" y="2817182"/>
            <a:ext cx="7881308" cy="15696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 rtl="1"/>
            <a:r>
              <a:rPr lang="ar-SA" sz="4800" b="1" dirty="0" smtClean="0">
                <a:solidFill>
                  <a:schemeClr val="bg1"/>
                </a:solidFill>
              </a:rPr>
              <a:t>T</a:t>
            </a:r>
            <a:r>
              <a:rPr lang="en-US" sz="4800" b="1" dirty="0" smtClean="0">
                <a:solidFill>
                  <a:schemeClr val="bg1"/>
                </a:solidFill>
              </a:rPr>
              <a:t>he Difference between CSR and Corporate Citizenship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379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evron 47">
            <a:extLst>
              <a:ext uri="{FF2B5EF4-FFF2-40B4-BE49-F238E27FC236}">
                <a16:creationId xmlns:a16="http://schemas.microsoft.com/office/drawing/2014/main" id="{0DEA79CD-6B0F-41A7-BD09-D7857F284E09}"/>
              </a:ext>
            </a:extLst>
          </p:cNvPr>
          <p:cNvSpPr/>
          <p:nvPr/>
        </p:nvSpPr>
        <p:spPr>
          <a:xfrm>
            <a:off x="442090" y="2239530"/>
            <a:ext cx="1353159" cy="2368717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CE8704-E519-4FCA-9939-34EC5731522A}"/>
              </a:ext>
            </a:extLst>
          </p:cNvPr>
          <p:cNvSpPr/>
          <p:nvPr/>
        </p:nvSpPr>
        <p:spPr>
          <a:xfrm>
            <a:off x="0" y="6582565"/>
            <a:ext cx="12192000" cy="2401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B44FF0E-64C7-4F4B-AAE2-3FAEFF7B1442}"/>
              </a:ext>
            </a:extLst>
          </p:cNvPr>
          <p:cNvSpPr/>
          <p:nvPr/>
        </p:nvSpPr>
        <p:spPr>
          <a:xfrm>
            <a:off x="0" y="6620687"/>
            <a:ext cx="12192000" cy="24019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6C4668D-B870-48E7-B95D-33481DC25AB7}"/>
              </a:ext>
            </a:extLst>
          </p:cNvPr>
          <p:cNvSpPr/>
          <p:nvPr/>
        </p:nvSpPr>
        <p:spPr>
          <a:xfrm rot="2700000">
            <a:off x="-263575" y="6253303"/>
            <a:ext cx="527150" cy="527150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BD08C1D-5EE9-40F6-9F0F-84E4549CF766}"/>
              </a:ext>
            </a:extLst>
          </p:cNvPr>
          <p:cNvSpPr/>
          <p:nvPr/>
        </p:nvSpPr>
        <p:spPr>
          <a:xfrm rot="2700000">
            <a:off x="-39450" y="202716"/>
            <a:ext cx="398920" cy="3989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30">
            <a:extLst>
              <a:ext uri="{FF2B5EF4-FFF2-40B4-BE49-F238E27FC236}">
                <a16:creationId xmlns:a16="http://schemas.microsoft.com/office/drawing/2014/main" id="{D0B5C52E-06C7-4E4E-B802-71ED29020F2C}"/>
              </a:ext>
            </a:extLst>
          </p:cNvPr>
          <p:cNvSpPr/>
          <p:nvPr/>
        </p:nvSpPr>
        <p:spPr>
          <a:xfrm>
            <a:off x="11424722" y="6151727"/>
            <a:ext cx="607269" cy="550935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FDEA1AD-B8E0-4BF1-922C-946D2C3782B9}"/>
              </a:ext>
            </a:extLst>
          </p:cNvPr>
          <p:cNvSpPr/>
          <p:nvPr/>
        </p:nvSpPr>
        <p:spPr>
          <a:xfrm rot="3983131">
            <a:off x="11992539" y="851800"/>
            <a:ext cx="398920" cy="3989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A179B2-BAAD-492A-AD9C-3DDDBEF3C5A4}"/>
              </a:ext>
            </a:extLst>
          </p:cNvPr>
          <p:cNvSpPr txBox="1"/>
          <p:nvPr/>
        </p:nvSpPr>
        <p:spPr>
          <a:xfrm>
            <a:off x="-2731570" y="666539"/>
            <a:ext cx="9995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400" b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 </a:t>
            </a:r>
            <a:endParaRPr 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B142C0-9A51-2A42-80C2-FE809EE558B1}"/>
              </a:ext>
            </a:extLst>
          </p:cNvPr>
          <p:cNvSpPr/>
          <p:nvPr/>
        </p:nvSpPr>
        <p:spPr>
          <a:xfrm>
            <a:off x="1944597" y="2239530"/>
            <a:ext cx="9588601" cy="2368716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CE686D4-6ED3-7C46-B75A-9A6094CAD7CA}"/>
              </a:ext>
            </a:extLst>
          </p:cNvPr>
          <p:cNvSpPr txBox="1"/>
          <p:nvPr/>
        </p:nvSpPr>
        <p:spPr>
          <a:xfrm>
            <a:off x="2053074" y="2329627"/>
            <a:ext cx="9371648" cy="1845185"/>
          </a:xfrm>
          <a:prstGeom prst="rect">
            <a:avLst/>
          </a:prstGeom>
          <a:noFill/>
        </p:spPr>
        <p:txBody>
          <a:bodyPr vert="horz" wrap="square" anchor="b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0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EveryThingWhat.com. (n.d.). CSR and CC. Retrieved October 27, 2021, from</a:t>
            </a:r>
            <a:r>
              <a:rPr lang="en-US" sz="2000" b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US" sz="2000" b="1" u="sng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https://everythingwhat.com/what-is-the-difference-between-csr-and-corporate-citizenship</a:t>
            </a:r>
          </a:p>
        </p:txBody>
      </p:sp>
    </p:spTree>
    <p:extLst>
      <p:ext uri="{BB962C8B-B14F-4D97-AF65-F5344CB8AC3E}">
        <p14:creationId xmlns:p14="http://schemas.microsoft.com/office/powerpoint/2010/main" val="7629369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2000">
        <p159:morph option="byObject"/>
      </p:transition>
    </mc:Choice>
    <mc:Fallback xmlns="">
      <p:transition spd="slow" advTm="2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AD468F8-0D3F-4E0B-A8D9-1F50BA5293F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AB64C2A-0FA4-4E4C-A1D5-891A482FE1C3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nut 11">
            <a:extLst>
              <a:ext uri="{FF2B5EF4-FFF2-40B4-BE49-F238E27FC236}">
                <a16:creationId xmlns:a16="http://schemas.microsoft.com/office/drawing/2014/main" id="{1FCFAEE4-DF75-A046-BCDC-1FE17CAE9484}"/>
              </a:ext>
            </a:extLst>
          </p:cNvPr>
          <p:cNvSpPr/>
          <p:nvPr/>
        </p:nvSpPr>
        <p:spPr>
          <a:xfrm>
            <a:off x="1282931" y="-1384069"/>
            <a:ext cx="9626138" cy="9626138"/>
          </a:xfrm>
          <a:prstGeom prst="donut">
            <a:avLst>
              <a:gd name="adj" fmla="val 814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6F204B-7E39-4D5D-A1A1-082C3046B5A2}"/>
              </a:ext>
            </a:extLst>
          </p:cNvPr>
          <p:cNvSpPr txBox="1"/>
          <p:nvPr/>
        </p:nvSpPr>
        <p:spPr>
          <a:xfrm>
            <a:off x="3445283" y="2872052"/>
            <a:ext cx="53143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</a:t>
            </a:r>
            <a:endParaRPr lang="en-US" sz="6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ECF5761-A486-482A-93DA-14717330048F}"/>
              </a:ext>
            </a:extLst>
          </p:cNvPr>
          <p:cNvSpPr/>
          <p:nvPr/>
        </p:nvSpPr>
        <p:spPr>
          <a:xfrm rot="3840802">
            <a:off x="5771547" y="6388894"/>
            <a:ext cx="993677" cy="993677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CB39A0-4A21-4B61-9B01-DA332514E3CA}"/>
              </a:ext>
            </a:extLst>
          </p:cNvPr>
          <p:cNvSpPr/>
          <p:nvPr/>
        </p:nvSpPr>
        <p:spPr>
          <a:xfrm rot="2700000">
            <a:off x="11387411" y="-221181"/>
            <a:ext cx="1055761" cy="10557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187977-A207-43CB-87A2-1297E8129341}"/>
              </a:ext>
            </a:extLst>
          </p:cNvPr>
          <p:cNvSpPr/>
          <p:nvPr/>
        </p:nvSpPr>
        <p:spPr>
          <a:xfrm rot="2257653">
            <a:off x="-341399" y="1084122"/>
            <a:ext cx="1086313" cy="1086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E:\websites\free-power-point-templates\2012\logos.png">
            <a:extLst>
              <a:ext uri="{FF2B5EF4-FFF2-40B4-BE49-F238E27FC236}">
                <a16:creationId xmlns:a16="http://schemas.microsoft.com/office/drawing/2014/main" id="{A882E12F-FADB-467D-B026-A3EA89F09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45427" y="6525016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7932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6360F6-2739-774A-A3B7-8F5598679C20}"/>
              </a:ext>
            </a:extLst>
          </p:cNvPr>
          <p:cNvSpPr/>
          <p:nvPr/>
        </p:nvSpPr>
        <p:spPr>
          <a:xfrm rot="2700000">
            <a:off x="8351252" y="503394"/>
            <a:ext cx="398920" cy="398920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E4B3E1-9E66-704B-AC6B-CE59CE767888}"/>
              </a:ext>
            </a:extLst>
          </p:cNvPr>
          <p:cNvSpPr/>
          <p:nvPr/>
        </p:nvSpPr>
        <p:spPr>
          <a:xfrm rot="2700000">
            <a:off x="6088845" y="6135770"/>
            <a:ext cx="398920" cy="3989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9C770A1-440E-4A33-9D9C-7995A73B896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9003" y="0"/>
            <a:ext cx="6283781" cy="6858000"/>
          </a:xfr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0F463E5-55F7-4EB5-8D30-C4FC2EF9EE70}"/>
              </a:ext>
            </a:extLst>
          </p:cNvPr>
          <p:cNvSpPr/>
          <p:nvPr/>
        </p:nvSpPr>
        <p:spPr>
          <a:xfrm>
            <a:off x="6649426" y="0"/>
            <a:ext cx="6423358" cy="6858000"/>
          </a:xfrm>
          <a:custGeom>
            <a:avLst/>
            <a:gdLst>
              <a:gd name="connsiteX0" fmla="*/ 4354289 w 6781552"/>
              <a:gd name="connsiteY0" fmla="*/ 0 h 6858000"/>
              <a:gd name="connsiteX1" fmla="*/ 6781552 w 6781552"/>
              <a:gd name="connsiteY1" fmla="*/ 0 h 6858000"/>
              <a:gd name="connsiteX2" fmla="*/ 6781552 w 6781552"/>
              <a:gd name="connsiteY2" fmla="*/ 6858000 h 6858000"/>
              <a:gd name="connsiteX3" fmla="*/ 1974703 w 6781552"/>
              <a:gd name="connsiteY3" fmla="*/ 6857999 h 6858000"/>
              <a:gd name="connsiteX4" fmla="*/ 0 w 6781552"/>
              <a:gd name="connsiteY4" fmla="*/ 520652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1552" h="6858000">
                <a:moveTo>
                  <a:pt x="4354289" y="0"/>
                </a:moveTo>
                <a:lnTo>
                  <a:pt x="6781552" y="0"/>
                </a:lnTo>
                <a:lnTo>
                  <a:pt x="6781552" y="6858000"/>
                </a:lnTo>
                <a:lnTo>
                  <a:pt x="1974703" y="6857999"/>
                </a:lnTo>
                <a:lnTo>
                  <a:pt x="0" y="5206529"/>
                </a:lnTo>
                <a:close/>
              </a:path>
            </a:pathLst>
          </a:cu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3D6A9E-35F8-42AF-AB6A-8B3438772AE4}"/>
              </a:ext>
            </a:extLst>
          </p:cNvPr>
          <p:cNvSpPr/>
          <p:nvPr/>
        </p:nvSpPr>
        <p:spPr>
          <a:xfrm rot="2700000">
            <a:off x="-698983" y="5636247"/>
            <a:ext cx="1397966" cy="13979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EBD03E-83E3-4748-8F44-D2FB736248AB}"/>
              </a:ext>
            </a:extLst>
          </p:cNvPr>
          <p:cNvSpPr/>
          <p:nvPr/>
        </p:nvSpPr>
        <p:spPr>
          <a:xfrm rot="2700000">
            <a:off x="-88805" y="-60765"/>
            <a:ext cx="398920" cy="3989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D00E25-DE62-4556-8DEC-D7E63EDE83D1}"/>
              </a:ext>
            </a:extLst>
          </p:cNvPr>
          <p:cNvSpPr txBox="1"/>
          <p:nvPr/>
        </p:nvSpPr>
        <p:spPr>
          <a:xfrm>
            <a:off x="988512" y="768600"/>
            <a:ext cx="5281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800" b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6CDDC8-093C-4719-A418-962FFF453EEF}"/>
              </a:ext>
            </a:extLst>
          </p:cNvPr>
          <p:cNvSpPr txBox="1"/>
          <p:nvPr/>
        </p:nvSpPr>
        <p:spPr>
          <a:xfrm>
            <a:off x="718691" y="1936283"/>
            <a:ext cx="84403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  <a:r>
              <a:rPr lang="it-IT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ar-SA" sz="2800" spc="3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What’s the different between CSR and CC?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ar-SA" sz="2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 role of Corporate social </a:t>
            </a: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responsibility</a:t>
            </a:r>
            <a:r>
              <a:rPr lang="it-IT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ar-SA" sz="2800" spc="3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role of Corporate  </a:t>
            </a: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Citizenship</a:t>
            </a:r>
            <a:r>
              <a:rPr lang="it-IT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ar-SA" sz="2800" spc="3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Conclusion</a:t>
            </a:r>
            <a:r>
              <a:rPr lang="it-IT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ar-SA" sz="2800" spc="3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  <a:r>
              <a:rPr lang="it-IT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ar-SA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ar-SA" sz="2800" spc="3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ar-SA" sz="2000" spc="3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7" name="Picture 16" descr="E:\websites\free-power-point-templates\2012\logos.png">
            <a:extLst>
              <a:ext uri="{FF2B5EF4-FFF2-40B4-BE49-F238E27FC236}">
                <a16:creationId xmlns:a16="http://schemas.microsoft.com/office/drawing/2014/main" id="{669659BC-2B02-484D-B959-96AA7D450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45427" y="6525016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5360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703DA49D-F8B6-458F-886C-389FC5CCB75F}"/>
              </a:ext>
            </a:extLst>
          </p:cNvPr>
          <p:cNvSpPr/>
          <p:nvPr/>
        </p:nvSpPr>
        <p:spPr>
          <a:xfrm>
            <a:off x="0" y="3163822"/>
            <a:ext cx="12192000" cy="369417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C21EDA0-15FE-4262-A488-B2EF31519DC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7C80CBC-BE3A-46FD-8390-4C83230956EC}"/>
              </a:ext>
            </a:extLst>
          </p:cNvPr>
          <p:cNvSpPr/>
          <p:nvPr/>
        </p:nvSpPr>
        <p:spPr>
          <a:xfrm>
            <a:off x="1310640" y="1581912"/>
            <a:ext cx="9570720" cy="3694176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9CFA3E-55D8-DC4E-B68E-899BD14B7592}"/>
              </a:ext>
            </a:extLst>
          </p:cNvPr>
          <p:cNvSpPr/>
          <p:nvPr/>
        </p:nvSpPr>
        <p:spPr>
          <a:xfrm>
            <a:off x="5691632" y="4273877"/>
            <a:ext cx="4852416" cy="21092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9E4967-A097-4CD1-AB1A-0B2AFE72E3F7}"/>
              </a:ext>
            </a:extLst>
          </p:cNvPr>
          <p:cNvSpPr/>
          <p:nvPr/>
        </p:nvSpPr>
        <p:spPr>
          <a:xfrm rot="2700000">
            <a:off x="776979" y="372061"/>
            <a:ext cx="787378" cy="7873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4851104-5FF6-41CE-A55E-21E71C0EE18D}"/>
              </a:ext>
            </a:extLst>
          </p:cNvPr>
          <p:cNvSpPr/>
          <p:nvPr/>
        </p:nvSpPr>
        <p:spPr>
          <a:xfrm rot="2700000">
            <a:off x="829101" y="6000482"/>
            <a:ext cx="398920" cy="3989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F34A72-3F5D-40C0-A052-64A13F07545A}"/>
              </a:ext>
            </a:extLst>
          </p:cNvPr>
          <p:cNvSpPr txBox="1"/>
          <p:nvPr/>
        </p:nvSpPr>
        <p:spPr>
          <a:xfrm>
            <a:off x="5850596" y="4943764"/>
            <a:ext cx="453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4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 </a:t>
            </a:r>
            <a:endParaRPr lang="en-US" sz="4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Freeform 34">
            <a:extLst>
              <a:ext uri="{FF2B5EF4-FFF2-40B4-BE49-F238E27FC236}">
                <a16:creationId xmlns:a16="http://schemas.microsoft.com/office/drawing/2014/main" id="{34083502-D312-4547-8F6C-B6DF1365B20D}"/>
              </a:ext>
            </a:extLst>
          </p:cNvPr>
          <p:cNvSpPr/>
          <p:nvPr/>
        </p:nvSpPr>
        <p:spPr>
          <a:xfrm>
            <a:off x="9784304" y="183066"/>
            <a:ext cx="2194110" cy="1923458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B6A9DA-6269-F840-BD76-18A05985180A}"/>
              </a:ext>
            </a:extLst>
          </p:cNvPr>
          <p:cNvSpPr txBox="1"/>
          <p:nvPr/>
        </p:nvSpPr>
        <p:spPr>
          <a:xfrm>
            <a:off x="1604817" y="1900686"/>
            <a:ext cx="89823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(Corporate) Social Responsibility, Corporate Citizenship. These terms focus on the company as a member of society, as a citizen, including all its rights, but also all its responsibilities.</a:t>
            </a:r>
            <a:endParaRPr lang="en-US" sz="3200" spc="3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479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61E18F4D-B1C0-2A48-B559-AF79ACCA0C5F}"/>
              </a:ext>
            </a:extLst>
          </p:cNvPr>
          <p:cNvSpPr txBox="1"/>
          <p:nvPr/>
        </p:nvSpPr>
        <p:spPr>
          <a:xfrm>
            <a:off x="449723" y="2407159"/>
            <a:ext cx="112925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SA" sz="4800" b="1">
                <a:solidFill>
                  <a:schemeClr val="bg1"/>
                </a:solidFill>
                <a:latin typeface="+mj-lt"/>
              </a:rPr>
              <a:t>H</a:t>
            </a:r>
            <a:r>
              <a:rPr lang="en-US" sz="4800" b="1">
                <a:solidFill>
                  <a:schemeClr val="bg1"/>
                </a:solidFill>
                <a:latin typeface="+mj-lt"/>
              </a:rPr>
              <a:t>ow does corporate social responsibility CSR differ from corporate citizenship</a:t>
            </a:r>
            <a:r>
              <a:rPr lang="ar-SA" sz="4800" b="1">
                <a:solidFill>
                  <a:schemeClr val="bg1"/>
                </a:solidFill>
                <a:latin typeface="+mj-lt"/>
              </a:rPr>
              <a:t> </a:t>
            </a:r>
            <a:r>
              <a:rPr lang="en-US" sz="4800" b="1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pic>
        <p:nvPicPr>
          <p:cNvPr id="35" name="Picture Placeholder 5">
            <a:extLst>
              <a:ext uri="{FF2B5EF4-FFF2-40B4-BE49-F238E27FC236}">
                <a16:creationId xmlns:a16="http://schemas.microsoft.com/office/drawing/2014/main" id="{61089A50-2B2A-2B4E-A2C2-2785ED43482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13"/>
            <a:ext cx="12192000" cy="6858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9DFA74B2-7F81-3D48-933E-8037E65769AC}"/>
              </a:ext>
            </a:extLst>
          </p:cNvPr>
          <p:cNvSpPr/>
          <p:nvPr/>
        </p:nvSpPr>
        <p:spPr>
          <a:xfrm>
            <a:off x="0" y="16743"/>
            <a:ext cx="12192000" cy="6886998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30">
            <a:extLst>
              <a:ext uri="{FF2B5EF4-FFF2-40B4-BE49-F238E27FC236}">
                <a16:creationId xmlns:a16="http://schemas.microsoft.com/office/drawing/2014/main" id="{70719D81-453D-EE41-A046-01A98F0AFCAA}"/>
              </a:ext>
            </a:extLst>
          </p:cNvPr>
          <p:cNvSpPr/>
          <p:nvPr/>
        </p:nvSpPr>
        <p:spPr>
          <a:xfrm>
            <a:off x="10129846" y="-216943"/>
            <a:ext cx="607269" cy="550935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E6C8938-840D-3146-B72B-ABE82DAF9667}"/>
              </a:ext>
            </a:extLst>
          </p:cNvPr>
          <p:cNvSpPr/>
          <p:nvPr/>
        </p:nvSpPr>
        <p:spPr>
          <a:xfrm rot="2700000">
            <a:off x="616859" y="-47060"/>
            <a:ext cx="398920" cy="3989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29">
            <a:extLst>
              <a:ext uri="{FF2B5EF4-FFF2-40B4-BE49-F238E27FC236}">
                <a16:creationId xmlns:a16="http://schemas.microsoft.com/office/drawing/2014/main" id="{B1C71C2B-D433-3647-AB3B-7AE00398CE55}"/>
              </a:ext>
            </a:extLst>
          </p:cNvPr>
          <p:cNvSpPr/>
          <p:nvPr/>
        </p:nvSpPr>
        <p:spPr>
          <a:xfrm>
            <a:off x="3481887" y="1966088"/>
            <a:ext cx="607269" cy="550935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 30">
            <a:extLst>
              <a:ext uri="{FF2B5EF4-FFF2-40B4-BE49-F238E27FC236}">
                <a16:creationId xmlns:a16="http://schemas.microsoft.com/office/drawing/2014/main" id="{A8C8C68D-F7D5-554E-9260-B13DA52BF176}"/>
              </a:ext>
            </a:extLst>
          </p:cNvPr>
          <p:cNvSpPr/>
          <p:nvPr/>
        </p:nvSpPr>
        <p:spPr>
          <a:xfrm rot="2481672">
            <a:off x="1904925" y="4798677"/>
            <a:ext cx="1067254" cy="963611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CF7A61B-A6EB-6A49-8F5B-7F3342E1F813}"/>
              </a:ext>
            </a:extLst>
          </p:cNvPr>
          <p:cNvSpPr/>
          <p:nvPr/>
        </p:nvSpPr>
        <p:spPr>
          <a:xfrm rot="2700000">
            <a:off x="334779" y="6653482"/>
            <a:ext cx="398920" cy="3989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B78CAB9-CD9D-A74D-8239-CBF1EB785BDA}"/>
              </a:ext>
            </a:extLst>
          </p:cNvPr>
          <p:cNvSpPr/>
          <p:nvPr/>
        </p:nvSpPr>
        <p:spPr>
          <a:xfrm rot="2700000">
            <a:off x="12022461" y="6117808"/>
            <a:ext cx="398920" cy="398920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DD98CC9-13FA-E344-B634-EB8DCD4FC804}"/>
              </a:ext>
            </a:extLst>
          </p:cNvPr>
          <p:cNvSpPr txBox="1"/>
          <p:nvPr/>
        </p:nvSpPr>
        <p:spPr>
          <a:xfrm>
            <a:off x="534239" y="2735079"/>
            <a:ext cx="111518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SA" sz="4800" b="1" dirty="0">
                <a:solidFill>
                  <a:schemeClr val="bg1"/>
                </a:solidFill>
              </a:rPr>
              <a:t>H</a:t>
            </a:r>
            <a:r>
              <a:rPr lang="en-US" sz="4800" b="1" dirty="0">
                <a:solidFill>
                  <a:schemeClr val="bg1"/>
                </a:solidFill>
              </a:rPr>
              <a:t>ow does corporate social responsibility</a:t>
            </a:r>
            <a:r>
              <a:rPr lang="ar-SA" sz="4800" b="1" dirty="0">
                <a:solidFill>
                  <a:schemeClr val="bg1"/>
                </a:solidFill>
              </a:rPr>
              <a:t> different </a:t>
            </a:r>
            <a:r>
              <a:rPr lang="en-US" sz="4800" b="1" dirty="0">
                <a:solidFill>
                  <a:schemeClr val="bg1"/>
                </a:solidFill>
              </a:rPr>
              <a:t>from corporate citizenship</a:t>
            </a:r>
            <a:r>
              <a:rPr lang="ar-SA" sz="4800" b="1" dirty="0">
                <a:solidFill>
                  <a:schemeClr val="bg1"/>
                </a:solidFill>
              </a:rPr>
              <a:t> </a:t>
            </a:r>
            <a:r>
              <a:rPr lang="en-US" sz="4800" b="1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75030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1D41307C-5B1B-4BA1-A768-116B95D3D1F5}"/>
              </a:ext>
            </a:extLst>
          </p:cNvPr>
          <p:cNvSpPr/>
          <p:nvPr/>
        </p:nvSpPr>
        <p:spPr>
          <a:xfrm>
            <a:off x="6280425" y="5381729"/>
            <a:ext cx="3294369" cy="2369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88" name="Arrow: Pentagon 87">
            <a:extLst>
              <a:ext uri="{FF2B5EF4-FFF2-40B4-BE49-F238E27FC236}">
                <a16:creationId xmlns:a16="http://schemas.microsoft.com/office/drawing/2014/main" id="{6657E930-A8CB-4AB9-B25E-2E17D91A6A97}"/>
              </a:ext>
            </a:extLst>
          </p:cNvPr>
          <p:cNvSpPr/>
          <p:nvPr userDrawn="1"/>
        </p:nvSpPr>
        <p:spPr>
          <a:xfrm>
            <a:off x="939799" y="2"/>
            <a:ext cx="4961981" cy="6857999"/>
          </a:xfrm>
          <a:prstGeom prst="homePlate">
            <a:avLst>
              <a:gd name="adj" fmla="val 28215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Arrow: Pentagon 82">
            <a:extLst>
              <a:ext uri="{FF2B5EF4-FFF2-40B4-BE49-F238E27FC236}">
                <a16:creationId xmlns:a16="http://schemas.microsoft.com/office/drawing/2014/main" id="{CF10878A-B4BB-4C04-924D-1804FF6BC78B}"/>
              </a:ext>
            </a:extLst>
          </p:cNvPr>
          <p:cNvSpPr/>
          <p:nvPr userDrawn="1"/>
        </p:nvSpPr>
        <p:spPr>
          <a:xfrm>
            <a:off x="1" y="2"/>
            <a:ext cx="5340626" cy="6857999"/>
          </a:xfrm>
          <a:prstGeom prst="homePlate">
            <a:avLst>
              <a:gd name="adj" fmla="val 282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B78A27-B438-43AC-9BA9-3C75DAFF8C00}"/>
              </a:ext>
            </a:extLst>
          </p:cNvPr>
          <p:cNvSpPr/>
          <p:nvPr/>
        </p:nvSpPr>
        <p:spPr>
          <a:xfrm>
            <a:off x="6280425" y="5381729"/>
            <a:ext cx="2560437" cy="23697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BD6FF880-A5BD-40FD-A6E8-203FDAF3918E}"/>
              </a:ext>
            </a:extLst>
          </p:cNvPr>
          <p:cNvSpPr/>
          <p:nvPr/>
        </p:nvSpPr>
        <p:spPr>
          <a:xfrm>
            <a:off x="6290222" y="5761582"/>
            <a:ext cx="3294369" cy="2369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7582102C-DE77-4986-B581-093BF918C672}"/>
              </a:ext>
            </a:extLst>
          </p:cNvPr>
          <p:cNvSpPr/>
          <p:nvPr/>
        </p:nvSpPr>
        <p:spPr>
          <a:xfrm>
            <a:off x="6282764" y="5761582"/>
            <a:ext cx="2246619" cy="2369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CE66D00-9914-4DCD-877B-EB4308C62C84}"/>
              </a:ext>
            </a:extLst>
          </p:cNvPr>
          <p:cNvSpPr/>
          <p:nvPr/>
        </p:nvSpPr>
        <p:spPr>
          <a:xfrm>
            <a:off x="6322261" y="6141435"/>
            <a:ext cx="3294369" cy="2369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7753DC42-9F5C-4044-BA1F-CCC2796A0286}"/>
              </a:ext>
            </a:extLst>
          </p:cNvPr>
          <p:cNvSpPr/>
          <p:nvPr/>
        </p:nvSpPr>
        <p:spPr>
          <a:xfrm>
            <a:off x="6290222" y="6141435"/>
            <a:ext cx="2837169" cy="23697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67207F8-A9AC-4925-9207-5ED508449629}"/>
              </a:ext>
            </a:extLst>
          </p:cNvPr>
          <p:cNvSpPr/>
          <p:nvPr/>
        </p:nvSpPr>
        <p:spPr>
          <a:xfrm rot="2700000">
            <a:off x="11395664" y="-172903"/>
            <a:ext cx="527150" cy="527150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8DF9E8-F8EF-47FE-B1FC-AF1579D8F882}"/>
              </a:ext>
            </a:extLst>
          </p:cNvPr>
          <p:cNvSpPr/>
          <p:nvPr/>
        </p:nvSpPr>
        <p:spPr>
          <a:xfrm rot="2700000">
            <a:off x="11334820" y="6515853"/>
            <a:ext cx="398920" cy="3989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F1B2E1-71F1-4D77-BBDC-CD1CF23D9227}"/>
              </a:ext>
            </a:extLst>
          </p:cNvPr>
          <p:cNvSpPr/>
          <p:nvPr/>
        </p:nvSpPr>
        <p:spPr>
          <a:xfrm rot="2700000">
            <a:off x="-13141" y="6205387"/>
            <a:ext cx="398920" cy="3989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30">
            <a:extLst>
              <a:ext uri="{FF2B5EF4-FFF2-40B4-BE49-F238E27FC236}">
                <a16:creationId xmlns:a16="http://schemas.microsoft.com/office/drawing/2014/main" id="{F8395183-A0CC-461A-8AC3-44E82647D8FF}"/>
              </a:ext>
            </a:extLst>
          </p:cNvPr>
          <p:cNvSpPr/>
          <p:nvPr/>
        </p:nvSpPr>
        <p:spPr>
          <a:xfrm>
            <a:off x="5505867" y="290805"/>
            <a:ext cx="607269" cy="550935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5DA16A-3CC2-2447-AB8D-D6D5161BDD7F}"/>
              </a:ext>
            </a:extLst>
          </p:cNvPr>
          <p:cNvSpPr txBox="1"/>
          <p:nvPr/>
        </p:nvSpPr>
        <p:spPr>
          <a:xfrm>
            <a:off x="5949657" y="1493874"/>
            <a:ext cx="608233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/>
              <a:t>The main elements of corporate citizenship are not very different from the concept of CSR i.e., legal requirements, societal obligations, voluntary actions, values and ethics are integrated along with a stakeholder view of the firm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1ACA7BAD-40E7-974C-BA4E-CE0E671DA6CD}"/>
              </a:ext>
            </a:extLst>
          </p:cNvPr>
          <p:cNvSpPr/>
          <p:nvPr userDrawn="1"/>
        </p:nvSpPr>
        <p:spPr>
          <a:xfrm>
            <a:off x="0" y="-1"/>
            <a:ext cx="4961981" cy="6857999"/>
          </a:xfrm>
          <a:prstGeom prst="homePlate">
            <a:avLst>
              <a:gd name="adj" fmla="val 28215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50499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9A39F60-0A18-AE47-8069-702B4E72AC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7CDA9902-A592-0F42-B262-B9897A637805}"/>
              </a:ext>
            </a:extLst>
          </p:cNvPr>
          <p:cNvSpPr/>
          <p:nvPr userDrawn="1"/>
        </p:nvSpPr>
        <p:spPr>
          <a:xfrm>
            <a:off x="939799" y="2"/>
            <a:ext cx="4961981" cy="6857999"/>
          </a:xfrm>
          <a:prstGeom prst="homePlate">
            <a:avLst>
              <a:gd name="adj" fmla="val 28215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9E74F639-B357-EA4B-A82D-E9D1DAC1C829}"/>
              </a:ext>
            </a:extLst>
          </p:cNvPr>
          <p:cNvSpPr/>
          <p:nvPr userDrawn="1"/>
        </p:nvSpPr>
        <p:spPr>
          <a:xfrm>
            <a:off x="1" y="2"/>
            <a:ext cx="5340626" cy="6857999"/>
          </a:xfrm>
          <a:prstGeom prst="homePlate">
            <a:avLst>
              <a:gd name="adj" fmla="val 282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F7B79240-5AF0-5E4F-AF29-9FD7D2F751CC}"/>
              </a:ext>
            </a:extLst>
          </p:cNvPr>
          <p:cNvSpPr/>
          <p:nvPr userDrawn="1"/>
        </p:nvSpPr>
        <p:spPr>
          <a:xfrm>
            <a:off x="0" y="-1"/>
            <a:ext cx="4961981" cy="6857999"/>
          </a:xfrm>
          <a:prstGeom prst="homePlate">
            <a:avLst>
              <a:gd name="adj" fmla="val 28215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1E3C0430-EAC1-004B-930B-E8E846FB24DA}"/>
              </a:ext>
            </a:extLst>
          </p:cNvPr>
          <p:cNvSpPr/>
          <p:nvPr/>
        </p:nvSpPr>
        <p:spPr>
          <a:xfrm>
            <a:off x="5505867" y="290805"/>
            <a:ext cx="607269" cy="550935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2258F8-E5F6-0F44-822F-58F72B50DB8D}"/>
              </a:ext>
            </a:extLst>
          </p:cNvPr>
          <p:cNvSpPr/>
          <p:nvPr/>
        </p:nvSpPr>
        <p:spPr>
          <a:xfrm rot="2700000">
            <a:off x="11395664" y="-172903"/>
            <a:ext cx="527150" cy="527150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1B8D31-D8F5-5548-9C64-48549F0726B9}"/>
              </a:ext>
            </a:extLst>
          </p:cNvPr>
          <p:cNvSpPr/>
          <p:nvPr/>
        </p:nvSpPr>
        <p:spPr>
          <a:xfrm rot="2700000">
            <a:off x="11334820" y="6515853"/>
            <a:ext cx="398920" cy="3989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817590-90B6-B14D-82CD-A594EBE74105}"/>
              </a:ext>
            </a:extLst>
          </p:cNvPr>
          <p:cNvSpPr/>
          <p:nvPr/>
        </p:nvSpPr>
        <p:spPr>
          <a:xfrm>
            <a:off x="6290222" y="5761582"/>
            <a:ext cx="3294369" cy="2369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5EF7D3A-5F56-E547-BFF4-89FC485D0366}"/>
              </a:ext>
            </a:extLst>
          </p:cNvPr>
          <p:cNvSpPr/>
          <p:nvPr/>
        </p:nvSpPr>
        <p:spPr>
          <a:xfrm>
            <a:off x="6322261" y="6141435"/>
            <a:ext cx="3294369" cy="2369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3389095-D0A9-6842-AC9E-B19A757CAF1E}"/>
              </a:ext>
            </a:extLst>
          </p:cNvPr>
          <p:cNvSpPr/>
          <p:nvPr/>
        </p:nvSpPr>
        <p:spPr>
          <a:xfrm>
            <a:off x="6280425" y="5381729"/>
            <a:ext cx="3294369" cy="2369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E9BEA85-3EC6-5A44-8A93-DD660D290DAB}"/>
              </a:ext>
            </a:extLst>
          </p:cNvPr>
          <p:cNvSpPr/>
          <p:nvPr/>
        </p:nvSpPr>
        <p:spPr>
          <a:xfrm>
            <a:off x="6282764" y="5761582"/>
            <a:ext cx="2246619" cy="2369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83F209-E891-8646-8CC3-8D7C37486928}"/>
              </a:ext>
            </a:extLst>
          </p:cNvPr>
          <p:cNvSpPr/>
          <p:nvPr/>
        </p:nvSpPr>
        <p:spPr>
          <a:xfrm>
            <a:off x="6280425" y="5381729"/>
            <a:ext cx="2560437" cy="23697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554AD4-B4A2-8848-A2F3-D621B4730974}"/>
              </a:ext>
            </a:extLst>
          </p:cNvPr>
          <p:cNvSpPr txBox="1"/>
          <p:nvPr/>
        </p:nvSpPr>
        <p:spPr>
          <a:xfrm>
            <a:off x="5875955" y="1858327"/>
            <a:ext cx="615603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/>
              <a:t>Corporate social responsibility (CSR) is a broad concept of corporate citizenship that can take various forms depending on the company and industry.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B97877-2D65-F345-8623-9F396E9875E9}"/>
              </a:ext>
            </a:extLst>
          </p:cNvPr>
          <p:cNvSpPr/>
          <p:nvPr/>
        </p:nvSpPr>
        <p:spPr>
          <a:xfrm>
            <a:off x="6290222" y="6141435"/>
            <a:ext cx="2837169" cy="23697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1C2F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09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Freeform 30">
            <a:extLst>
              <a:ext uri="{FF2B5EF4-FFF2-40B4-BE49-F238E27FC236}">
                <a16:creationId xmlns:a16="http://schemas.microsoft.com/office/drawing/2014/main" id="{62D9879E-2ECB-43D3-B03B-B1F58DC45F73}"/>
              </a:ext>
            </a:extLst>
          </p:cNvPr>
          <p:cNvSpPr/>
          <p:nvPr/>
        </p:nvSpPr>
        <p:spPr>
          <a:xfrm>
            <a:off x="2898515" y="130788"/>
            <a:ext cx="607269" cy="550935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1" y="5447221"/>
            <a:ext cx="12192000" cy="141077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600">
              <a:solidFill>
                <a:schemeClr val="tx1"/>
              </a:solidFill>
            </a:endParaRPr>
          </a:p>
        </p:txBody>
      </p:sp>
      <p:sp>
        <p:nvSpPr>
          <p:cNvPr id="263" name="Freeform 9">
            <a:extLst>
              <a:ext uri="{FF2B5EF4-FFF2-40B4-BE49-F238E27FC236}">
                <a16:creationId xmlns:a16="http://schemas.microsoft.com/office/drawing/2014/main" id="{2C33E31A-C4E7-4BFE-8AB2-481D4B50245E}"/>
              </a:ext>
            </a:extLst>
          </p:cNvPr>
          <p:cNvSpPr>
            <a:spLocks/>
          </p:cNvSpPr>
          <p:nvPr/>
        </p:nvSpPr>
        <p:spPr bwMode="auto">
          <a:xfrm>
            <a:off x="7789008" y="3025652"/>
            <a:ext cx="1094748" cy="2431013"/>
          </a:xfrm>
          <a:custGeom>
            <a:avLst/>
            <a:gdLst>
              <a:gd name="T0" fmla="*/ 333 w 347"/>
              <a:gd name="T1" fmla="*/ 75 h 971"/>
              <a:gd name="T2" fmla="*/ 0 w 347"/>
              <a:gd name="T3" fmla="*/ 971 h 971"/>
              <a:gd name="T4" fmla="*/ 347 w 347"/>
              <a:gd name="T5" fmla="*/ 971 h 971"/>
              <a:gd name="T6" fmla="*/ 347 w 347"/>
              <a:gd name="T7" fmla="*/ 0 h 971"/>
              <a:gd name="T8" fmla="*/ 333 w 347"/>
              <a:gd name="T9" fmla="*/ 75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971">
                <a:moveTo>
                  <a:pt x="333" y="75"/>
                </a:moveTo>
                <a:cubicBezTo>
                  <a:pt x="242" y="750"/>
                  <a:pt x="0" y="971"/>
                  <a:pt x="0" y="971"/>
                </a:cubicBezTo>
                <a:cubicBezTo>
                  <a:pt x="347" y="971"/>
                  <a:pt x="347" y="971"/>
                  <a:pt x="347" y="971"/>
                </a:cubicBezTo>
                <a:cubicBezTo>
                  <a:pt x="347" y="0"/>
                  <a:pt x="347" y="0"/>
                  <a:pt x="347" y="0"/>
                </a:cubicBezTo>
                <a:cubicBezTo>
                  <a:pt x="345" y="0"/>
                  <a:pt x="339" y="33"/>
                  <a:pt x="333" y="75"/>
                </a:cubicBez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264" name="Freeform 10">
            <a:extLst>
              <a:ext uri="{FF2B5EF4-FFF2-40B4-BE49-F238E27FC236}">
                <a16:creationId xmlns:a16="http://schemas.microsoft.com/office/drawing/2014/main" id="{F90ED710-9C11-468A-88EE-EAE0E90AD92C}"/>
              </a:ext>
            </a:extLst>
          </p:cNvPr>
          <p:cNvSpPr>
            <a:spLocks/>
          </p:cNvSpPr>
          <p:nvPr/>
        </p:nvSpPr>
        <p:spPr bwMode="auto">
          <a:xfrm>
            <a:off x="8883756" y="3025652"/>
            <a:ext cx="1093415" cy="2431013"/>
          </a:xfrm>
          <a:custGeom>
            <a:avLst/>
            <a:gdLst>
              <a:gd name="T0" fmla="*/ 15 w 347"/>
              <a:gd name="T1" fmla="*/ 75 h 971"/>
              <a:gd name="T2" fmla="*/ 0 w 347"/>
              <a:gd name="T3" fmla="*/ 0 h 971"/>
              <a:gd name="T4" fmla="*/ 0 w 347"/>
              <a:gd name="T5" fmla="*/ 971 h 971"/>
              <a:gd name="T6" fmla="*/ 347 w 347"/>
              <a:gd name="T7" fmla="*/ 971 h 971"/>
              <a:gd name="T8" fmla="*/ 15 w 347"/>
              <a:gd name="T9" fmla="*/ 75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971">
                <a:moveTo>
                  <a:pt x="15" y="75"/>
                </a:moveTo>
                <a:cubicBezTo>
                  <a:pt x="9" y="33"/>
                  <a:pt x="3" y="0"/>
                  <a:pt x="0" y="0"/>
                </a:cubicBezTo>
                <a:cubicBezTo>
                  <a:pt x="0" y="971"/>
                  <a:pt x="0" y="971"/>
                  <a:pt x="0" y="971"/>
                </a:cubicBezTo>
                <a:cubicBezTo>
                  <a:pt x="347" y="971"/>
                  <a:pt x="347" y="971"/>
                  <a:pt x="347" y="971"/>
                </a:cubicBezTo>
                <a:cubicBezTo>
                  <a:pt x="347" y="971"/>
                  <a:pt x="105" y="750"/>
                  <a:pt x="15" y="75"/>
                </a:cubicBezTo>
                <a:close/>
              </a:path>
            </a:pathLst>
          </a:custGeom>
          <a:solidFill>
            <a:schemeClr val="accent4">
              <a:lumMod val="75000"/>
              <a:alpha val="8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265" name="Freeform 11">
            <a:extLst>
              <a:ext uri="{FF2B5EF4-FFF2-40B4-BE49-F238E27FC236}">
                <a16:creationId xmlns:a16="http://schemas.microsoft.com/office/drawing/2014/main" id="{5CBCC2BC-E83C-4DCC-AC16-53209CE29AF0}"/>
              </a:ext>
            </a:extLst>
          </p:cNvPr>
          <p:cNvSpPr>
            <a:spLocks/>
          </p:cNvSpPr>
          <p:nvPr/>
        </p:nvSpPr>
        <p:spPr bwMode="auto">
          <a:xfrm>
            <a:off x="8899757" y="2505076"/>
            <a:ext cx="1093415" cy="2951590"/>
          </a:xfrm>
          <a:custGeom>
            <a:avLst/>
            <a:gdLst>
              <a:gd name="T0" fmla="*/ 333 w 347"/>
              <a:gd name="T1" fmla="*/ 40 h 522"/>
              <a:gd name="T2" fmla="*/ 0 w 347"/>
              <a:gd name="T3" fmla="*/ 522 h 522"/>
              <a:gd name="T4" fmla="*/ 347 w 347"/>
              <a:gd name="T5" fmla="*/ 522 h 522"/>
              <a:gd name="T6" fmla="*/ 347 w 347"/>
              <a:gd name="T7" fmla="*/ 0 h 522"/>
              <a:gd name="T8" fmla="*/ 333 w 347"/>
              <a:gd name="T9" fmla="*/ 4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522">
                <a:moveTo>
                  <a:pt x="333" y="40"/>
                </a:moveTo>
                <a:cubicBezTo>
                  <a:pt x="242" y="403"/>
                  <a:pt x="0" y="522"/>
                  <a:pt x="0" y="522"/>
                </a:cubicBezTo>
                <a:cubicBezTo>
                  <a:pt x="347" y="522"/>
                  <a:pt x="347" y="522"/>
                  <a:pt x="347" y="522"/>
                </a:cubicBezTo>
                <a:cubicBezTo>
                  <a:pt x="347" y="0"/>
                  <a:pt x="347" y="0"/>
                  <a:pt x="347" y="0"/>
                </a:cubicBezTo>
                <a:cubicBezTo>
                  <a:pt x="344" y="0"/>
                  <a:pt x="338" y="18"/>
                  <a:pt x="333" y="40"/>
                </a:cubicBez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266" name="Freeform 12">
            <a:extLst>
              <a:ext uri="{FF2B5EF4-FFF2-40B4-BE49-F238E27FC236}">
                <a16:creationId xmlns:a16="http://schemas.microsoft.com/office/drawing/2014/main" id="{64D4F15C-3F4E-4E1D-A378-6704CEC158DE}"/>
              </a:ext>
            </a:extLst>
          </p:cNvPr>
          <p:cNvSpPr>
            <a:spLocks/>
          </p:cNvSpPr>
          <p:nvPr/>
        </p:nvSpPr>
        <p:spPr bwMode="auto">
          <a:xfrm>
            <a:off x="9993172" y="2505076"/>
            <a:ext cx="1094748" cy="2951590"/>
          </a:xfrm>
          <a:custGeom>
            <a:avLst/>
            <a:gdLst>
              <a:gd name="T0" fmla="*/ 14 w 347"/>
              <a:gd name="T1" fmla="*/ 40 h 522"/>
              <a:gd name="T2" fmla="*/ 0 w 347"/>
              <a:gd name="T3" fmla="*/ 0 h 522"/>
              <a:gd name="T4" fmla="*/ 0 w 347"/>
              <a:gd name="T5" fmla="*/ 522 h 522"/>
              <a:gd name="T6" fmla="*/ 347 w 347"/>
              <a:gd name="T7" fmla="*/ 522 h 522"/>
              <a:gd name="T8" fmla="*/ 14 w 347"/>
              <a:gd name="T9" fmla="*/ 4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522">
                <a:moveTo>
                  <a:pt x="14" y="40"/>
                </a:moveTo>
                <a:cubicBezTo>
                  <a:pt x="9" y="18"/>
                  <a:pt x="3" y="0"/>
                  <a:pt x="0" y="0"/>
                </a:cubicBezTo>
                <a:cubicBezTo>
                  <a:pt x="0" y="522"/>
                  <a:pt x="0" y="522"/>
                  <a:pt x="0" y="522"/>
                </a:cubicBezTo>
                <a:cubicBezTo>
                  <a:pt x="347" y="522"/>
                  <a:pt x="347" y="522"/>
                  <a:pt x="347" y="522"/>
                </a:cubicBezTo>
                <a:cubicBezTo>
                  <a:pt x="347" y="522"/>
                  <a:pt x="105" y="403"/>
                  <a:pt x="14" y="40"/>
                </a:cubicBezTo>
                <a:close/>
              </a:path>
            </a:pathLst>
          </a:cu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267" name="Freeform 13">
            <a:extLst>
              <a:ext uri="{FF2B5EF4-FFF2-40B4-BE49-F238E27FC236}">
                <a16:creationId xmlns:a16="http://schemas.microsoft.com/office/drawing/2014/main" id="{C50E9134-3015-4D2E-8FD9-9BB4D6DBFD3D}"/>
              </a:ext>
            </a:extLst>
          </p:cNvPr>
          <p:cNvSpPr>
            <a:spLocks/>
          </p:cNvSpPr>
          <p:nvPr/>
        </p:nvSpPr>
        <p:spPr bwMode="auto">
          <a:xfrm>
            <a:off x="11097251" y="1628775"/>
            <a:ext cx="1094748" cy="3827891"/>
          </a:xfrm>
          <a:custGeom>
            <a:avLst/>
            <a:gdLst>
              <a:gd name="T0" fmla="*/ 14 w 347"/>
              <a:gd name="T1" fmla="*/ 62 h 791"/>
              <a:gd name="T2" fmla="*/ 0 w 347"/>
              <a:gd name="T3" fmla="*/ 0 h 791"/>
              <a:gd name="T4" fmla="*/ 0 w 347"/>
              <a:gd name="T5" fmla="*/ 791 h 791"/>
              <a:gd name="T6" fmla="*/ 347 w 347"/>
              <a:gd name="T7" fmla="*/ 791 h 791"/>
              <a:gd name="T8" fmla="*/ 14 w 347"/>
              <a:gd name="T9" fmla="*/ 62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791">
                <a:moveTo>
                  <a:pt x="14" y="62"/>
                </a:moveTo>
                <a:cubicBezTo>
                  <a:pt x="8" y="28"/>
                  <a:pt x="2" y="0"/>
                  <a:pt x="0" y="0"/>
                </a:cubicBezTo>
                <a:cubicBezTo>
                  <a:pt x="0" y="791"/>
                  <a:pt x="0" y="791"/>
                  <a:pt x="0" y="791"/>
                </a:cubicBezTo>
                <a:cubicBezTo>
                  <a:pt x="347" y="791"/>
                  <a:pt x="347" y="791"/>
                  <a:pt x="347" y="791"/>
                </a:cubicBezTo>
                <a:cubicBezTo>
                  <a:pt x="347" y="791"/>
                  <a:pt x="104" y="611"/>
                  <a:pt x="14" y="62"/>
                </a:cubicBezTo>
                <a:close/>
              </a:path>
            </a:pathLst>
          </a:cu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268" name="Freeform 14">
            <a:extLst>
              <a:ext uri="{FF2B5EF4-FFF2-40B4-BE49-F238E27FC236}">
                <a16:creationId xmlns:a16="http://schemas.microsoft.com/office/drawing/2014/main" id="{2346B3AE-59F1-4BB1-AF16-D62E19DC8FE2}"/>
              </a:ext>
            </a:extLst>
          </p:cNvPr>
          <p:cNvSpPr>
            <a:spLocks/>
          </p:cNvSpPr>
          <p:nvPr/>
        </p:nvSpPr>
        <p:spPr bwMode="auto">
          <a:xfrm>
            <a:off x="9999836" y="1628775"/>
            <a:ext cx="1097415" cy="3827891"/>
          </a:xfrm>
          <a:custGeom>
            <a:avLst/>
            <a:gdLst>
              <a:gd name="T0" fmla="*/ 333 w 348"/>
              <a:gd name="T1" fmla="*/ 62 h 791"/>
              <a:gd name="T2" fmla="*/ 0 w 348"/>
              <a:gd name="T3" fmla="*/ 791 h 791"/>
              <a:gd name="T4" fmla="*/ 348 w 348"/>
              <a:gd name="T5" fmla="*/ 791 h 791"/>
              <a:gd name="T6" fmla="*/ 348 w 348"/>
              <a:gd name="T7" fmla="*/ 0 h 791"/>
              <a:gd name="T8" fmla="*/ 333 w 348"/>
              <a:gd name="T9" fmla="*/ 62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791">
                <a:moveTo>
                  <a:pt x="333" y="62"/>
                </a:moveTo>
                <a:cubicBezTo>
                  <a:pt x="242" y="611"/>
                  <a:pt x="0" y="791"/>
                  <a:pt x="0" y="791"/>
                </a:cubicBezTo>
                <a:cubicBezTo>
                  <a:pt x="348" y="791"/>
                  <a:pt x="348" y="791"/>
                  <a:pt x="348" y="791"/>
                </a:cubicBezTo>
                <a:cubicBezTo>
                  <a:pt x="348" y="0"/>
                  <a:pt x="348" y="0"/>
                  <a:pt x="348" y="0"/>
                </a:cubicBezTo>
                <a:cubicBezTo>
                  <a:pt x="345" y="0"/>
                  <a:pt x="339" y="28"/>
                  <a:pt x="333" y="62"/>
                </a:cubicBez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342" name="Rectangle 341">
            <a:extLst>
              <a:ext uri="{FF2B5EF4-FFF2-40B4-BE49-F238E27FC236}">
                <a16:creationId xmlns:a16="http://schemas.microsoft.com/office/drawing/2014/main" id="{7DDFCFC8-0F8F-48F2-A204-C75B038B7FAB}"/>
              </a:ext>
            </a:extLst>
          </p:cNvPr>
          <p:cNvSpPr/>
          <p:nvPr/>
        </p:nvSpPr>
        <p:spPr>
          <a:xfrm rot="2700000">
            <a:off x="-126587" y="-225476"/>
            <a:ext cx="527150" cy="527150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ctangle 342">
            <a:extLst>
              <a:ext uri="{FF2B5EF4-FFF2-40B4-BE49-F238E27FC236}">
                <a16:creationId xmlns:a16="http://schemas.microsoft.com/office/drawing/2014/main" id="{08DE2307-02B8-4107-A5D4-92F419873D99}"/>
              </a:ext>
            </a:extLst>
          </p:cNvPr>
          <p:cNvSpPr/>
          <p:nvPr/>
        </p:nvSpPr>
        <p:spPr>
          <a:xfrm rot="2700000">
            <a:off x="11992539" y="555785"/>
            <a:ext cx="398920" cy="3989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ctangle 344">
            <a:extLst>
              <a:ext uri="{FF2B5EF4-FFF2-40B4-BE49-F238E27FC236}">
                <a16:creationId xmlns:a16="http://schemas.microsoft.com/office/drawing/2014/main" id="{93782516-9C9B-494D-AA69-E6751083C2BA}"/>
              </a:ext>
            </a:extLst>
          </p:cNvPr>
          <p:cNvSpPr/>
          <p:nvPr/>
        </p:nvSpPr>
        <p:spPr>
          <a:xfrm rot="2700000">
            <a:off x="204261" y="6519478"/>
            <a:ext cx="398920" cy="3989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pic>
        <p:nvPicPr>
          <p:cNvPr id="2" name="Graphic 1" descr="Group brainstorm">
            <a:extLst>
              <a:ext uri="{FF2B5EF4-FFF2-40B4-BE49-F238E27FC236}">
                <a16:creationId xmlns:a16="http://schemas.microsoft.com/office/drawing/2014/main" id="{2967D44A-1DA9-E84D-AACA-D6B55D6B71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03686" y="1523117"/>
            <a:ext cx="548640" cy="54864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A900932-65BA-AC4A-BD92-DFF44E349517}"/>
              </a:ext>
            </a:extLst>
          </p:cNvPr>
          <p:cNvSpPr/>
          <p:nvPr/>
        </p:nvSpPr>
        <p:spPr>
          <a:xfrm>
            <a:off x="591727" y="947861"/>
            <a:ext cx="1006044" cy="1006044"/>
          </a:xfrm>
          <a:prstGeom prst="ellipse">
            <a:avLst/>
          </a:prstGeom>
          <a:solidFill>
            <a:srgbClr val="FF7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Graphic 4" descr="Group brainstorm">
            <a:extLst>
              <a:ext uri="{FF2B5EF4-FFF2-40B4-BE49-F238E27FC236}">
                <a16:creationId xmlns:a16="http://schemas.microsoft.com/office/drawing/2014/main" id="{7C4F0093-707A-454A-8327-715F9A18F9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0429" y="1176563"/>
            <a:ext cx="548640" cy="548640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B6A09A8C-232A-F54B-8477-AD3D06920336}"/>
              </a:ext>
            </a:extLst>
          </p:cNvPr>
          <p:cNvSpPr txBox="1"/>
          <p:nvPr/>
        </p:nvSpPr>
        <p:spPr>
          <a:xfrm>
            <a:off x="1826473" y="1180170"/>
            <a:ext cx="731880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/>
              <a:t>Through CSR programs, philanthropy, and volunteer efforts, businesses can benefit society while boosting their own brands.</a:t>
            </a:r>
          </a:p>
        </p:txBody>
      </p:sp>
    </p:spTree>
    <p:extLst>
      <p:ext uri="{BB962C8B-B14F-4D97-AF65-F5344CB8AC3E}">
        <p14:creationId xmlns:p14="http://schemas.microsoft.com/office/powerpoint/2010/main" val="10430250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3">
            <a:extLst>
              <a:ext uri="{FF2B5EF4-FFF2-40B4-BE49-F238E27FC236}">
                <a16:creationId xmlns:a16="http://schemas.microsoft.com/office/drawing/2014/main" id="{9651D242-0E3E-E64C-878D-38648C33C52F}"/>
              </a:ext>
            </a:extLst>
          </p:cNvPr>
          <p:cNvSpPr>
            <a:spLocks/>
          </p:cNvSpPr>
          <p:nvPr/>
        </p:nvSpPr>
        <p:spPr bwMode="auto">
          <a:xfrm>
            <a:off x="11097251" y="1628775"/>
            <a:ext cx="1094748" cy="3827891"/>
          </a:xfrm>
          <a:custGeom>
            <a:avLst/>
            <a:gdLst>
              <a:gd name="T0" fmla="*/ 14 w 347"/>
              <a:gd name="T1" fmla="*/ 62 h 791"/>
              <a:gd name="T2" fmla="*/ 0 w 347"/>
              <a:gd name="T3" fmla="*/ 0 h 791"/>
              <a:gd name="T4" fmla="*/ 0 w 347"/>
              <a:gd name="T5" fmla="*/ 791 h 791"/>
              <a:gd name="T6" fmla="*/ 347 w 347"/>
              <a:gd name="T7" fmla="*/ 791 h 791"/>
              <a:gd name="T8" fmla="*/ 14 w 347"/>
              <a:gd name="T9" fmla="*/ 62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791">
                <a:moveTo>
                  <a:pt x="14" y="62"/>
                </a:moveTo>
                <a:cubicBezTo>
                  <a:pt x="8" y="28"/>
                  <a:pt x="2" y="0"/>
                  <a:pt x="0" y="0"/>
                </a:cubicBezTo>
                <a:cubicBezTo>
                  <a:pt x="0" y="791"/>
                  <a:pt x="0" y="791"/>
                  <a:pt x="0" y="791"/>
                </a:cubicBezTo>
                <a:cubicBezTo>
                  <a:pt x="347" y="791"/>
                  <a:pt x="347" y="791"/>
                  <a:pt x="347" y="791"/>
                </a:cubicBezTo>
                <a:cubicBezTo>
                  <a:pt x="347" y="791"/>
                  <a:pt x="104" y="611"/>
                  <a:pt x="14" y="62"/>
                </a:cubicBezTo>
                <a:close/>
              </a:path>
            </a:pathLst>
          </a:cu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3FCAB445-FCC7-2843-A389-62E7A1FD13BE}"/>
              </a:ext>
            </a:extLst>
          </p:cNvPr>
          <p:cNvSpPr>
            <a:spLocks/>
          </p:cNvSpPr>
          <p:nvPr/>
        </p:nvSpPr>
        <p:spPr bwMode="auto">
          <a:xfrm>
            <a:off x="9993172" y="2505076"/>
            <a:ext cx="1094748" cy="2951590"/>
          </a:xfrm>
          <a:custGeom>
            <a:avLst/>
            <a:gdLst>
              <a:gd name="T0" fmla="*/ 14 w 347"/>
              <a:gd name="T1" fmla="*/ 40 h 522"/>
              <a:gd name="T2" fmla="*/ 0 w 347"/>
              <a:gd name="T3" fmla="*/ 0 h 522"/>
              <a:gd name="T4" fmla="*/ 0 w 347"/>
              <a:gd name="T5" fmla="*/ 522 h 522"/>
              <a:gd name="T6" fmla="*/ 347 w 347"/>
              <a:gd name="T7" fmla="*/ 522 h 522"/>
              <a:gd name="T8" fmla="*/ 14 w 347"/>
              <a:gd name="T9" fmla="*/ 4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522">
                <a:moveTo>
                  <a:pt x="14" y="40"/>
                </a:moveTo>
                <a:cubicBezTo>
                  <a:pt x="9" y="18"/>
                  <a:pt x="3" y="0"/>
                  <a:pt x="0" y="0"/>
                </a:cubicBezTo>
                <a:cubicBezTo>
                  <a:pt x="0" y="522"/>
                  <a:pt x="0" y="522"/>
                  <a:pt x="0" y="522"/>
                </a:cubicBezTo>
                <a:cubicBezTo>
                  <a:pt x="347" y="522"/>
                  <a:pt x="347" y="522"/>
                  <a:pt x="347" y="522"/>
                </a:cubicBezTo>
                <a:cubicBezTo>
                  <a:pt x="347" y="522"/>
                  <a:pt x="105" y="403"/>
                  <a:pt x="14" y="40"/>
                </a:cubicBezTo>
                <a:close/>
              </a:path>
            </a:pathLst>
          </a:cu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F222DDA3-72B0-2A49-8896-8E1BCF42CED4}"/>
              </a:ext>
            </a:extLst>
          </p:cNvPr>
          <p:cNvSpPr>
            <a:spLocks/>
          </p:cNvSpPr>
          <p:nvPr/>
        </p:nvSpPr>
        <p:spPr bwMode="auto">
          <a:xfrm>
            <a:off x="9999836" y="1628775"/>
            <a:ext cx="1097415" cy="3827891"/>
          </a:xfrm>
          <a:custGeom>
            <a:avLst/>
            <a:gdLst>
              <a:gd name="T0" fmla="*/ 333 w 348"/>
              <a:gd name="T1" fmla="*/ 62 h 791"/>
              <a:gd name="T2" fmla="*/ 0 w 348"/>
              <a:gd name="T3" fmla="*/ 791 h 791"/>
              <a:gd name="T4" fmla="*/ 348 w 348"/>
              <a:gd name="T5" fmla="*/ 791 h 791"/>
              <a:gd name="T6" fmla="*/ 348 w 348"/>
              <a:gd name="T7" fmla="*/ 0 h 791"/>
              <a:gd name="T8" fmla="*/ 333 w 348"/>
              <a:gd name="T9" fmla="*/ 62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791">
                <a:moveTo>
                  <a:pt x="333" y="62"/>
                </a:moveTo>
                <a:cubicBezTo>
                  <a:pt x="242" y="611"/>
                  <a:pt x="0" y="791"/>
                  <a:pt x="0" y="791"/>
                </a:cubicBezTo>
                <a:cubicBezTo>
                  <a:pt x="348" y="791"/>
                  <a:pt x="348" y="791"/>
                  <a:pt x="348" y="791"/>
                </a:cubicBezTo>
                <a:cubicBezTo>
                  <a:pt x="348" y="0"/>
                  <a:pt x="348" y="0"/>
                  <a:pt x="348" y="0"/>
                </a:cubicBezTo>
                <a:cubicBezTo>
                  <a:pt x="345" y="0"/>
                  <a:pt x="339" y="28"/>
                  <a:pt x="333" y="62"/>
                </a:cubicBez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604B0B4-C1BA-354D-8FCF-74E359BCAE27}"/>
              </a:ext>
            </a:extLst>
          </p:cNvPr>
          <p:cNvSpPr>
            <a:spLocks/>
          </p:cNvSpPr>
          <p:nvPr/>
        </p:nvSpPr>
        <p:spPr bwMode="auto">
          <a:xfrm>
            <a:off x="8883756" y="3025652"/>
            <a:ext cx="1093415" cy="2431013"/>
          </a:xfrm>
          <a:custGeom>
            <a:avLst/>
            <a:gdLst>
              <a:gd name="T0" fmla="*/ 15 w 347"/>
              <a:gd name="T1" fmla="*/ 75 h 971"/>
              <a:gd name="T2" fmla="*/ 0 w 347"/>
              <a:gd name="T3" fmla="*/ 0 h 971"/>
              <a:gd name="T4" fmla="*/ 0 w 347"/>
              <a:gd name="T5" fmla="*/ 971 h 971"/>
              <a:gd name="T6" fmla="*/ 347 w 347"/>
              <a:gd name="T7" fmla="*/ 971 h 971"/>
              <a:gd name="T8" fmla="*/ 15 w 347"/>
              <a:gd name="T9" fmla="*/ 75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971">
                <a:moveTo>
                  <a:pt x="15" y="75"/>
                </a:moveTo>
                <a:cubicBezTo>
                  <a:pt x="9" y="33"/>
                  <a:pt x="3" y="0"/>
                  <a:pt x="0" y="0"/>
                </a:cubicBezTo>
                <a:cubicBezTo>
                  <a:pt x="0" y="971"/>
                  <a:pt x="0" y="971"/>
                  <a:pt x="0" y="971"/>
                </a:cubicBezTo>
                <a:cubicBezTo>
                  <a:pt x="347" y="971"/>
                  <a:pt x="347" y="971"/>
                  <a:pt x="347" y="971"/>
                </a:cubicBezTo>
                <a:cubicBezTo>
                  <a:pt x="347" y="971"/>
                  <a:pt x="105" y="750"/>
                  <a:pt x="15" y="75"/>
                </a:cubicBezTo>
                <a:close/>
              </a:path>
            </a:pathLst>
          </a:custGeom>
          <a:solidFill>
            <a:schemeClr val="accent4">
              <a:lumMod val="75000"/>
              <a:alpha val="8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FB85558B-F9D2-1A45-A2E3-0A38089C1D53}"/>
              </a:ext>
            </a:extLst>
          </p:cNvPr>
          <p:cNvSpPr>
            <a:spLocks/>
          </p:cNvSpPr>
          <p:nvPr/>
        </p:nvSpPr>
        <p:spPr bwMode="auto">
          <a:xfrm>
            <a:off x="8899757" y="2505076"/>
            <a:ext cx="1093415" cy="2951590"/>
          </a:xfrm>
          <a:custGeom>
            <a:avLst/>
            <a:gdLst>
              <a:gd name="T0" fmla="*/ 333 w 347"/>
              <a:gd name="T1" fmla="*/ 40 h 522"/>
              <a:gd name="T2" fmla="*/ 0 w 347"/>
              <a:gd name="T3" fmla="*/ 522 h 522"/>
              <a:gd name="T4" fmla="*/ 347 w 347"/>
              <a:gd name="T5" fmla="*/ 522 h 522"/>
              <a:gd name="T6" fmla="*/ 347 w 347"/>
              <a:gd name="T7" fmla="*/ 0 h 522"/>
              <a:gd name="T8" fmla="*/ 333 w 347"/>
              <a:gd name="T9" fmla="*/ 4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522">
                <a:moveTo>
                  <a:pt x="333" y="40"/>
                </a:moveTo>
                <a:cubicBezTo>
                  <a:pt x="242" y="403"/>
                  <a:pt x="0" y="522"/>
                  <a:pt x="0" y="522"/>
                </a:cubicBezTo>
                <a:cubicBezTo>
                  <a:pt x="347" y="522"/>
                  <a:pt x="347" y="522"/>
                  <a:pt x="347" y="522"/>
                </a:cubicBezTo>
                <a:cubicBezTo>
                  <a:pt x="347" y="0"/>
                  <a:pt x="347" y="0"/>
                  <a:pt x="347" y="0"/>
                </a:cubicBezTo>
                <a:cubicBezTo>
                  <a:pt x="344" y="0"/>
                  <a:pt x="338" y="18"/>
                  <a:pt x="333" y="40"/>
                </a:cubicBez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3D907CE4-1F12-EC45-AEB0-7B74B5D80F4D}"/>
              </a:ext>
            </a:extLst>
          </p:cNvPr>
          <p:cNvSpPr>
            <a:spLocks/>
          </p:cNvSpPr>
          <p:nvPr/>
        </p:nvSpPr>
        <p:spPr bwMode="auto">
          <a:xfrm>
            <a:off x="7789008" y="3025652"/>
            <a:ext cx="1094748" cy="2431013"/>
          </a:xfrm>
          <a:custGeom>
            <a:avLst/>
            <a:gdLst>
              <a:gd name="T0" fmla="*/ 333 w 347"/>
              <a:gd name="T1" fmla="*/ 75 h 971"/>
              <a:gd name="T2" fmla="*/ 0 w 347"/>
              <a:gd name="T3" fmla="*/ 971 h 971"/>
              <a:gd name="T4" fmla="*/ 347 w 347"/>
              <a:gd name="T5" fmla="*/ 971 h 971"/>
              <a:gd name="T6" fmla="*/ 347 w 347"/>
              <a:gd name="T7" fmla="*/ 0 h 971"/>
              <a:gd name="T8" fmla="*/ 333 w 347"/>
              <a:gd name="T9" fmla="*/ 75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971">
                <a:moveTo>
                  <a:pt x="333" y="75"/>
                </a:moveTo>
                <a:cubicBezTo>
                  <a:pt x="242" y="750"/>
                  <a:pt x="0" y="971"/>
                  <a:pt x="0" y="971"/>
                </a:cubicBezTo>
                <a:cubicBezTo>
                  <a:pt x="347" y="971"/>
                  <a:pt x="347" y="971"/>
                  <a:pt x="347" y="971"/>
                </a:cubicBezTo>
                <a:cubicBezTo>
                  <a:pt x="347" y="0"/>
                  <a:pt x="347" y="0"/>
                  <a:pt x="347" y="0"/>
                </a:cubicBezTo>
                <a:cubicBezTo>
                  <a:pt x="345" y="0"/>
                  <a:pt x="339" y="33"/>
                  <a:pt x="333" y="75"/>
                </a:cubicBez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6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E21FFC-AF23-8540-81BD-AF07CD61A656}"/>
              </a:ext>
            </a:extLst>
          </p:cNvPr>
          <p:cNvSpPr/>
          <p:nvPr/>
        </p:nvSpPr>
        <p:spPr>
          <a:xfrm>
            <a:off x="1" y="5447221"/>
            <a:ext cx="12192000" cy="141077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60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99358C-5D53-BB40-B131-492AE9574D14}"/>
              </a:ext>
            </a:extLst>
          </p:cNvPr>
          <p:cNvSpPr/>
          <p:nvPr/>
        </p:nvSpPr>
        <p:spPr>
          <a:xfrm rot="2700000">
            <a:off x="204261" y="6519478"/>
            <a:ext cx="398920" cy="3989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4611644-E163-234C-AC7B-B60FDA777F1E}"/>
              </a:ext>
            </a:extLst>
          </p:cNvPr>
          <p:cNvSpPr/>
          <p:nvPr/>
        </p:nvSpPr>
        <p:spPr>
          <a:xfrm rot="2700000">
            <a:off x="11992539" y="555785"/>
            <a:ext cx="398920" cy="3989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70D8EC-7BCF-FE44-BB6D-7E4B02485B86}"/>
              </a:ext>
            </a:extLst>
          </p:cNvPr>
          <p:cNvSpPr/>
          <p:nvPr/>
        </p:nvSpPr>
        <p:spPr>
          <a:xfrm>
            <a:off x="591727" y="947861"/>
            <a:ext cx="1006044" cy="1006044"/>
          </a:xfrm>
          <a:prstGeom prst="ellipse">
            <a:avLst/>
          </a:prstGeom>
          <a:solidFill>
            <a:srgbClr val="FF7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5" name="Graphic 24" descr="Group brainstorm">
            <a:extLst>
              <a:ext uri="{FF2B5EF4-FFF2-40B4-BE49-F238E27FC236}">
                <a16:creationId xmlns:a16="http://schemas.microsoft.com/office/drawing/2014/main" id="{A8681DD4-ACB0-1547-B6A0-A5C422D93E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0429" y="1176563"/>
            <a:ext cx="548640" cy="548640"/>
          </a:xfrm>
          <a:prstGeom prst="rect">
            <a:avLst/>
          </a:prstGeom>
        </p:spPr>
      </p:pic>
      <p:sp>
        <p:nvSpPr>
          <p:cNvPr id="27" name="Freeform 30">
            <a:extLst>
              <a:ext uri="{FF2B5EF4-FFF2-40B4-BE49-F238E27FC236}">
                <a16:creationId xmlns:a16="http://schemas.microsoft.com/office/drawing/2014/main" id="{4B8E9072-8AAC-F344-A800-A613771AF129}"/>
              </a:ext>
            </a:extLst>
          </p:cNvPr>
          <p:cNvSpPr/>
          <p:nvPr/>
        </p:nvSpPr>
        <p:spPr>
          <a:xfrm>
            <a:off x="2898515" y="130788"/>
            <a:ext cx="607269" cy="550935"/>
          </a:xfrm>
          <a:custGeom>
            <a:avLst/>
            <a:gdLst>
              <a:gd name="connsiteX0" fmla="*/ 0 w 1263351"/>
              <a:gd name="connsiteY0" fmla="*/ 1028924 h 1146155"/>
              <a:gd name="connsiteX1" fmla="*/ 117231 w 1263351"/>
              <a:gd name="connsiteY1" fmla="*/ 1028924 h 1146155"/>
              <a:gd name="connsiteX2" fmla="*/ 117231 w 1263351"/>
              <a:gd name="connsiteY2" fmla="*/ 1146155 h 1146155"/>
              <a:gd name="connsiteX3" fmla="*/ 0 w 1263351"/>
              <a:gd name="connsiteY3" fmla="*/ 1146155 h 1146155"/>
              <a:gd name="connsiteX4" fmla="*/ 286530 w 1263351"/>
              <a:gd name="connsiteY4" fmla="*/ 1028923 h 1146155"/>
              <a:gd name="connsiteX5" fmla="*/ 403761 w 1263351"/>
              <a:gd name="connsiteY5" fmla="*/ 1028923 h 1146155"/>
              <a:gd name="connsiteX6" fmla="*/ 403761 w 1263351"/>
              <a:gd name="connsiteY6" fmla="*/ 1146154 h 1146155"/>
              <a:gd name="connsiteX7" fmla="*/ 286530 w 1263351"/>
              <a:gd name="connsiteY7" fmla="*/ 1146154 h 1146155"/>
              <a:gd name="connsiteX8" fmla="*/ 573060 w 1263351"/>
              <a:gd name="connsiteY8" fmla="*/ 1028922 h 1146155"/>
              <a:gd name="connsiteX9" fmla="*/ 690291 w 1263351"/>
              <a:gd name="connsiteY9" fmla="*/ 1028922 h 1146155"/>
              <a:gd name="connsiteX10" fmla="*/ 690291 w 1263351"/>
              <a:gd name="connsiteY10" fmla="*/ 1146153 h 1146155"/>
              <a:gd name="connsiteX11" fmla="*/ 573060 w 1263351"/>
              <a:gd name="connsiteY11" fmla="*/ 1146153 h 1146155"/>
              <a:gd name="connsiteX12" fmla="*/ 859590 w 1263351"/>
              <a:gd name="connsiteY12" fmla="*/ 1028921 h 1146155"/>
              <a:gd name="connsiteX13" fmla="*/ 976821 w 1263351"/>
              <a:gd name="connsiteY13" fmla="*/ 1028921 h 1146155"/>
              <a:gd name="connsiteX14" fmla="*/ 976821 w 1263351"/>
              <a:gd name="connsiteY14" fmla="*/ 1146152 h 1146155"/>
              <a:gd name="connsiteX15" fmla="*/ 859590 w 1263351"/>
              <a:gd name="connsiteY15" fmla="*/ 1146152 h 1146155"/>
              <a:gd name="connsiteX16" fmla="*/ 1146120 w 1263351"/>
              <a:gd name="connsiteY16" fmla="*/ 1028920 h 1146155"/>
              <a:gd name="connsiteX17" fmla="*/ 1263351 w 1263351"/>
              <a:gd name="connsiteY17" fmla="*/ 1028920 h 1146155"/>
              <a:gd name="connsiteX18" fmla="*/ 1263351 w 1263351"/>
              <a:gd name="connsiteY18" fmla="*/ 1146151 h 1146155"/>
              <a:gd name="connsiteX19" fmla="*/ 1146120 w 1263351"/>
              <a:gd name="connsiteY19" fmla="*/ 1146151 h 1146155"/>
              <a:gd name="connsiteX20" fmla="*/ 0 w 1263351"/>
              <a:gd name="connsiteY20" fmla="*/ 771694 h 1146155"/>
              <a:gd name="connsiteX21" fmla="*/ 117231 w 1263351"/>
              <a:gd name="connsiteY21" fmla="*/ 771694 h 1146155"/>
              <a:gd name="connsiteX22" fmla="*/ 117231 w 1263351"/>
              <a:gd name="connsiteY22" fmla="*/ 888925 h 1146155"/>
              <a:gd name="connsiteX23" fmla="*/ 0 w 1263351"/>
              <a:gd name="connsiteY23" fmla="*/ 888925 h 1146155"/>
              <a:gd name="connsiteX24" fmla="*/ 286530 w 1263351"/>
              <a:gd name="connsiteY24" fmla="*/ 771693 h 1146155"/>
              <a:gd name="connsiteX25" fmla="*/ 403761 w 1263351"/>
              <a:gd name="connsiteY25" fmla="*/ 771693 h 1146155"/>
              <a:gd name="connsiteX26" fmla="*/ 403761 w 1263351"/>
              <a:gd name="connsiteY26" fmla="*/ 888924 h 1146155"/>
              <a:gd name="connsiteX27" fmla="*/ 286530 w 1263351"/>
              <a:gd name="connsiteY27" fmla="*/ 888924 h 1146155"/>
              <a:gd name="connsiteX28" fmla="*/ 573060 w 1263351"/>
              <a:gd name="connsiteY28" fmla="*/ 771692 h 1146155"/>
              <a:gd name="connsiteX29" fmla="*/ 690291 w 1263351"/>
              <a:gd name="connsiteY29" fmla="*/ 771692 h 1146155"/>
              <a:gd name="connsiteX30" fmla="*/ 690291 w 1263351"/>
              <a:gd name="connsiteY30" fmla="*/ 888923 h 1146155"/>
              <a:gd name="connsiteX31" fmla="*/ 573060 w 1263351"/>
              <a:gd name="connsiteY31" fmla="*/ 888923 h 1146155"/>
              <a:gd name="connsiteX32" fmla="*/ 859590 w 1263351"/>
              <a:gd name="connsiteY32" fmla="*/ 771691 h 1146155"/>
              <a:gd name="connsiteX33" fmla="*/ 976821 w 1263351"/>
              <a:gd name="connsiteY33" fmla="*/ 771691 h 1146155"/>
              <a:gd name="connsiteX34" fmla="*/ 976821 w 1263351"/>
              <a:gd name="connsiteY34" fmla="*/ 888922 h 1146155"/>
              <a:gd name="connsiteX35" fmla="*/ 859590 w 1263351"/>
              <a:gd name="connsiteY35" fmla="*/ 888922 h 1146155"/>
              <a:gd name="connsiteX36" fmla="*/ 1146120 w 1263351"/>
              <a:gd name="connsiteY36" fmla="*/ 771690 h 1146155"/>
              <a:gd name="connsiteX37" fmla="*/ 1263351 w 1263351"/>
              <a:gd name="connsiteY37" fmla="*/ 771690 h 1146155"/>
              <a:gd name="connsiteX38" fmla="*/ 1263351 w 1263351"/>
              <a:gd name="connsiteY38" fmla="*/ 888921 h 1146155"/>
              <a:gd name="connsiteX39" fmla="*/ 1146120 w 1263351"/>
              <a:gd name="connsiteY39" fmla="*/ 888921 h 1146155"/>
              <a:gd name="connsiteX40" fmla="*/ 0 w 1263351"/>
              <a:gd name="connsiteY40" fmla="*/ 514464 h 1146155"/>
              <a:gd name="connsiteX41" fmla="*/ 117231 w 1263351"/>
              <a:gd name="connsiteY41" fmla="*/ 514464 h 1146155"/>
              <a:gd name="connsiteX42" fmla="*/ 117231 w 1263351"/>
              <a:gd name="connsiteY42" fmla="*/ 631695 h 1146155"/>
              <a:gd name="connsiteX43" fmla="*/ 0 w 1263351"/>
              <a:gd name="connsiteY43" fmla="*/ 631695 h 1146155"/>
              <a:gd name="connsiteX44" fmla="*/ 286530 w 1263351"/>
              <a:gd name="connsiteY44" fmla="*/ 514463 h 1146155"/>
              <a:gd name="connsiteX45" fmla="*/ 403761 w 1263351"/>
              <a:gd name="connsiteY45" fmla="*/ 514463 h 1146155"/>
              <a:gd name="connsiteX46" fmla="*/ 403761 w 1263351"/>
              <a:gd name="connsiteY46" fmla="*/ 631694 h 1146155"/>
              <a:gd name="connsiteX47" fmla="*/ 286530 w 1263351"/>
              <a:gd name="connsiteY47" fmla="*/ 631694 h 1146155"/>
              <a:gd name="connsiteX48" fmla="*/ 573060 w 1263351"/>
              <a:gd name="connsiteY48" fmla="*/ 514462 h 1146155"/>
              <a:gd name="connsiteX49" fmla="*/ 690291 w 1263351"/>
              <a:gd name="connsiteY49" fmla="*/ 514462 h 1146155"/>
              <a:gd name="connsiteX50" fmla="*/ 690291 w 1263351"/>
              <a:gd name="connsiteY50" fmla="*/ 631693 h 1146155"/>
              <a:gd name="connsiteX51" fmla="*/ 573060 w 1263351"/>
              <a:gd name="connsiteY51" fmla="*/ 631693 h 1146155"/>
              <a:gd name="connsiteX52" fmla="*/ 859590 w 1263351"/>
              <a:gd name="connsiteY52" fmla="*/ 514461 h 1146155"/>
              <a:gd name="connsiteX53" fmla="*/ 976821 w 1263351"/>
              <a:gd name="connsiteY53" fmla="*/ 514461 h 1146155"/>
              <a:gd name="connsiteX54" fmla="*/ 976821 w 1263351"/>
              <a:gd name="connsiteY54" fmla="*/ 631692 h 1146155"/>
              <a:gd name="connsiteX55" fmla="*/ 859590 w 1263351"/>
              <a:gd name="connsiteY55" fmla="*/ 631692 h 1146155"/>
              <a:gd name="connsiteX56" fmla="*/ 1146120 w 1263351"/>
              <a:gd name="connsiteY56" fmla="*/ 514460 h 1146155"/>
              <a:gd name="connsiteX57" fmla="*/ 1263351 w 1263351"/>
              <a:gd name="connsiteY57" fmla="*/ 514460 h 1146155"/>
              <a:gd name="connsiteX58" fmla="*/ 1263351 w 1263351"/>
              <a:gd name="connsiteY58" fmla="*/ 631691 h 1146155"/>
              <a:gd name="connsiteX59" fmla="*/ 1146120 w 1263351"/>
              <a:gd name="connsiteY59" fmla="*/ 631691 h 1146155"/>
              <a:gd name="connsiteX60" fmla="*/ 0 w 1263351"/>
              <a:gd name="connsiteY60" fmla="*/ 257234 h 1146155"/>
              <a:gd name="connsiteX61" fmla="*/ 117231 w 1263351"/>
              <a:gd name="connsiteY61" fmla="*/ 257234 h 1146155"/>
              <a:gd name="connsiteX62" fmla="*/ 117231 w 1263351"/>
              <a:gd name="connsiteY62" fmla="*/ 374465 h 1146155"/>
              <a:gd name="connsiteX63" fmla="*/ 0 w 1263351"/>
              <a:gd name="connsiteY63" fmla="*/ 374465 h 1146155"/>
              <a:gd name="connsiteX64" fmla="*/ 286530 w 1263351"/>
              <a:gd name="connsiteY64" fmla="*/ 257233 h 1146155"/>
              <a:gd name="connsiteX65" fmla="*/ 403761 w 1263351"/>
              <a:gd name="connsiteY65" fmla="*/ 257233 h 1146155"/>
              <a:gd name="connsiteX66" fmla="*/ 403761 w 1263351"/>
              <a:gd name="connsiteY66" fmla="*/ 374464 h 1146155"/>
              <a:gd name="connsiteX67" fmla="*/ 286530 w 1263351"/>
              <a:gd name="connsiteY67" fmla="*/ 374464 h 1146155"/>
              <a:gd name="connsiteX68" fmla="*/ 573060 w 1263351"/>
              <a:gd name="connsiteY68" fmla="*/ 257232 h 1146155"/>
              <a:gd name="connsiteX69" fmla="*/ 690291 w 1263351"/>
              <a:gd name="connsiteY69" fmla="*/ 257232 h 1146155"/>
              <a:gd name="connsiteX70" fmla="*/ 690291 w 1263351"/>
              <a:gd name="connsiteY70" fmla="*/ 374463 h 1146155"/>
              <a:gd name="connsiteX71" fmla="*/ 573060 w 1263351"/>
              <a:gd name="connsiteY71" fmla="*/ 374463 h 1146155"/>
              <a:gd name="connsiteX72" fmla="*/ 859590 w 1263351"/>
              <a:gd name="connsiteY72" fmla="*/ 257231 h 1146155"/>
              <a:gd name="connsiteX73" fmla="*/ 976821 w 1263351"/>
              <a:gd name="connsiteY73" fmla="*/ 257231 h 1146155"/>
              <a:gd name="connsiteX74" fmla="*/ 976821 w 1263351"/>
              <a:gd name="connsiteY74" fmla="*/ 374462 h 1146155"/>
              <a:gd name="connsiteX75" fmla="*/ 859590 w 1263351"/>
              <a:gd name="connsiteY75" fmla="*/ 374462 h 1146155"/>
              <a:gd name="connsiteX76" fmla="*/ 1146120 w 1263351"/>
              <a:gd name="connsiteY76" fmla="*/ 257230 h 1146155"/>
              <a:gd name="connsiteX77" fmla="*/ 1263351 w 1263351"/>
              <a:gd name="connsiteY77" fmla="*/ 257230 h 1146155"/>
              <a:gd name="connsiteX78" fmla="*/ 1263351 w 1263351"/>
              <a:gd name="connsiteY78" fmla="*/ 374461 h 1146155"/>
              <a:gd name="connsiteX79" fmla="*/ 1146120 w 1263351"/>
              <a:gd name="connsiteY79" fmla="*/ 374461 h 1146155"/>
              <a:gd name="connsiteX80" fmla="*/ 0 w 1263351"/>
              <a:gd name="connsiteY80" fmla="*/ 4 h 1146155"/>
              <a:gd name="connsiteX81" fmla="*/ 117231 w 1263351"/>
              <a:gd name="connsiteY81" fmla="*/ 4 h 1146155"/>
              <a:gd name="connsiteX82" fmla="*/ 117231 w 1263351"/>
              <a:gd name="connsiteY82" fmla="*/ 117235 h 1146155"/>
              <a:gd name="connsiteX83" fmla="*/ 0 w 1263351"/>
              <a:gd name="connsiteY83" fmla="*/ 117235 h 1146155"/>
              <a:gd name="connsiteX84" fmla="*/ 286530 w 1263351"/>
              <a:gd name="connsiteY84" fmla="*/ 3 h 1146155"/>
              <a:gd name="connsiteX85" fmla="*/ 403761 w 1263351"/>
              <a:gd name="connsiteY85" fmla="*/ 3 h 1146155"/>
              <a:gd name="connsiteX86" fmla="*/ 403761 w 1263351"/>
              <a:gd name="connsiteY86" fmla="*/ 117234 h 1146155"/>
              <a:gd name="connsiteX87" fmla="*/ 286530 w 1263351"/>
              <a:gd name="connsiteY87" fmla="*/ 117234 h 1146155"/>
              <a:gd name="connsiteX88" fmla="*/ 573060 w 1263351"/>
              <a:gd name="connsiteY88" fmla="*/ 2 h 1146155"/>
              <a:gd name="connsiteX89" fmla="*/ 690291 w 1263351"/>
              <a:gd name="connsiteY89" fmla="*/ 2 h 1146155"/>
              <a:gd name="connsiteX90" fmla="*/ 690291 w 1263351"/>
              <a:gd name="connsiteY90" fmla="*/ 117233 h 1146155"/>
              <a:gd name="connsiteX91" fmla="*/ 573060 w 1263351"/>
              <a:gd name="connsiteY91" fmla="*/ 117233 h 1146155"/>
              <a:gd name="connsiteX92" fmla="*/ 859590 w 1263351"/>
              <a:gd name="connsiteY92" fmla="*/ 1 h 1146155"/>
              <a:gd name="connsiteX93" fmla="*/ 976821 w 1263351"/>
              <a:gd name="connsiteY93" fmla="*/ 1 h 1146155"/>
              <a:gd name="connsiteX94" fmla="*/ 976821 w 1263351"/>
              <a:gd name="connsiteY94" fmla="*/ 117232 h 1146155"/>
              <a:gd name="connsiteX95" fmla="*/ 859590 w 1263351"/>
              <a:gd name="connsiteY95" fmla="*/ 117232 h 1146155"/>
              <a:gd name="connsiteX96" fmla="*/ 1146120 w 1263351"/>
              <a:gd name="connsiteY96" fmla="*/ 0 h 1146155"/>
              <a:gd name="connsiteX97" fmla="*/ 1263351 w 1263351"/>
              <a:gd name="connsiteY97" fmla="*/ 0 h 1146155"/>
              <a:gd name="connsiteX98" fmla="*/ 1263351 w 1263351"/>
              <a:gd name="connsiteY98" fmla="*/ 117231 h 1146155"/>
              <a:gd name="connsiteX99" fmla="*/ 1146120 w 1263351"/>
              <a:gd name="connsiteY99" fmla="*/ 117231 h 114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263351" h="1146155">
                <a:moveTo>
                  <a:pt x="0" y="1028924"/>
                </a:moveTo>
                <a:lnTo>
                  <a:pt x="117231" y="1028924"/>
                </a:lnTo>
                <a:lnTo>
                  <a:pt x="117231" y="1146155"/>
                </a:lnTo>
                <a:lnTo>
                  <a:pt x="0" y="1146155"/>
                </a:lnTo>
                <a:close/>
                <a:moveTo>
                  <a:pt x="286530" y="1028923"/>
                </a:moveTo>
                <a:lnTo>
                  <a:pt x="403761" y="1028923"/>
                </a:lnTo>
                <a:lnTo>
                  <a:pt x="403761" y="1146154"/>
                </a:lnTo>
                <a:lnTo>
                  <a:pt x="286530" y="1146154"/>
                </a:lnTo>
                <a:close/>
                <a:moveTo>
                  <a:pt x="573060" y="1028922"/>
                </a:moveTo>
                <a:lnTo>
                  <a:pt x="690291" y="1028922"/>
                </a:lnTo>
                <a:lnTo>
                  <a:pt x="690291" y="1146153"/>
                </a:lnTo>
                <a:lnTo>
                  <a:pt x="573060" y="1146153"/>
                </a:lnTo>
                <a:close/>
                <a:moveTo>
                  <a:pt x="859590" y="1028921"/>
                </a:moveTo>
                <a:lnTo>
                  <a:pt x="976821" y="1028921"/>
                </a:lnTo>
                <a:lnTo>
                  <a:pt x="976821" y="1146152"/>
                </a:lnTo>
                <a:lnTo>
                  <a:pt x="859590" y="1146152"/>
                </a:lnTo>
                <a:close/>
                <a:moveTo>
                  <a:pt x="1146120" y="1028920"/>
                </a:moveTo>
                <a:lnTo>
                  <a:pt x="1263351" y="1028920"/>
                </a:lnTo>
                <a:lnTo>
                  <a:pt x="1263351" y="1146151"/>
                </a:lnTo>
                <a:lnTo>
                  <a:pt x="1146120" y="1146151"/>
                </a:lnTo>
                <a:close/>
                <a:moveTo>
                  <a:pt x="0" y="771694"/>
                </a:moveTo>
                <a:lnTo>
                  <a:pt x="117231" y="771694"/>
                </a:lnTo>
                <a:lnTo>
                  <a:pt x="117231" y="888925"/>
                </a:lnTo>
                <a:lnTo>
                  <a:pt x="0" y="888925"/>
                </a:lnTo>
                <a:close/>
                <a:moveTo>
                  <a:pt x="286530" y="771693"/>
                </a:moveTo>
                <a:lnTo>
                  <a:pt x="403761" y="771693"/>
                </a:lnTo>
                <a:lnTo>
                  <a:pt x="403761" y="888924"/>
                </a:lnTo>
                <a:lnTo>
                  <a:pt x="286530" y="888924"/>
                </a:lnTo>
                <a:close/>
                <a:moveTo>
                  <a:pt x="573060" y="771692"/>
                </a:moveTo>
                <a:lnTo>
                  <a:pt x="690291" y="771692"/>
                </a:lnTo>
                <a:lnTo>
                  <a:pt x="690291" y="888923"/>
                </a:lnTo>
                <a:lnTo>
                  <a:pt x="573060" y="888923"/>
                </a:lnTo>
                <a:close/>
                <a:moveTo>
                  <a:pt x="859590" y="771691"/>
                </a:moveTo>
                <a:lnTo>
                  <a:pt x="976821" y="771691"/>
                </a:lnTo>
                <a:lnTo>
                  <a:pt x="976821" y="888922"/>
                </a:lnTo>
                <a:lnTo>
                  <a:pt x="859590" y="888922"/>
                </a:lnTo>
                <a:close/>
                <a:moveTo>
                  <a:pt x="1146120" y="771690"/>
                </a:moveTo>
                <a:lnTo>
                  <a:pt x="1263351" y="771690"/>
                </a:lnTo>
                <a:lnTo>
                  <a:pt x="1263351" y="888921"/>
                </a:lnTo>
                <a:lnTo>
                  <a:pt x="1146120" y="888921"/>
                </a:lnTo>
                <a:close/>
                <a:moveTo>
                  <a:pt x="0" y="514464"/>
                </a:moveTo>
                <a:lnTo>
                  <a:pt x="117231" y="514464"/>
                </a:lnTo>
                <a:lnTo>
                  <a:pt x="117231" y="631695"/>
                </a:lnTo>
                <a:lnTo>
                  <a:pt x="0" y="631695"/>
                </a:lnTo>
                <a:close/>
                <a:moveTo>
                  <a:pt x="286530" y="514463"/>
                </a:moveTo>
                <a:lnTo>
                  <a:pt x="403761" y="514463"/>
                </a:lnTo>
                <a:lnTo>
                  <a:pt x="403761" y="631694"/>
                </a:lnTo>
                <a:lnTo>
                  <a:pt x="286530" y="631694"/>
                </a:lnTo>
                <a:close/>
                <a:moveTo>
                  <a:pt x="573060" y="514462"/>
                </a:moveTo>
                <a:lnTo>
                  <a:pt x="690291" y="514462"/>
                </a:lnTo>
                <a:lnTo>
                  <a:pt x="690291" y="631693"/>
                </a:lnTo>
                <a:lnTo>
                  <a:pt x="573060" y="631693"/>
                </a:lnTo>
                <a:close/>
                <a:moveTo>
                  <a:pt x="859590" y="514461"/>
                </a:moveTo>
                <a:lnTo>
                  <a:pt x="976821" y="514461"/>
                </a:lnTo>
                <a:lnTo>
                  <a:pt x="976821" y="631692"/>
                </a:lnTo>
                <a:lnTo>
                  <a:pt x="859590" y="631692"/>
                </a:lnTo>
                <a:close/>
                <a:moveTo>
                  <a:pt x="1146120" y="514460"/>
                </a:moveTo>
                <a:lnTo>
                  <a:pt x="1263351" y="514460"/>
                </a:lnTo>
                <a:lnTo>
                  <a:pt x="1263351" y="631691"/>
                </a:lnTo>
                <a:lnTo>
                  <a:pt x="1146120" y="631691"/>
                </a:lnTo>
                <a:close/>
                <a:moveTo>
                  <a:pt x="0" y="257234"/>
                </a:moveTo>
                <a:lnTo>
                  <a:pt x="117231" y="257234"/>
                </a:lnTo>
                <a:lnTo>
                  <a:pt x="117231" y="374465"/>
                </a:lnTo>
                <a:lnTo>
                  <a:pt x="0" y="374465"/>
                </a:lnTo>
                <a:close/>
                <a:moveTo>
                  <a:pt x="286530" y="257233"/>
                </a:moveTo>
                <a:lnTo>
                  <a:pt x="403761" y="257233"/>
                </a:lnTo>
                <a:lnTo>
                  <a:pt x="403761" y="374464"/>
                </a:lnTo>
                <a:lnTo>
                  <a:pt x="286530" y="374464"/>
                </a:lnTo>
                <a:close/>
                <a:moveTo>
                  <a:pt x="573060" y="257232"/>
                </a:moveTo>
                <a:lnTo>
                  <a:pt x="690291" y="257232"/>
                </a:lnTo>
                <a:lnTo>
                  <a:pt x="690291" y="374463"/>
                </a:lnTo>
                <a:lnTo>
                  <a:pt x="573060" y="374463"/>
                </a:lnTo>
                <a:close/>
                <a:moveTo>
                  <a:pt x="859590" y="257231"/>
                </a:moveTo>
                <a:lnTo>
                  <a:pt x="976821" y="257231"/>
                </a:lnTo>
                <a:lnTo>
                  <a:pt x="976821" y="374462"/>
                </a:lnTo>
                <a:lnTo>
                  <a:pt x="859590" y="374462"/>
                </a:lnTo>
                <a:close/>
                <a:moveTo>
                  <a:pt x="1146120" y="257230"/>
                </a:moveTo>
                <a:lnTo>
                  <a:pt x="1263351" y="257230"/>
                </a:lnTo>
                <a:lnTo>
                  <a:pt x="1263351" y="374461"/>
                </a:lnTo>
                <a:lnTo>
                  <a:pt x="1146120" y="374461"/>
                </a:lnTo>
                <a:close/>
                <a:moveTo>
                  <a:pt x="0" y="4"/>
                </a:moveTo>
                <a:lnTo>
                  <a:pt x="117231" y="4"/>
                </a:lnTo>
                <a:lnTo>
                  <a:pt x="117231" y="117235"/>
                </a:lnTo>
                <a:lnTo>
                  <a:pt x="0" y="117235"/>
                </a:lnTo>
                <a:close/>
                <a:moveTo>
                  <a:pt x="286530" y="3"/>
                </a:moveTo>
                <a:lnTo>
                  <a:pt x="403761" y="3"/>
                </a:lnTo>
                <a:lnTo>
                  <a:pt x="403761" y="117234"/>
                </a:lnTo>
                <a:lnTo>
                  <a:pt x="286530" y="117234"/>
                </a:lnTo>
                <a:close/>
                <a:moveTo>
                  <a:pt x="573060" y="2"/>
                </a:moveTo>
                <a:lnTo>
                  <a:pt x="690291" y="2"/>
                </a:lnTo>
                <a:lnTo>
                  <a:pt x="690291" y="117233"/>
                </a:lnTo>
                <a:lnTo>
                  <a:pt x="573060" y="117233"/>
                </a:lnTo>
                <a:close/>
                <a:moveTo>
                  <a:pt x="859590" y="1"/>
                </a:moveTo>
                <a:lnTo>
                  <a:pt x="976821" y="1"/>
                </a:lnTo>
                <a:lnTo>
                  <a:pt x="976821" y="117232"/>
                </a:lnTo>
                <a:lnTo>
                  <a:pt x="859590" y="117232"/>
                </a:lnTo>
                <a:close/>
                <a:moveTo>
                  <a:pt x="1146120" y="0"/>
                </a:moveTo>
                <a:lnTo>
                  <a:pt x="1263351" y="0"/>
                </a:lnTo>
                <a:lnTo>
                  <a:pt x="1263351" y="117231"/>
                </a:lnTo>
                <a:lnTo>
                  <a:pt x="1146120" y="117231"/>
                </a:lnTo>
                <a:close/>
              </a:path>
            </a:pathLst>
          </a:cu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10BC5BC-750D-F74D-90C5-CAADEEA1A10E}"/>
              </a:ext>
            </a:extLst>
          </p:cNvPr>
          <p:cNvSpPr/>
          <p:nvPr/>
        </p:nvSpPr>
        <p:spPr>
          <a:xfrm rot="2700000">
            <a:off x="-126587" y="-225476"/>
            <a:ext cx="527150" cy="527150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35F725-D466-D74F-9768-68B56D4CC00F}"/>
              </a:ext>
            </a:extLst>
          </p:cNvPr>
          <p:cNvSpPr txBox="1"/>
          <p:nvPr/>
        </p:nvSpPr>
        <p:spPr>
          <a:xfrm>
            <a:off x="1826473" y="1176458"/>
            <a:ext cx="635923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/>
              <a:t>And a Good corporate citizenship performance reduces risk and improves the financial performance of efficient firms.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646F84-F46D-974F-B1BA-9ACD646919C9}"/>
              </a:ext>
            </a:extLst>
          </p:cNvPr>
          <p:cNvSpPr txBox="1"/>
          <p:nvPr/>
        </p:nvSpPr>
        <p:spPr>
          <a:xfrm>
            <a:off x="1666617" y="3403739"/>
            <a:ext cx="651909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/>
              <a:t>Example of good corporate citizen</a:t>
            </a:r>
            <a:r>
              <a:rPr lang="ar-SA" sz="3200" b="1" dirty="0"/>
              <a:t>: </a:t>
            </a:r>
            <a:r>
              <a:rPr lang="en-US" sz="3200" b="1" dirty="0"/>
              <a:t> </a:t>
            </a:r>
            <a:r>
              <a:rPr lang="en-US" sz="3200" b="1" dirty="0" smtClean="0"/>
              <a:t>Amazon, </a:t>
            </a:r>
            <a:r>
              <a:rPr lang="it-IT" sz="3200" b="1" dirty="0" smtClean="0"/>
              <a:t>and</a:t>
            </a:r>
            <a:r>
              <a:rPr lang="ar-SA" sz="3200" b="1" dirty="0" smtClean="0"/>
              <a:t> </a:t>
            </a:r>
            <a:r>
              <a:rPr lang="en-US" sz="3200" b="1" dirty="0" smtClean="0"/>
              <a:t>Apple.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72020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5">
            <a:extLst>
              <a:ext uri="{FF2B5EF4-FFF2-40B4-BE49-F238E27FC236}">
                <a16:creationId xmlns:a16="http://schemas.microsoft.com/office/drawing/2014/main" id="{E68EBFDB-CA92-6E40-BE55-751E7BE84ED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FB6C61A-F256-6C4C-BE9E-3A592FE31D85}"/>
              </a:ext>
            </a:extLst>
          </p:cNvPr>
          <p:cNvSpPr/>
          <p:nvPr/>
        </p:nvSpPr>
        <p:spPr>
          <a:xfrm>
            <a:off x="-29849" y="-9005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9981E5-ED22-3247-954F-CB887A904B5C}"/>
              </a:ext>
            </a:extLst>
          </p:cNvPr>
          <p:cNvSpPr/>
          <p:nvPr/>
        </p:nvSpPr>
        <p:spPr>
          <a:xfrm rot="2257653">
            <a:off x="-341399" y="1084122"/>
            <a:ext cx="1086313" cy="1086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A72B24-D4A0-9640-9CC6-D682D843BBD4}"/>
              </a:ext>
            </a:extLst>
          </p:cNvPr>
          <p:cNvSpPr/>
          <p:nvPr/>
        </p:nvSpPr>
        <p:spPr>
          <a:xfrm rot="2700000">
            <a:off x="11387411" y="-221181"/>
            <a:ext cx="1055761" cy="10557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A9C4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0D7160-13F4-EC4C-BA60-02A50D295594}"/>
              </a:ext>
            </a:extLst>
          </p:cNvPr>
          <p:cNvSpPr/>
          <p:nvPr/>
        </p:nvSpPr>
        <p:spPr>
          <a:xfrm rot="3840802">
            <a:off x="5771547" y="6388894"/>
            <a:ext cx="993677" cy="993677"/>
          </a:xfrm>
          <a:prstGeom prst="rect">
            <a:avLst/>
          </a:prstGeom>
          <a:solidFill>
            <a:srgbClr val="FE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EDCEA78-41F0-A143-AAB5-1011475F9AE0}"/>
              </a:ext>
            </a:extLst>
          </p:cNvPr>
          <p:cNvSpPr/>
          <p:nvPr/>
        </p:nvSpPr>
        <p:spPr>
          <a:xfrm>
            <a:off x="3587360" y="491846"/>
            <a:ext cx="5017280" cy="1586286"/>
          </a:xfrm>
          <a:prstGeom prst="ellipse">
            <a:avLst/>
          </a:prstGeom>
          <a:solidFill>
            <a:schemeClr val="accent6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b="1"/>
              <a:t>CONCLUSION </a:t>
            </a:r>
            <a:endParaRPr lang="en-US" dirty="0"/>
          </a:p>
        </p:txBody>
      </p:sp>
      <p:sp>
        <p:nvSpPr>
          <p:cNvPr id="15" name="Donut 11">
            <a:extLst>
              <a:ext uri="{FF2B5EF4-FFF2-40B4-BE49-F238E27FC236}">
                <a16:creationId xmlns:a16="http://schemas.microsoft.com/office/drawing/2014/main" id="{65561300-42CC-9447-8D63-D3BCA57F2299}"/>
              </a:ext>
            </a:extLst>
          </p:cNvPr>
          <p:cNvSpPr/>
          <p:nvPr/>
        </p:nvSpPr>
        <p:spPr>
          <a:xfrm>
            <a:off x="1282931" y="-1384069"/>
            <a:ext cx="9626138" cy="9626138"/>
          </a:xfrm>
          <a:prstGeom prst="donut">
            <a:avLst>
              <a:gd name="adj" fmla="val 758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58F7F9-6F41-3647-9483-D46D756B4002}"/>
              </a:ext>
            </a:extLst>
          </p:cNvPr>
          <p:cNvSpPr txBox="1"/>
          <p:nvPr/>
        </p:nvSpPr>
        <p:spPr>
          <a:xfrm>
            <a:off x="1528618" y="2659698"/>
            <a:ext cx="905896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CSR is about the full range of responsibilities towards various stakeholders, while CC is about the active involvement of a company in the </a:t>
            </a:r>
            <a:r>
              <a:rPr lang="en-US" sz="3200" b="1" dirty="0" err="1">
                <a:solidFill>
                  <a:schemeClr val="bg1"/>
                </a:solidFill>
              </a:rPr>
              <a:t>succes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ar-SA" sz="3200" b="1" dirty="0">
                <a:solidFill>
                  <a:schemeClr val="bg1"/>
                </a:solidFill>
              </a:rPr>
              <a:t>o</a:t>
            </a:r>
            <a:r>
              <a:rPr lang="en-US" sz="3200" b="1" dirty="0">
                <a:solidFill>
                  <a:schemeClr val="bg1"/>
                </a:solidFill>
              </a:rPr>
              <a:t>f the society in which it operates.</a:t>
            </a:r>
          </a:p>
        </p:txBody>
      </p:sp>
    </p:spTree>
    <p:extLst>
      <p:ext uri="{BB962C8B-B14F-4D97-AF65-F5344CB8AC3E}">
        <p14:creationId xmlns:p14="http://schemas.microsoft.com/office/powerpoint/2010/main" val="114107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>
</file>

<file path=ppt/theme/theme1.xml><?xml version="1.0" encoding="utf-8"?>
<a:theme xmlns:a="http://schemas.openxmlformats.org/drawingml/2006/main" name="30183-creative-agency-1">
  <a:themeElements>
    <a:clrScheme name="Custom 4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F0066"/>
      </a:accent1>
      <a:accent2>
        <a:srgbClr val="8A3FFC"/>
      </a:accent2>
      <a:accent3>
        <a:srgbClr val="FA4D56"/>
      </a:accent3>
      <a:accent4>
        <a:srgbClr val="F19A1B"/>
      </a:accent4>
      <a:accent5>
        <a:srgbClr val="08BDBA"/>
      </a:accent5>
      <a:accent6>
        <a:srgbClr val="0F62FE"/>
      </a:accent6>
      <a:hlink>
        <a:srgbClr val="24A148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326</Words>
  <Application>Microsoft Office PowerPoint</Application>
  <PresentationFormat>Widescreen</PresentationFormat>
  <Paragraphs>52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Times New Roman</vt:lpstr>
      <vt:lpstr>30183-creative-agency-1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36</cp:revision>
  <dcterms:created xsi:type="dcterms:W3CDTF">2021-02-27T13:36:01Z</dcterms:created>
  <dcterms:modified xsi:type="dcterms:W3CDTF">2021-11-18T07:56:50Z</dcterms:modified>
</cp:coreProperties>
</file>