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4"/>
  </p:notesMasterIdLst>
  <p:sldIdLst>
    <p:sldId id="256" r:id="rId2"/>
    <p:sldId id="269" r:id="rId3"/>
    <p:sldId id="257" r:id="rId4"/>
    <p:sldId id="258" r:id="rId5"/>
    <p:sldId id="259" r:id="rId6"/>
    <p:sldId id="366" r:id="rId7"/>
    <p:sldId id="367" r:id="rId8"/>
    <p:sldId id="260" r:id="rId9"/>
    <p:sldId id="261" r:id="rId10"/>
    <p:sldId id="360" r:id="rId11"/>
    <p:sldId id="363" r:id="rId12"/>
    <p:sldId id="362" r:id="rId13"/>
    <p:sldId id="365" r:id="rId14"/>
    <p:sldId id="361" r:id="rId15"/>
    <p:sldId id="364" r:id="rId16"/>
    <p:sldId id="262" r:id="rId17"/>
    <p:sldId id="263" r:id="rId18"/>
    <p:sldId id="264" r:id="rId19"/>
    <p:sldId id="265" r:id="rId20"/>
    <p:sldId id="266" r:id="rId21"/>
    <p:sldId id="267" r:id="rId22"/>
    <p:sldId id="268" r:id="rId23"/>
    <p:sldId id="270" r:id="rId24"/>
    <p:sldId id="271" r:id="rId25"/>
    <p:sldId id="272" r:id="rId26"/>
    <p:sldId id="273" r:id="rId27"/>
    <p:sldId id="274" r:id="rId28"/>
    <p:sldId id="275" r:id="rId29"/>
    <p:sldId id="276" r:id="rId30"/>
    <p:sldId id="277" r:id="rId31"/>
    <p:sldId id="278" r:id="rId32"/>
    <p:sldId id="279" r:id="rId33"/>
    <p:sldId id="281" r:id="rId34"/>
    <p:sldId id="282" r:id="rId35"/>
    <p:sldId id="283" r:id="rId36"/>
    <p:sldId id="284" r:id="rId37"/>
    <p:sldId id="285" r:id="rId38"/>
    <p:sldId id="286" r:id="rId39"/>
    <p:sldId id="287" r:id="rId40"/>
    <p:sldId id="288"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9" r:id="rId69"/>
    <p:sldId id="320" r:id="rId70"/>
    <p:sldId id="321" r:id="rId71"/>
    <p:sldId id="322" r:id="rId72"/>
    <p:sldId id="323" r:id="rId73"/>
    <p:sldId id="324" r:id="rId74"/>
    <p:sldId id="325" r:id="rId75"/>
    <p:sldId id="326" r:id="rId76"/>
    <p:sldId id="327" r:id="rId77"/>
    <p:sldId id="328" r:id="rId78"/>
    <p:sldId id="331" r:id="rId79"/>
    <p:sldId id="332" r:id="rId80"/>
    <p:sldId id="333" r:id="rId81"/>
    <p:sldId id="334" r:id="rId82"/>
    <p:sldId id="335" r:id="rId83"/>
    <p:sldId id="336" r:id="rId84"/>
    <p:sldId id="337" r:id="rId85"/>
    <p:sldId id="339" r:id="rId86"/>
    <p:sldId id="340" r:id="rId87"/>
    <p:sldId id="341" r:id="rId88"/>
    <p:sldId id="342" r:id="rId89"/>
    <p:sldId id="343" r:id="rId90"/>
    <p:sldId id="344" r:id="rId91"/>
    <p:sldId id="345" r:id="rId92"/>
    <p:sldId id="346" r:id="rId93"/>
    <p:sldId id="347" r:id="rId94"/>
    <p:sldId id="348" r:id="rId95"/>
    <p:sldId id="349" r:id="rId96"/>
    <p:sldId id="350" r:id="rId97"/>
    <p:sldId id="351" r:id="rId98"/>
    <p:sldId id="355" r:id="rId99"/>
    <p:sldId id="356" r:id="rId100"/>
    <p:sldId id="357" r:id="rId101"/>
    <p:sldId id="358" r:id="rId102"/>
    <p:sldId id="359" r:id="rId103"/>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theme" Target="theme/theme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2AD11A20-339C-4C65-A286-BCC21382862A}" type="datetimeFigureOut">
              <a:rPr lang="ar-SA" smtClean="0"/>
              <a:t>03/15/1442</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8B6A58BE-A922-411E-9EDA-55C947A8FA19}" type="slidenum">
              <a:rPr lang="ar-SA" smtClean="0"/>
              <a:t>‹#›</a:t>
            </a:fld>
            <a:endParaRPr lang="ar-SA"/>
          </a:p>
        </p:txBody>
      </p:sp>
    </p:spTree>
    <p:extLst>
      <p:ext uri="{BB962C8B-B14F-4D97-AF65-F5344CB8AC3E}">
        <p14:creationId xmlns:p14="http://schemas.microsoft.com/office/powerpoint/2010/main" val="2228536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0BCE87C-5821-4F63-9692-AD7F6D0D7C85}" type="slidenum">
              <a:rPr lang="en-US" altLang="ar-SA">
                <a:latin typeface="Times New Roman" panose="02020603050405020304" pitchFamily="18" charset="0"/>
              </a:rPr>
              <a:pPr/>
              <a:t>6</a:t>
            </a:fld>
            <a:endParaRPr lang="en-US" altLang="ar-SA">
              <a:latin typeface="Times New Roman" panose="02020603050405020304" pitchFamily="18"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Tree>
    <p:extLst>
      <p:ext uri="{BB962C8B-B14F-4D97-AF65-F5344CB8AC3E}">
        <p14:creationId xmlns:p14="http://schemas.microsoft.com/office/powerpoint/2010/main" val="39087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908306-1ED7-4752-A9EB-71EB01BBC6B5}" type="slidenum">
              <a:rPr lang="en-US"/>
              <a:pPr/>
              <a:t>82</a:t>
            </a:fld>
            <a:endParaRPr lang="en-US"/>
          </a:p>
        </p:txBody>
      </p:sp>
      <p:sp>
        <p:nvSpPr>
          <p:cNvPr id="13314" name="Rectangle 2"/>
          <p:cNvSpPr>
            <a:spLocks noGrp="1" noRot="1" noChangeAspect="1" noChangeArrowheads="1" noTextEdit="1"/>
          </p:cNvSpPr>
          <p:nvPr>
            <p:ph type="sldImg"/>
          </p:nvPr>
        </p:nvSpPr>
        <p:spPr>
          <a:ln w="12700" cap="flat">
            <a:solidFill>
              <a:schemeClr val="tx1"/>
            </a:solidFill>
          </a:ln>
        </p:spPr>
      </p:sp>
      <p:sp>
        <p:nvSpPr>
          <p:cNvPr id="13315" name="Rectangle 3"/>
          <p:cNvSpPr>
            <a:spLocks noGrp="1" noChangeArrowheads="1"/>
          </p:cNvSpPr>
          <p:nvPr>
            <p:ph type="body" idx="1"/>
          </p:nvPr>
        </p:nvSpPr>
        <p:spPr>
          <a:ln/>
        </p:spPr>
        <p:txBody>
          <a:bodyPr lIns="92075" tIns="46038" rIns="92075" bIns="46038"/>
          <a:lstStyle/>
          <a:p>
            <a:endParaRPr lang="en-GB"/>
          </a:p>
        </p:txBody>
      </p:sp>
    </p:spTree>
    <p:extLst>
      <p:ext uri="{BB962C8B-B14F-4D97-AF65-F5344CB8AC3E}">
        <p14:creationId xmlns:p14="http://schemas.microsoft.com/office/powerpoint/2010/main" val="1490695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536FB2-98A9-4913-9CCB-F071FC69C597}" type="slidenum">
              <a:rPr lang="en-US"/>
              <a:pPr/>
              <a:t>83</a:t>
            </a:fld>
            <a:endParaRPr lang="en-US"/>
          </a:p>
        </p:txBody>
      </p:sp>
      <p:sp>
        <p:nvSpPr>
          <p:cNvPr id="22530" name="Rectangle 2"/>
          <p:cNvSpPr>
            <a:spLocks noGrp="1" noRot="1" noChangeAspect="1" noChangeArrowheads="1" noTextEdit="1"/>
          </p:cNvSpPr>
          <p:nvPr>
            <p:ph type="sldImg"/>
          </p:nvPr>
        </p:nvSpPr>
        <p:spPr>
          <a:ln w="12700" cap="flat">
            <a:solidFill>
              <a:schemeClr val="tx1"/>
            </a:solidFill>
          </a:ln>
        </p:spPr>
      </p:sp>
      <p:sp>
        <p:nvSpPr>
          <p:cNvPr id="22531" name="Rectangle 3"/>
          <p:cNvSpPr>
            <a:spLocks noGrp="1" noChangeArrowheads="1"/>
          </p:cNvSpPr>
          <p:nvPr>
            <p:ph type="body" idx="1"/>
          </p:nvPr>
        </p:nvSpPr>
        <p:spPr>
          <a:ln/>
        </p:spPr>
        <p:txBody>
          <a:bodyPr lIns="92075" tIns="46038" rIns="92075" bIns="46038"/>
          <a:lstStyle/>
          <a:p>
            <a:endParaRPr lang="en-GB"/>
          </a:p>
        </p:txBody>
      </p:sp>
    </p:spTree>
    <p:extLst>
      <p:ext uri="{BB962C8B-B14F-4D97-AF65-F5344CB8AC3E}">
        <p14:creationId xmlns:p14="http://schemas.microsoft.com/office/powerpoint/2010/main" val="3029851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AA79B9-2FB1-41D0-934D-7789E2958EC8}" type="slidenum">
              <a:rPr lang="en-US"/>
              <a:pPr/>
              <a:t>84</a:t>
            </a:fld>
            <a:endParaRPr lang="en-US"/>
          </a:p>
        </p:txBody>
      </p:sp>
      <p:sp>
        <p:nvSpPr>
          <p:cNvPr id="26626" name="Rectangle 2"/>
          <p:cNvSpPr>
            <a:spLocks noGrp="1" noRot="1" noChangeAspect="1" noChangeArrowheads="1" noTextEdit="1"/>
          </p:cNvSpPr>
          <p:nvPr>
            <p:ph type="sldImg"/>
          </p:nvPr>
        </p:nvSpPr>
        <p:spPr>
          <a:ln w="12700" cap="flat">
            <a:solidFill>
              <a:schemeClr val="tx1"/>
            </a:solidFill>
          </a:ln>
        </p:spPr>
      </p:sp>
      <p:sp>
        <p:nvSpPr>
          <p:cNvPr id="26627" name="Rectangle 3"/>
          <p:cNvSpPr>
            <a:spLocks noGrp="1" noChangeArrowheads="1"/>
          </p:cNvSpPr>
          <p:nvPr>
            <p:ph type="body" idx="1"/>
          </p:nvPr>
        </p:nvSpPr>
        <p:spPr>
          <a:ln/>
        </p:spPr>
        <p:txBody>
          <a:bodyPr lIns="92075" tIns="46038" rIns="92075" bIns="46038"/>
          <a:lstStyle/>
          <a:p>
            <a:endParaRPr lang="en-GB"/>
          </a:p>
        </p:txBody>
      </p:sp>
    </p:spTree>
    <p:extLst>
      <p:ext uri="{BB962C8B-B14F-4D97-AF65-F5344CB8AC3E}">
        <p14:creationId xmlns:p14="http://schemas.microsoft.com/office/powerpoint/2010/main" val="1002655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49B6295-8F1B-49FB-B28C-9ED78341059F}" type="slidenum">
              <a:rPr lang="en-US"/>
              <a:pPr/>
              <a:t>91</a:t>
            </a:fld>
            <a:endParaRPr lang="en-US"/>
          </a:p>
        </p:txBody>
      </p:sp>
      <p:sp>
        <p:nvSpPr>
          <p:cNvPr id="5122" name="Rectangle 2"/>
          <p:cNvSpPr>
            <a:spLocks noGrp="1" noRot="1" noChangeAspect="1" noChangeArrowheads="1" noTextEdit="1"/>
          </p:cNvSpPr>
          <p:nvPr>
            <p:ph type="sldImg"/>
          </p:nvPr>
        </p:nvSpPr>
        <p:spPr>
          <a:xfrm>
            <a:off x="1146175" y="687388"/>
            <a:ext cx="4567238" cy="3425825"/>
          </a:xfrm>
          <a:ln cap="flat"/>
        </p:spPr>
      </p:sp>
      <p:sp>
        <p:nvSpPr>
          <p:cNvPr id="5123" name="Rectangle 3"/>
          <p:cNvSpPr>
            <a:spLocks noGrp="1" noChangeArrowheads="1"/>
          </p:cNvSpPr>
          <p:nvPr>
            <p:ph type="body" idx="1"/>
          </p:nvPr>
        </p:nvSpPr>
        <p:spPr>
          <a:ln/>
        </p:spPr>
        <p:txBody>
          <a:bodyPr/>
          <a:lstStyle/>
          <a:p>
            <a:endParaRPr lang="en-GB"/>
          </a:p>
        </p:txBody>
      </p:sp>
    </p:spTree>
    <p:extLst>
      <p:ext uri="{BB962C8B-B14F-4D97-AF65-F5344CB8AC3E}">
        <p14:creationId xmlns:p14="http://schemas.microsoft.com/office/powerpoint/2010/main" val="205076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4A3A8846-8759-4E32-92B3-BD30DC622933}" type="slidenum">
              <a:rPr lang="en-US"/>
              <a:pPr/>
              <a:t>93</a:t>
            </a:fld>
            <a:endParaRPr lang="en-US"/>
          </a:p>
        </p:txBody>
      </p:sp>
      <p:sp>
        <p:nvSpPr>
          <p:cNvPr id="7170" name="Rectangle 2"/>
          <p:cNvSpPr>
            <a:spLocks noGrp="1" noRot="1" noChangeAspect="1" noChangeArrowheads="1" noTextEdit="1"/>
          </p:cNvSpPr>
          <p:nvPr>
            <p:ph type="sldImg"/>
          </p:nvPr>
        </p:nvSpPr>
        <p:spPr>
          <a:ln cap="flat"/>
        </p:spPr>
      </p:sp>
      <p:sp>
        <p:nvSpPr>
          <p:cNvPr id="7171" name="Rectangle 3"/>
          <p:cNvSpPr>
            <a:spLocks noGrp="1" noChangeArrowheads="1"/>
          </p:cNvSpPr>
          <p:nvPr>
            <p:ph type="body" idx="1"/>
          </p:nvPr>
        </p:nvSpPr>
        <p:spPr>
          <a:ln/>
        </p:spPr>
        <p:txBody>
          <a:bodyPr/>
          <a:lstStyle/>
          <a:p>
            <a:endParaRPr lang="en-GB"/>
          </a:p>
        </p:txBody>
      </p:sp>
    </p:spTree>
    <p:extLst>
      <p:ext uri="{BB962C8B-B14F-4D97-AF65-F5344CB8AC3E}">
        <p14:creationId xmlns:p14="http://schemas.microsoft.com/office/powerpoint/2010/main" val="2756869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1C29B0E6-9A04-4E94-A70F-1F85121B813B}" type="slidenum">
              <a:rPr lang="en-US"/>
              <a:pPr/>
              <a:t>94</a:t>
            </a:fld>
            <a:endParaRPr lang="en-US"/>
          </a:p>
        </p:txBody>
      </p:sp>
      <p:sp>
        <p:nvSpPr>
          <p:cNvPr id="9218" name="Rectangle 2"/>
          <p:cNvSpPr>
            <a:spLocks noGrp="1" noRot="1" noChangeAspect="1" noChangeArrowheads="1" noTextEdit="1"/>
          </p:cNvSpPr>
          <p:nvPr>
            <p:ph type="sldImg"/>
          </p:nvPr>
        </p:nvSpPr>
        <p:spPr>
          <a:ln cap="flat"/>
        </p:spPr>
      </p:sp>
      <p:sp>
        <p:nvSpPr>
          <p:cNvPr id="9219" name="Rectangle 3"/>
          <p:cNvSpPr>
            <a:spLocks noGrp="1" noChangeArrowheads="1"/>
          </p:cNvSpPr>
          <p:nvPr>
            <p:ph type="body" idx="1"/>
          </p:nvPr>
        </p:nvSpPr>
        <p:spPr>
          <a:ln/>
        </p:spPr>
        <p:txBody>
          <a:bodyPr/>
          <a:lstStyle/>
          <a:p>
            <a:endParaRPr lang="en-GB"/>
          </a:p>
        </p:txBody>
      </p:sp>
    </p:spTree>
    <p:extLst>
      <p:ext uri="{BB962C8B-B14F-4D97-AF65-F5344CB8AC3E}">
        <p14:creationId xmlns:p14="http://schemas.microsoft.com/office/powerpoint/2010/main" val="1395659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1E66FB86-5481-4AC6-A340-26E7FB513196}" type="slidenum">
              <a:rPr lang="en-US"/>
              <a:pPr/>
              <a:t>96</a:t>
            </a:fld>
            <a:endParaRPr lang="en-US"/>
          </a:p>
        </p:txBody>
      </p:sp>
      <p:sp>
        <p:nvSpPr>
          <p:cNvPr id="11266" name="Rectangle 2"/>
          <p:cNvSpPr>
            <a:spLocks noGrp="1" noRot="1" noChangeAspect="1" noChangeArrowheads="1" noTextEdit="1"/>
          </p:cNvSpPr>
          <p:nvPr>
            <p:ph type="sldImg"/>
          </p:nvPr>
        </p:nvSpPr>
        <p:spPr>
          <a:ln cap="flat"/>
        </p:spPr>
      </p:sp>
      <p:sp>
        <p:nvSpPr>
          <p:cNvPr id="11267" name="Rectangle 3"/>
          <p:cNvSpPr>
            <a:spLocks noGrp="1" noChangeArrowheads="1"/>
          </p:cNvSpPr>
          <p:nvPr>
            <p:ph type="body" idx="1"/>
          </p:nvPr>
        </p:nvSpPr>
        <p:spPr>
          <a:ln/>
        </p:spPr>
        <p:txBody>
          <a:bodyPr/>
          <a:lstStyle/>
          <a:p>
            <a:endParaRPr lang="en-GB"/>
          </a:p>
        </p:txBody>
      </p:sp>
    </p:spTree>
    <p:extLst>
      <p:ext uri="{BB962C8B-B14F-4D97-AF65-F5344CB8AC3E}">
        <p14:creationId xmlns:p14="http://schemas.microsoft.com/office/powerpoint/2010/main" val="2203704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CBF4BFC8-5EB8-4928-A80E-0E90186CB887}" type="slidenum">
              <a:rPr lang="en-US"/>
              <a:pPr/>
              <a:t>97</a:t>
            </a:fld>
            <a:endParaRPr lang="en-US"/>
          </a:p>
        </p:txBody>
      </p:sp>
      <p:sp>
        <p:nvSpPr>
          <p:cNvPr id="13314" name="Rectangle 2"/>
          <p:cNvSpPr>
            <a:spLocks noGrp="1" noRot="1" noChangeAspect="1" noChangeArrowheads="1" noTextEdit="1"/>
          </p:cNvSpPr>
          <p:nvPr>
            <p:ph type="sldImg"/>
          </p:nvPr>
        </p:nvSpPr>
        <p:spPr>
          <a:ln cap="flat"/>
        </p:spPr>
      </p:sp>
      <p:sp>
        <p:nvSpPr>
          <p:cNvPr id="13315" name="Rectangle 3"/>
          <p:cNvSpPr>
            <a:spLocks noGrp="1" noChangeArrowheads="1"/>
          </p:cNvSpPr>
          <p:nvPr>
            <p:ph type="body" idx="1"/>
          </p:nvPr>
        </p:nvSpPr>
        <p:spPr>
          <a:ln/>
        </p:spPr>
        <p:txBody>
          <a:bodyPr/>
          <a:lstStyle/>
          <a:p>
            <a:endParaRPr lang="en-GB"/>
          </a:p>
        </p:txBody>
      </p:sp>
    </p:spTree>
    <p:extLst>
      <p:ext uri="{BB962C8B-B14F-4D97-AF65-F5344CB8AC3E}">
        <p14:creationId xmlns:p14="http://schemas.microsoft.com/office/powerpoint/2010/main" val="3891632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64DBADB1-FA2A-438E-93E3-A28848DD99EB}" type="datetimeFigureOut">
              <a:rPr lang="ar-SA" smtClean="0"/>
              <a:t>03/15/1442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958528-D31D-4853-AD53-27291BD55529}" type="slidenum">
              <a:rPr lang="ar-SA" smtClean="0"/>
              <a:t>‹#›</a:t>
            </a:fld>
            <a:endParaRPr lang="ar-SA"/>
          </a:p>
        </p:txBody>
      </p:sp>
    </p:spTree>
    <p:extLst>
      <p:ext uri="{BB962C8B-B14F-4D97-AF65-F5344CB8AC3E}">
        <p14:creationId xmlns:p14="http://schemas.microsoft.com/office/powerpoint/2010/main" val="1378638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4DBADB1-FA2A-438E-93E3-A28848DD99EB}" type="datetimeFigureOut">
              <a:rPr lang="ar-SA" smtClean="0"/>
              <a:t>03/15/1442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958528-D31D-4853-AD53-27291BD55529}" type="slidenum">
              <a:rPr lang="ar-SA" smtClean="0"/>
              <a:t>‹#›</a:t>
            </a:fld>
            <a:endParaRPr lang="ar-SA"/>
          </a:p>
        </p:txBody>
      </p:sp>
    </p:spTree>
    <p:extLst>
      <p:ext uri="{BB962C8B-B14F-4D97-AF65-F5344CB8AC3E}">
        <p14:creationId xmlns:p14="http://schemas.microsoft.com/office/powerpoint/2010/main" val="2028571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4DBADB1-FA2A-438E-93E3-A28848DD99EB}" type="datetimeFigureOut">
              <a:rPr lang="ar-SA" smtClean="0"/>
              <a:t>03/15/1442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958528-D31D-4853-AD53-27291BD55529}" type="slidenum">
              <a:rPr lang="ar-SA" smtClean="0"/>
              <a:t>‹#›</a:t>
            </a:fld>
            <a:endParaRPr lang="ar-SA"/>
          </a:p>
        </p:txBody>
      </p:sp>
    </p:spTree>
    <p:extLst>
      <p:ext uri="{BB962C8B-B14F-4D97-AF65-F5344CB8AC3E}">
        <p14:creationId xmlns:p14="http://schemas.microsoft.com/office/powerpoint/2010/main" val="20597981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02167" y="228601"/>
            <a:ext cx="11347451" cy="13255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02168" y="1676401"/>
            <a:ext cx="5592233" cy="4422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6197601" y="1676401"/>
            <a:ext cx="5592233" cy="4422775"/>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3DD08FE-CB91-4E69-B501-23EDBEA26521}" type="slidenum">
              <a:rPr lang="en-US" altLang="ar-SA"/>
              <a:pPr/>
              <a:t>‹#›</a:t>
            </a:fld>
            <a:endParaRPr lang="en-US" altLang="ar-SA"/>
          </a:p>
        </p:txBody>
      </p:sp>
    </p:spTree>
    <p:extLst>
      <p:ext uri="{BB962C8B-B14F-4D97-AF65-F5344CB8AC3E}">
        <p14:creationId xmlns:p14="http://schemas.microsoft.com/office/powerpoint/2010/main" val="6798603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2167" y="228601"/>
            <a:ext cx="11347451" cy="13255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02168" y="1676401"/>
            <a:ext cx="5592233" cy="4422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1" y="1676401"/>
            <a:ext cx="5592233" cy="4422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D0FFFDF-2FC6-4A95-A286-F737880E6055}" type="slidenum">
              <a:rPr lang="en-US" altLang="ar-SA"/>
              <a:pPr/>
              <a:t>‹#›</a:t>
            </a:fld>
            <a:endParaRPr lang="en-US" altLang="ar-SA"/>
          </a:p>
        </p:txBody>
      </p:sp>
    </p:spTree>
    <p:extLst>
      <p:ext uri="{BB962C8B-B14F-4D97-AF65-F5344CB8AC3E}">
        <p14:creationId xmlns:p14="http://schemas.microsoft.com/office/powerpoint/2010/main" val="876915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4DBADB1-FA2A-438E-93E3-A28848DD99EB}" type="datetimeFigureOut">
              <a:rPr lang="ar-SA" smtClean="0"/>
              <a:t>03/15/1442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958528-D31D-4853-AD53-27291BD55529}" type="slidenum">
              <a:rPr lang="ar-SA" smtClean="0"/>
              <a:t>‹#›</a:t>
            </a:fld>
            <a:endParaRPr lang="ar-SA"/>
          </a:p>
        </p:txBody>
      </p:sp>
    </p:spTree>
    <p:extLst>
      <p:ext uri="{BB962C8B-B14F-4D97-AF65-F5344CB8AC3E}">
        <p14:creationId xmlns:p14="http://schemas.microsoft.com/office/powerpoint/2010/main" val="520919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4DBADB1-FA2A-438E-93E3-A28848DD99EB}" type="datetimeFigureOut">
              <a:rPr lang="ar-SA" smtClean="0"/>
              <a:t>03/15/1442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958528-D31D-4853-AD53-27291BD55529}" type="slidenum">
              <a:rPr lang="ar-SA" smtClean="0"/>
              <a:t>‹#›</a:t>
            </a:fld>
            <a:endParaRPr lang="ar-SA"/>
          </a:p>
        </p:txBody>
      </p:sp>
    </p:spTree>
    <p:extLst>
      <p:ext uri="{BB962C8B-B14F-4D97-AF65-F5344CB8AC3E}">
        <p14:creationId xmlns:p14="http://schemas.microsoft.com/office/powerpoint/2010/main" val="2693569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64DBADB1-FA2A-438E-93E3-A28848DD99EB}" type="datetimeFigureOut">
              <a:rPr lang="ar-SA" smtClean="0"/>
              <a:t>03/15/1442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958528-D31D-4853-AD53-27291BD55529}" type="slidenum">
              <a:rPr lang="ar-SA" smtClean="0"/>
              <a:t>‹#›</a:t>
            </a:fld>
            <a:endParaRPr lang="ar-SA"/>
          </a:p>
        </p:txBody>
      </p:sp>
    </p:spTree>
    <p:extLst>
      <p:ext uri="{BB962C8B-B14F-4D97-AF65-F5344CB8AC3E}">
        <p14:creationId xmlns:p14="http://schemas.microsoft.com/office/powerpoint/2010/main" val="4109400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64DBADB1-FA2A-438E-93E3-A28848DD99EB}" type="datetimeFigureOut">
              <a:rPr lang="ar-SA" smtClean="0"/>
              <a:t>03/15/1442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1958528-D31D-4853-AD53-27291BD55529}" type="slidenum">
              <a:rPr lang="ar-SA" smtClean="0"/>
              <a:t>‹#›</a:t>
            </a:fld>
            <a:endParaRPr lang="ar-SA"/>
          </a:p>
        </p:txBody>
      </p:sp>
    </p:spTree>
    <p:extLst>
      <p:ext uri="{BB962C8B-B14F-4D97-AF65-F5344CB8AC3E}">
        <p14:creationId xmlns:p14="http://schemas.microsoft.com/office/powerpoint/2010/main" val="3147996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64DBADB1-FA2A-438E-93E3-A28848DD99EB}" type="datetimeFigureOut">
              <a:rPr lang="ar-SA" smtClean="0"/>
              <a:t>03/15/1442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1958528-D31D-4853-AD53-27291BD55529}" type="slidenum">
              <a:rPr lang="ar-SA" smtClean="0"/>
              <a:t>‹#›</a:t>
            </a:fld>
            <a:endParaRPr lang="ar-SA"/>
          </a:p>
        </p:txBody>
      </p:sp>
    </p:spTree>
    <p:extLst>
      <p:ext uri="{BB962C8B-B14F-4D97-AF65-F5344CB8AC3E}">
        <p14:creationId xmlns:p14="http://schemas.microsoft.com/office/powerpoint/2010/main" val="3022498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DBADB1-FA2A-438E-93E3-A28848DD99EB}" type="datetimeFigureOut">
              <a:rPr lang="ar-SA" smtClean="0"/>
              <a:t>03/15/1442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1958528-D31D-4853-AD53-27291BD55529}" type="slidenum">
              <a:rPr lang="ar-SA" smtClean="0"/>
              <a:t>‹#›</a:t>
            </a:fld>
            <a:endParaRPr lang="ar-SA"/>
          </a:p>
        </p:txBody>
      </p:sp>
    </p:spTree>
    <p:extLst>
      <p:ext uri="{BB962C8B-B14F-4D97-AF65-F5344CB8AC3E}">
        <p14:creationId xmlns:p14="http://schemas.microsoft.com/office/powerpoint/2010/main" val="43411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4DBADB1-FA2A-438E-93E3-A28848DD99EB}" type="datetimeFigureOut">
              <a:rPr lang="ar-SA" smtClean="0"/>
              <a:t>03/15/1442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958528-D31D-4853-AD53-27291BD55529}" type="slidenum">
              <a:rPr lang="ar-SA" smtClean="0"/>
              <a:t>‹#›</a:t>
            </a:fld>
            <a:endParaRPr lang="ar-SA"/>
          </a:p>
        </p:txBody>
      </p:sp>
    </p:spTree>
    <p:extLst>
      <p:ext uri="{BB962C8B-B14F-4D97-AF65-F5344CB8AC3E}">
        <p14:creationId xmlns:p14="http://schemas.microsoft.com/office/powerpoint/2010/main" val="2374265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4DBADB1-FA2A-438E-93E3-A28848DD99EB}" type="datetimeFigureOut">
              <a:rPr lang="ar-SA" smtClean="0"/>
              <a:t>03/15/1442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958528-D31D-4853-AD53-27291BD55529}" type="slidenum">
              <a:rPr lang="ar-SA" smtClean="0"/>
              <a:t>‹#›</a:t>
            </a:fld>
            <a:endParaRPr lang="ar-SA"/>
          </a:p>
        </p:txBody>
      </p:sp>
    </p:spTree>
    <p:extLst>
      <p:ext uri="{BB962C8B-B14F-4D97-AF65-F5344CB8AC3E}">
        <p14:creationId xmlns:p14="http://schemas.microsoft.com/office/powerpoint/2010/main" val="3965758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DBADB1-FA2A-438E-93E3-A28848DD99EB}" type="datetimeFigureOut">
              <a:rPr lang="ar-SA" smtClean="0"/>
              <a:t>03/15/1442</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958528-D31D-4853-AD53-27291BD55529}" type="slidenum">
              <a:rPr lang="ar-SA" smtClean="0"/>
              <a:t>‹#›</a:t>
            </a:fld>
            <a:endParaRPr lang="ar-SA"/>
          </a:p>
        </p:txBody>
      </p:sp>
    </p:spTree>
    <p:extLst>
      <p:ext uri="{BB962C8B-B14F-4D97-AF65-F5344CB8AC3E}">
        <p14:creationId xmlns:p14="http://schemas.microsoft.com/office/powerpoint/2010/main" val="3536607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jpe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jpeg"/><Relationship Id="rId1" Type="http://schemas.openxmlformats.org/officeDocument/2006/relationships/slideLayout" Target="../slideLayouts/slideLayout7.xml"/><Relationship Id="rId5" Type="http://schemas.openxmlformats.org/officeDocument/2006/relationships/image" Target="../media/image130.jpeg"/><Relationship Id="rId4" Type="http://schemas.openxmlformats.org/officeDocument/2006/relationships/image" Target="../media/image129.jpeg"/></Relationships>
</file>

<file path=ppt/slides/_rels/slide102.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image" Target="../media/image131.jpeg"/><Relationship Id="rId1" Type="http://schemas.openxmlformats.org/officeDocument/2006/relationships/slideLayout" Target="../slideLayouts/slideLayout7.xml"/><Relationship Id="rId5" Type="http://schemas.openxmlformats.org/officeDocument/2006/relationships/image" Target="../media/image134.jpeg"/><Relationship Id="rId4" Type="http://schemas.openxmlformats.org/officeDocument/2006/relationships/image" Target="../media/image13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3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4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 Id="rId5" Type="http://schemas.openxmlformats.org/officeDocument/2006/relationships/image" Target="../media/image47.jpeg"/><Relationship Id="rId4" Type="http://schemas.openxmlformats.org/officeDocument/2006/relationships/image" Target="../media/image46.jpeg"/></Relationships>
</file>

<file path=ppt/slides/_rels/slide4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5" Type="http://schemas.openxmlformats.org/officeDocument/2006/relationships/image" Target="../media/image53.jpeg"/><Relationship Id="rId4" Type="http://schemas.openxmlformats.org/officeDocument/2006/relationships/image" Target="../media/image52.jpeg"/></Relationships>
</file>

<file path=ppt/slides/_rels/slide5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7.xml"/><Relationship Id="rId5" Type="http://schemas.openxmlformats.org/officeDocument/2006/relationships/image" Target="../media/image71.jpeg"/><Relationship Id="rId4" Type="http://schemas.openxmlformats.org/officeDocument/2006/relationships/image" Target="../media/image70.jpeg"/></Relationships>
</file>

<file path=ppt/slides/_rels/slide6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7.xml"/><Relationship Id="rId5" Type="http://schemas.openxmlformats.org/officeDocument/2006/relationships/image" Target="../media/image75.jpeg"/><Relationship Id="rId4" Type="http://schemas.openxmlformats.org/officeDocument/2006/relationships/image" Target="../media/image74.jpeg"/></Relationships>
</file>

<file path=ppt/slides/_rels/slide66.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7.xml"/><Relationship Id="rId5" Type="http://schemas.openxmlformats.org/officeDocument/2006/relationships/image" Target="../media/image86.jpeg"/><Relationship Id="rId4" Type="http://schemas.openxmlformats.org/officeDocument/2006/relationships/image" Target="../media/image85.jpeg"/></Relationships>
</file>

<file path=ppt/slides/_rels/slide75.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96.png"/><Relationship Id="rId4" Type="http://schemas.openxmlformats.org/officeDocument/2006/relationships/oleObject" Target="../embeddings/oleObject1.bin"/></Relationships>
</file>

<file path=ppt/slides/_rels/slide83.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98.jpeg"/></Relationships>
</file>

<file path=ppt/slides/_rels/slide84.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0.jpeg"/></Relationships>
</file>

<file path=ppt/slides/_rels/slide85.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10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108.jpeg"/><Relationship Id="rId7" Type="http://schemas.openxmlformats.org/officeDocument/2006/relationships/image" Target="../media/image112.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11.jpeg"/><Relationship Id="rId5" Type="http://schemas.openxmlformats.org/officeDocument/2006/relationships/image" Target="../media/image110.jpeg"/><Relationship Id="rId4" Type="http://schemas.openxmlformats.org/officeDocument/2006/relationships/image" Target="../media/image109.jpeg"/></Relationships>
</file>

<file path=ppt/slides/_rels/slide94.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114.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7.jpeg"/></Relationships>
</file>

<file path=ppt/slides/_rels/slide98.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image" Target="../media/image118.jpeg"/><Relationship Id="rId1" Type="http://schemas.openxmlformats.org/officeDocument/2006/relationships/slideLayout" Target="../slideLayouts/slideLayout7.xml"/><Relationship Id="rId4" Type="http://schemas.openxmlformats.org/officeDocument/2006/relationships/image" Target="../media/image120.jpeg"/></Relationships>
</file>

<file path=ppt/slides/_rels/slide99.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21.jpeg"/><Relationship Id="rId1" Type="http://schemas.openxmlformats.org/officeDocument/2006/relationships/slideLayout" Target="../slideLayouts/slideLayout7.xml"/><Relationship Id="rId5" Type="http://schemas.openxmlformats.org/officeDocument/2006/relationships/image" Target="../media/image124.jpeg"/><Relationship Id="rId4" Type="http://schemas.openxmlformats.org/officeDocument/2006/relationships/image" Target="../media/image1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mtClean="0"/>
              <a:t/>
            </a:r>
            <a:br>
              <a:rPr lang="en-US" smtClean="0"/>
            </a:br>
            <a:r>
              <a:rPr lang="en-US" smtClean="0"/>
              <a:t>THE EYELIDS </a:t>
            </a:r>
            <a:endParaRPr lang="ar-SA" dirty="0"/>
          </a:p>
        </p:txBody>
      </p:sp>
      <p:sp>
        <p:nvSpPr>
          <p:cNvPr id="3" name="Subtitle 2"/>
          <p:cNvSpPr>
            <a:spLocks noGrp="1"/>
          </p:cNvSpPr>
          <p:nvPr>
            <p:ph type="subTitle" idx="1"/>
          </p:nvPr>
        </p:nvSpPr>
        <p:spPr>
          <a:xfrm>
            <a:off x="1524000" y="4429918"/>
            <a:ext cx="9144000" cy="827881"/>
          </a:xfrm>
        </p:spPr>
        <p:txBody>
          <a:bodyPr/>
          <a:lstStyle/>
          <a:p>
            <a:pPr lvl="0" rtl="1">
              <a:lnSpc>
                <a:spcPct val="100000"/>
              </a:lnSpc>
              <a:spcBef>
                <a:spcPct val="20000"/>
              </a:spcBef>
            </a:pPr>
            <a:r>
              <a:rPr lang="en-US" sz="4400" b="1" dirty="0">
                <a:solidFill>
                  <a:prstClr val="black">
                    <a:tint val="75000"/>
                  </a:prstClr>
                </a:solidFill>
              </a:rPr>
              <a:t>By </a:t>
            </a:r>
            <a:r>
              <a:rPr lang="en-US" sz="4400" b="1" dirty="0" err="1">
                <a:solidFill>
                  <a:prstClr val="black">
                    <a:tint val="75000"/>
                  </a:prstClr>
                </a:solidFill>
              </a:rPr>
              <a:t>Dr</a:t>
            </a:r>
            <a:r>
              <a:rPr lang="en-US" sz="4400" b="1" dirty="0">
                <a:solidFill>
                  <a:prstClr val="black">
                    <a:tint val="75000"/>
                  </a:prstClr>
                </a:solidFill>
              </a:rPr>
              <a:t> </a:t>
            </a:r>
            <a:r>
              <a:rPr lang="en-US" sz="4400" b="1" dirty="0" err="1">
                <a:solidFill>
                  <a:prstClr val="black">
                    <a:tint val="75000"/>
                  </a:prstClr>
                </a:solidFill>
              </a:rPr>
              <a:t>NAHLA</a:t>
            </a:r>
            <a:r>
              <a:rPr lang="en-US" sz="4400" b="1" dirty="0">
                <a:solidFill>
                  <a:prstClr val="black">
                    <a:tint val="75000"/>
                  </a:prstClr>
                </a:solidFill>
              </a:rPr>
              <a:t> </a:t>
            </a:r>
            <a:r>
              <a:rPr lang="en-US" sz="4400" b="1" dirty="0" err="1">
                <a:solidFill>
                  <a:prstClr val="black">
                    <a:tint val="75000"/>
                  </a:prstClr>
                </a:solidFill>
              </a:rPr>
              <a:t>ELMUFTY</a:t>
            </a:r>
            <a:endParaRPr lang="ar-LY" sz="4400" b="1" dirty="0">
              <a:solidFill>
                <a:prstClr val="black">
                  <a:tint val="75000"/>
                </a:prstClr>
              </a:solidFill>
            </a:endParaRPr>
          </a:p>
          <a:p>
            <a:endParaRPr lang="ar-SA" dirty="0"/>
          </a:p>
        </p:txBody>
      </p:sp>
      <p:pic>
        <p:nvPicPr>
          <p:cNvPr id="4" name="Picture 2"/>
          <p:cNvPicPr>
            <a:picLocks noChangeAspect="1" noChangeArrowheads="1"/>
          </p:cNvPicPr>
          <p:nvPr/>
        </p:nvPicPr>
        <p:blipFill>
          <a:blip r:embed="rId2" cstate="print"/>
          <a:srcRect/>
          <a:stretch>
            <a:fillRect/>
          </a:stretch>
        </p:blipFill>
        <p:spPr bwMode="auto">
          <a:xfrm>
            <a:off x="2919596" y="1215209"/>
            <a:ext cx="7215238" cy="3214710"/>
          </a:xfrm>
          <a:prstGeom prst="rect">
            <a:avLst/>
          </a:prstGeom>
          <a:noFill/>
          <a:ln w="9525">
            <a:noFill/>
            <a:miter lim="800000"/>
            <a:headEnd/>
            <a:tailEnd/>
          </a:ln>
          <a:effectLst/>
        </p:spPr>
      </p:pic>
      <p:sp>
        <p:nvSpPr>
          <p:cNvPr id="6" name="Rectangle 5"/>
          <p:cNvSpPr/>
          <p:nvPr/>
        </p:nvSpPr>
        <p:spPr>
          <a:xfrm>
            <a:off x="4082603" y="-498766"/>
            <a:ext cx="5310780" cy="144655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smtClean="0">
                <a:ln>
                  <a:noFill/>
                </a:ln>
                <a:solidFill>
                  <a:prstClr val="black"/>
                </a:solidFill>
                <a:effectLst/>
                <a:uLnTx/>
                <a:uFillTx/>
                <a:ea typeface="+mj-ea"/>
                <a:cs typeface="+mj-cs"/>
              </a:rPr>
              <a:t/>
            </a:r>
            <a:br>
              <a:rPr kumimoji="0" lang="en-US" sz="4400" b="0" i="0" u="none" strike="noStrike" kern="0" cap="none" spc="0" normalizeH="0" baseline="0" noProof="0" dirty="0" smtClean="0">
                <a:ln>
                  <a:noFill/>
                </a:ln>
                <a:solidFill>
                  <a:prstClr val="black"/>
                </a:solidFill>
                <a:effectLst/>
                <a:uLnTx/>
                <a:uFillTx/>
                <a:ea typeface="+mj-ea"/>
                <a:cs typeface="+mj-cs"/>
              </a:rPr>
            </a:br>
            <a:r>
              <a:rPr kumimoji="0" lang="en-US" sz="4400" b="0" i="0" u="none" strike="noStrike" kern="0" cap="none" spc="0" normalizeH="0" baseline="0" noProof="0" dirty="0" smtClean="0">
                <a:ln>
                  <a:noFill/>
                </a:ln>
                <a:solidFill>
                  <a:prstClr val="black"/>
                </a:solidFill>
                <a:effectLst/>
                <a:uLnTx/>
                <a:uFillTx/>
                <a:ea typeface="+mj-ea"/>
                <a:cs typeface="+mj-cs"/>
              </a:rPr>
              <a:t>THE EYELIDS </a:t>
            </a:r>
            <a:endParaRPr kumimoji="0" lang="ar-SA"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21872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pPr eaLnBrk="1" hangingPunct="1">
              <a:defRPr/>
            </a:pPr>
            <a:r>
              <a:rPr lang="en-US" sz="4800" b="1"/>
              <a:t>THE SKIN</a:t>
            </a:r>
            <a:endParaRPr lang="en-US" sz="4800"/>
          </a:p>
        </p:txBody>
      </p:sp>
      <p:sp>
        <p:nvSpPr>
          <p:cNvPr id="28675" name="Rectangle 3"/>
          <p:cNvSpPr>
            <a:spLocks noGrp="1" noRot="1" noChangeArrowheads="1"/>
          </p:cNvSpPr>
          <p:nvPr>
            <p:ph type="body" sz="half" idx="1"/>
          </p:nvPr>
        </p:nvSpPr>
        <p:spPr>
          <a:xfrm>
            <a:off x="1524000" y="1600201"/>
            <a:ext cx="4038600" cy="4530725"/>
          </a:xfrm>
        </p:spPr>
        <p:txBody>
          <a:bodyPr>
            <a:normAutofit fontScale="92500"/>
          </a:bodyPr>
          <a:lstStyle/>
          <a:p>
            <a:pPr eaLnBrk="1" hangingPunct="1">
              <a:lnSpc>
                <a:spcPct val="90000"/>
              </a:lnSpc>
              <a:defRPr/>
            </a:pPr>
            <a:r>
              <a:rPr lang="en-US" sz="2400"/>
              <a:t>It is thinnest and marked by sulci.</a:t>
            </a:r>
          </a:p>
          <a:p>
            <a:pPr eaLnBrk="1" hangingPunct="1">
              <a:lnSpc>
                <a:spcPct val="90000"/>
              </a:lnSpc>
              <a:defRPr/>
            </a:pPr>
            <a:r>
              <a:rPr lang="en-US" sz="2400"/>
              <a:t>The superior sulci is due to aponeurosis of levalor palpebrae superior inserted into the skin. </a:t>
            </a:r>
          </a:p>
          <a:p>
            <a:pPr eaLnBrk="1" hangingPunct="1">
              <a:lnSpc>
                <a:spcPct val="90000"/>
              </a:lnSpc>
              <a:defRPr/>
            </a:pPr>
            <a:r>
              <a:rPr lang="en-US" sz="2400"/>
              <a:t>The less obvious lower sulci is due to the skin being tethered to the underlying periosteum.</a:t>
            </a:r>
          </a:p>
          <a:p>
            <a:pPr eaLnBrk="1" hangingPunct="1">
              <a:lnSpc>
                <a:spcPct val="90000"/>
              </a:lnSpc>
              <a:defRPr/>
            </a:pPr>
            <a:r>
              <a:rPr lang="en-US" sz="2400"/>
              <a:t>Histologically it consist of epidermis, sebaceous and sweat gland and melanocytes.</a:t>
            </a:r>
          </a:p>
        </p:txBody>
      </p:sp>
      <p:pic>
        <p:nvPicPr>
          <p:cNvPr id="12292" name="Picture 6" descr="hassan 3"/>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867400" y="2057400"/>
            <a:ext cx="4495800" cy="3436938"/>
          </a:xfr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871600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3313289" y="1"/>
            <a:ext cx="5508752" cy="646973"/>
          </a:xfrm>
          <a:prstGeom prst="rect">
            <a:avLst/>
          </a:prstGeom>
          <a:noFill/>
          <a:ln w="9525">
            <a:noFill/>
            <a:miter lim="800000"/>
            <a:headEnd/>
            <a:tailEnd/>
          </a:ln>
          <a:effectLst/>
        </p:spPr>
        <p:txBody>
          <a:bodyPr wrap="none" lIns="92075" tIns="46038" rIns="92075" bIns="46038">
            <a:spAutoFit/>
          </a:bodyPr>
          <a:lstStyle/>
          <a:p>
            <a:pPr algn="l"/>
            <a:r>
              <a:rPr lang="en-US" sz="3600">
                <a:solidFill>
                  <a:srgbClr val="FAFD00"/>
                </a:solidFill>
              </a:rPr>
              <a:t>Blepharophimosis syndrome</a:t>
            </a:r>
            <a:endParaRPr lang="en-US" sz="3800">
              <a:solidFill>
                <a:srgbClr val="FAFD00"/>
              </a:solidFill>
            </a:endParaRPr>
          </a:p>
        </p:txBody>
      </p:sp>
      <p:sp>
        <p:nvSpPr>
          <p:cNvPr id="29699" name="Rectangle 3"/>
          <p:cNvSpPr>
            <a:spLocks noChangeArrowheads="1"/>
          </p:cNvSpPr>
          <p:nvPr/>
        </p:nvSpPr>
        <p:spPr bwMode="auto">
          <a:xfrm>
            <a:off x="6400801" y="1431926"/>
            <a:ext cx="2922403"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dirty="0"/>
              <a:t>  Rare congenital disorder</a:t>
            </a:r>
          </a:p>
        </p:txBody>
      </p:sp>
      <p:sp>
        <p:nvSpPr>
          <p:cNvPr id="29700" name="Rectangle 4"/>
          <p:cNvSpPr>
            <a:spLocks noChangeArrowheads="1"/>
          </p:cNvSpPr>
          <p:nvPr/>
        </p:nvSpPr>
        <p:spPr bwMode="auto">
          <a:xfrm>
            <a:off x="6400800" y="1889126"/>
            <a:ext cx="2653868"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dirty="0"/>
              <a:t>  Dominant inheritance</a:t>
            </a:r>
          </a:p>
        </p:txBody>
      </p:sp>
      <p:sp>
        <p:nvSpPr>
          <p:cNvPr id="29701" name="Rectangle 5"/>
          <p:cNvSpPr>
            <a:spLocks noChangeArrowheads="1"/>
          </p:cNvSpPr>
          <p:nvPr/>
        </p:nvSpPr>
        <p:spPr bwMode="auto">
          <a:xfrm>
            <a:off x="6096001" y="3657601"/>
            <a:ext cx="4434163"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dirty="0"/>
              <a:t>  Moderate to severe symmetrical </a:t>
            </a:r>
            <a:r>
              <a:rPr lang="en-US" sz="2000" dirty="0" err="1"/>
              <a:t>ptosis</a:t>
            </a:r>
            <a:endParaRPr lang="en-US" sz="2000" dirty="0"/>
          </a:p>
        </p:txBody>
      </p:sp>
      <p:sp>
        <p:nvSpPr>
          <p:cNvPr id="29702" name="Rectangle 6"/>
          <p:cNvSpPr>
            <a:spLocks noChangeArrowheads="1"/>
          </p:cNvSpPr>
          <p:nvPr/>
        </p:nvSpPr>
        <p:spPr bwMode="auto">
          <a:xfrm>
            <a:off x="6096001" y="3978276"/>
            <a:ext cx="4056623"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dirty="0"/>
              <a:t>  Short horizontal </a:t>
            </a:r>
            <a:r>
              <a:rPr lang="en-US" sz="2000" dirty="0" err="1"/>
              <a:t>palpebral</a:t>
            </a:r>
            <a:r>
              <a:rPr lang="en-US" sz="2000" dirty="0"/>
              <a:t> aperture</a:t>
            </a:r>
          </a:p>
        </p:txBody>
      </p:sp>
      <p:pic>
        <p:nvPicPr>
          <p:cNvPr id="29707" name="Picture 11" descr="C:\My Documents\Ptosis37.JPG"/>
          <p:cNvPicPr>
            <a:picLocks noChangeAspect="1" noChangeArrowheads="1"/>
          </p:cNvPicPr>
          <p:nvPr/>
        </p:nvPicPr>
        <p:blipFill>
          <a:blip r:embed="rId2" cstate="print"/>
          <a:srcRect/>
          <a:stretch>
            <a:fillRect/>
          </a:stretch>
        </p:blipFill>
        <p:spPr bwMode="auto">
          <a:xfrm>
            <a:off x="3081868" y="685802"/>
            <a:ext cx="3318933" cy="28162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9708" name="Picture 12" descr="C:\My Documents\Ptosis38.JPG"/>
          <p:cNvPicPr>
            <a:picLocks noChangeAspect="1" noChangeArrowheads="1"/>
          </p:cNvPicPr>
          <p:nvPr/>
        </p:nvPicPr>
        <p:blipFill>
          <a:blip r:embed="rId3" cstate="print"/>
          <a:srcRect/>
          <a:stretch>
            <a:fillRect/>
          </a:stretch>
        </p:blipFill>
        <p:spPr bwMode="auto">
          <a:xfrm>
            <a:off x="1569720" y="3849052"/>
            <a:ext cx="4297680" cy="25517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9709" name="Rectangle 13"/>
          <p:cNvSpPr>
            <a:spLocks noChangeArrowheads="1"/>
          </p:cNvSpPr>
          <p:nvPr/>
        </p:nvSpPr>
        <p:spPr bwMode="auto">
          <a:xfrm>
            <a:off x="3081867" y="685800"/>
            <a:ext cx="6299200" cy="2819400"/>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29710" name="Line 14"/>
          <p:cNvSpPr>
            <a:spLocks noChangeShapeType="1"/>
          </p:cNvSpPr>
          <p:nvPr/>
        </p:nvSpPr>
        <p:spPr bwMode="auto">
          <a:xfrm>
            <a:off x="6400800" y="685800"/>
            <a:ext cx="0" cy="281940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29711" name="Rectangle 15"/>
          <p:cNvSpPr>
            <a:spLocks noChangeArrowheads="1"/>
          </p:cNvSpPr>
          <p:nvPr/>
        </p:nvSpPr>
        <p:spPr bwMode="auto">
          <a:xfrm>
            <a:off x="1524000" y="3657600"/>
            <a:ext cx="9144000" cy="2895600"/>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29712" name="Line 16"/>
          <p:cNvSpPr>
            <a:spLocks noChangeShapeType="1"/>
          </p:cNvSpPr>
          <p:nvPr/>
        </p:nvSpPr>
        <p:spPr bwMode="auto">
          <a:xfrm>
            <a:off x="5943600" y="3581400"/>
            <a:ext cx="0" cy="2895600"/>
          </a:xfrm>
          <a:prstGeom prst="line">
            <a:avLst/>
          </a:prstGeom>
          <a:noFill/>
          <a:ln w="19050">
            <a:solidFill>
              <a:srgbClr val="FAFD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96677049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5" name="Picture 15" descr="C:\My Documents\Ptosis41.JPG"/>
          <p:cNvPicPr>
            <a:picLocks noChangeAspect="1" noChangeArrowheads="1"/>
          </p:cNvPicPr>
          <p:nvPr/>
        </p:nvPicPr>
        <p:blipFill>
          <a:blip r:embed="rId2" cstate="print"/>
          <a:srcRect/>
          <a:stretch>
            <a:fillRect/>
          </a:stretch>
        </p:blipFill>
        <p:spPr bwMode="auto">
          <a:xfrm>
            <a:off x="2607734" y="4343400"/>
            <a:ext cx="3589867" cy="2057400"/>
          </a:xfrm>
          <a:prstGeom prst="rect">
            <a:avLst/>
          </a:prstGeom>
          <a:noFill/>
        </p:spPr>
      </p:pic>
      <p:pic>
        <p:nvPicPr>
          <p:cNvPr id="30736" name="Picture 16" descr="C:\My Documents\Ptosis42.JPG"/>
          <p:cNvPicPr>
            <a:picLocks noChangeAspect="1" noChangeArrowheads="1"/>
          </p:cNvPicPr>
          <p:nvPr/>
        </p:nvPicPr>
        <p:blipFill>
          <a:blip r:embed="rId3" cstate="print"/>
          <a:srcRect/>
          <a:stretch>
            <a:fillRect/>
          </a:stretch>
        </p:blipFill>
        <p:spPr bwMode="auto">
          <a:xfrm>
            <a:off x="6197601" y="4343400"/>
            <a:ext cx="3318933" cy="2057400"/>
          </a:xfrm>
          <a:prstGeom prst="rect">
            <a:avLst/>
          </a:prstGeom>
          <a:noFill/>
        </p:spPr>
      </p:pic>
      <p:pic>
        <p:nvPicPr>
          <p:cNvPr id="30734" name="Picture 14" descr="C:\My Documents\Ptosis40.JPG"/>
          <p:cNvPicPr>
            <a:picLocks noChangeAspect="1" noChangeArrowheads="1"/>
          </p:cNvPicPr>
          <p:nvPr/>
        </p:nvPicPr>
        <p:blipFill>
          <a:blip r:embed="rId4" cstate="print"/>
          <a:srcRect/>
          <a:stretch>
            <a:fillRect/>
          </a:stretch>
        </p:blipFill>
        <p:spPr bwMode="auto">
          <a:xfrm>
            <a:off x="6197601" y="1447800"/>
            <a:ext cx="3318933" cy="1981200"/>
          </a:xfrm>
          <a:prstGeom prst="rect">
            <a:avLst/>
          </a:prstGeom>
          <a:noFill/>
        </p:spPr>
      </p:pic>
      <p:pic>
        <p:nvPicPr>
          <p:cNvPr id="30733" name="Picture 13" descr="C:\My Documents\Ptosis39.JPG"/>
          <p:cNvPicPr>
            <a:picLocks noChangeAspect="1" noChangeArrowheads="1"/>
          </p:cNvPicPr>
          <p:nvPr/>
        </p:nvPicPr>
        <p:blipFill>
          <a:blip r:embed="rId5" cstate="print"/>
          <a:srcRect/>
          <a:stretch>
            <a:fillRect/>
          </a:stretch>
        </p:blipFill>
        <p:spPr bwMode="auto">
          <a:xfrm>
            <a:off x="2607734" y="1447800"/>
            <a:ext cx="3589867" cy="1993900"/>
          </a:xfrm>
          <a:prstGeom prst="rect">
            <a:avLst/>
          </a:prstGeom>
          <a:noFill/>
        </p:spPr>
      </p:pic>
      <p:sp>
        <p:nvSpPr>
          <p:cNvPr id="30722" name="Rectangle 2"/>
          <p:cNvSpPr>
            <a:spLocks noChangeArrowheads="1"/>
          </p:cNvSpPr>
          <p:nvPr/>
        </p:nvSpPr>
        <p:spPr bwMode="auto">
          <a:xfrm>
            <a:off x="4103511" y="-76200"/>
            <a:ext cx="3709798" cy="646973"/>
          </a:xfrm>
          <a:prstGeom prst="rect">
            <a:avLst/>
          </a:prstGeom>
          <a:noFill/>
          <a:ln w="9525">
            <a:noFill/>
            <a:miter lim="800000"/>
            <a:headEnd/>
            <a:tailEnd/>
          </a:ln>
          <a:effectLst/>
        </p:spPr>
        <p:txBody>
          <a:bodyPr wrap="none" lIns="92075" tIns="46038" rIns="92075" bIns="46038">
            <a:spAutoFit/>
          </a:bodyPr>
          <a:lstStyle/>
          <a:p>
            <a:pPr algn="l"/>
            <a:r>
              <a:rPr lang="en-US" sz="3600">
                <a:solidFill>
                  <a:srgbClr val="FAFD00"/>
                </a:solidFill>
              </a:rPr>
              <a:t>Aponeurotic ptosis</a:t>
            </a:r>
            <a:endParaRPr lang="en-US" sz="3800">
              <a:solidFill>
                <a:srgbClr val="FAFD00"/>
              </a:solidFill>
            </a:endParaRPr>
          </a:p>
        </p:txBody>
      </p:sp>
      <p:sp>
        <p:nvSpPr>
          <p:cNvPr id="30723" name="Rectangle 3"/>
          <p:cNvSpPr>
            <a:spLocks noChangeArrowheads="1"/>
          </p:cNvSpPr>
          <p:nvPr/>
        </p:nvSpPr>
        <p:spPr bwMode="auto">
          <a:xfrm>
            <a:off x="2946400" y="457202"/>
            <a:ext cx="4110036" cy="363819"/>
          </a:xfrm>
          <a:prstGeom prst="rect">
            <a:avLst/>
          </a:prstGeom>
          <a:noFill/>
          <a:ln w="9525">
            <a:noFill/>
            <a:miter lim="800000"/>
            <a:headEnd/>
            <a:tailEnd/>
          </a:ln>
          <a:effectLst/>
        </p:spPr>
        <p:txBody>
          <a:bodyPr wrap="none" lIns="92075" tIns="46038" rIns="92075" bIns="46038">
            <a:spAutoFit/>
          </a:bodyPr>
          <a:lstStyle/>
          <a:p>
            <a:pPr algn="l">
              <a:lnSpc>
                <a:spcPct val="80000"/>
              </a:lnSpc>
              <a:buSzPct val="60000"/>
              <a:buFontTx/>
              <a:buChar char="•"/>
            </a:pPr>
            <a:r>
              <a:rPr lang="en-US" sz="2200"/>
              <a:t> Weakness of levator aponeurosis</a:t>
            </a:r>
          </a:p>
        </p:txBody>
      </p:sp>
      <p:sp>
        <p:nvSpPr>
          <p:cNvPr id="30725" name="Rectangle 5"/>
          <p:cNvSpPr>
            <a:spLocks noChangeArrowheads="1"/>
          </p:cNvSpPr>
          <p:nvPr/>
        </p:nvSpPr>
        <p:spPr bwMode="auto">
          <a:xfrm>
            <a:off x="2946401" y="685801"/>
            <a:ext cx="6873613" cy="431529"/>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200"/>
              <a:t> Causes - involutional, postoperative and blepharochalasis</a:t>
            </a:r>
          </a:p>
        </p:txBody>
      </p:sp>
      <p:sp>
        <p:nvSpPr>
          <p:cNvPr id="30727" name="Rectangle 7"/>
          <p:cNvSpPr>
            <a:spLocks noChangeArrowheads="1"/>
          </p:cNvSpPr>
          <p:nvPr/>
        </p:nvSpPr>
        <p:spPr bwMode="auto">
          <a:xfrm>
            <a:off x="3285068" y="3429001"/>
            <a:ext cx="2220351" cy="369974"/>
          </a:xfrm>
          <a:prstGeom prst="rect">
            <a:avLst/>
          </a:prstGeom>
          <a:noFill/>
          <a:ln w="9525">
            <a:noFill/>
            <a:miter lim="800000"/>
            <a:headEnd/>
            <a:tailEnd/>
          </a:ln>
          <a:effectLst/>
        </p:spPr>
        <p:txBody>
          <a:bodyPr wrap="none" lIns="92075" tIns="46038" rIns="92075" bIns="46038">
            <a:spAutoFit/>
          </a:bodyPr>
          <a:lstStyle/>
          <a:p>
            <a:pPr algn="l">
              <a:buSzPct val="60000"/>
            </a:pPr>
            <a:r>
              <a:rPr lang="en-US"/>
              <a:t> High upper lid crease</a:t>
            </a:r>
          </a:p>
        </p:txBody>
      </p:sp>
      <p:sp>
        <p:nvSpPr>
          <p:cNvPr id="30729" name="Rectangle 9"/>
          <p:cNvSpPr>
            <a:spLocks noChangeArrowheads="1"/>
          </p:cNvSpPr>
          <p:nvPr/>
        </p:nvSpPr>
        <p:spPr bwMode="auto">
          <a:xfrm>
            <a:off x="6739468" y="3429001"/>
            <a:ext cx="2294603" cy="369974"/>
          </a:xfrm>
          <a:prstGeom prst="rect">
            <a:avLst/>
          </a:prstGeom>
          <a:noFill/>
          <a:ln w="9525">
            <a:noFill/>
            <a:miter lim="800000"/>
            <a:headEnd/>
            <a:tailEnd/>
          </a:ln>
          <a:effectLst/>
        </p:spPr>
        <p:txBody>
          <a:bodyPr wrap="none" lIns="92075" tIns="46038" rIns="92075" bIns="46038">
            <a:spAutoFit/>
          </a:bodyPr>
          <a:lstStyle/>
          <a:p>
            <a:pPr algn="l">
              <a:buSzPct val="60000"/>
            </a:pPr>
            <a:r>
              <a:rPr lang="en-US"/>
              <a:t> Good levator function</a:t>
            </a:r>
          </a:p>
        </p:txBody>
      </p:sp>
      <p:sp>
        <p:nvSpPr>
          <p:cNvPr id="30731" name="Rectangle 11"/>
          <p:cNvSpPr>
            <a:spLocks noChangeArrowheads="1"/>
          </p:cNvSpPr>
          <p:nvPr/>
        </p:nvSpPr>
        <p:spPr bwMode="auto">
          <a:xfrm>
            <a:off x="3189111" y="6324601"/>
            <a:ext cx="2447914" cy="369974"/>
          </a:xfrm>
          <a:prstGeom prst="rect">
            <a:avLst/>
          </a:prstGeom>
          <a:noFill/>
          <a:ln w="9525">
            <a:noFill/>
            <a:miter lim="800000"/>
            <a:headEnd/>
            <a:tailEnd/>
          </a:ln>
          <a:effectLst/>
        </p:spPr>
        <p:txBody>
          <a:bodyPr wrap="none" lIns="92075" tIns="46038" rIns="92075" bIns="46038">
            <a:spAutoFit/>
          </a:bodyPr>
          <a:lstStyle/>
          <a:p>
            <a:pPr algn="l">
              <a:buSzPct val="60000"/>
            </a:pPr>
            <a:r>
              <a:rPr lang="en-US"/>
              <a:t> Absent upper lid crease</a:t>
            </a:r>
          </a:p>
        </p:txBody>
      </p:sp>
      <p:sp>
        <p:nvSpPr>
          <p:cNvPr id="30732" name="Rectangle 12"/>
          <p:cNvSpPr>
            <a:spLocks noChangeArrowheads="1"/>
          </p:cNvSpPr>
          <p:nvPr/>
        </p:nvSpPr>
        <p:spPr bwMode="auto">
          <a:xfrm>
            <a:off x="7349067" y="6324601"/>
            <a:ext cx="1308050" cy="369974"/>
          </a:xfrm>
          <a:prstGeom prst="rect">
            <a:avLst/>
          </a:prstGeom>
          <a:noFill/>
          <a:ln w="9525">
            <a:noFill/>
            <a:miter lim="800000"/>
            <a:headEnd/>
            <a:tailEnd/>
          </a:ln>
          <a:effectLst/>
        </p:spPr>
        <p:txBody>
          <a:bodyPr wrap="none" lIns="92075" tIns="46038" rIns="92075" bIns="46038">
            <a:spAutoFit/>
          </a:bodyPr>
          <a:lstStyle/>
          <a:p>
            <a:pPr algn="l">
              <a:buSzPct val="60000"/>
            </a:pPr>
            <a:r>
              <a:rPr lang="en-US"/>
              <a:t>Deep sulcus</a:t>
            </a:r>
          </a:p>
        </p:txBody>
      </p:sp>
      <p:sp>
        <p:nvSpPr>
          <p:cNvPr id="30737" name="Rectangle 17"/>
          <p:cNvSpPr>
            <a:spLocks noChangeArrowheads="1"/>
          </p:cNvSpPr>
          <p:nvPr/>
        </p:nvSpPr>
        <p:spPr bwMode="auto">
          <a:xfrm>
            <a:off x="2607733" y="1143000"/>
            <a:ext cx="6908800" cy="2590800"/>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30738" name="Line 18"/>
          <p:cNvSpPr>
            <a:spLocks noChangeShapeType="1"/>
          </p:cNvSpPr>
          <p:nvPr/>
        </p:nvSpPr>
        <p:spPr bwMode="auto">
          <a:xfrm>
            <a:off x="2607733" y="3429000"/>
            <a:ext cx="6908800"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30739" name="Line 19"/>
          <p:cNvSpPr>
            <a:spLocks noChangeShapeType="1"/>
          </p:cNvSpPr>
          <p:nvPr/>
        </p:nvSpPr>
        <p:spPr bwMode="auto">
          <a:xfrm>
            <a:off x="2607733" y="6400800"/>
            <a:ext cx="6908800"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30741" name="Line 21"/>
          <p:cNvSpPr>
            <a:spLocks noChangeShapeType="1"/>
          </p:cNvSpPr>
          <p:nvPr/>
        </p:nvSpPr>
        <p:spPr bwMode="auto">
          <a:xfrm>
            <a:off x="6197600" y="1447800"/>
            <a:ext cx="0" cy="228600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30726" name="Rectangle 6"/>
          <p:cNvSpPr>
            <a:spLocks noChangeArrowheads="1"/>
          </p:cNvSpPr>
          <p:nvPr/>
        </p:nvSpPr>
        <p:spPr bwMode="auto">
          <a:xfrm>
            <a:off x="5748868" y="1066800"/>
            <a:ext cx="610745" cy="369974"/>
          </a:xfrm>
          <a:prstGeom prst="rect">
            <a:avLst/>
          </a:prstGeom>
          <a:noFill/>
          <a:ln w="9525">
            <a:noFill/>
            <a:miter lim="800000"/>
            <a:headEnd/>
            <a:tailEnd/>
          </a:ln>
          <a:effectLst/>
        </p:spPr>
        <p:txBody>
          <a:bodyPr wrap="none" lIns="92075" tIns="46038" rIns="92075" bIns="46038">
            <a:spAutoFit/>
          </a:bodyPr>
          <a:lstStyle/>
          <a:p>
            <a:pPr algn="l"/>
            <a:r>
              <a:rPr lang="en-US">
                <a:solidFill>
                  <a:srgbClr val="FF0000"/>
                </a:solidFill>
              </a:rPr>
              <a:t>Mild</a:t>
            </a:r>
          </a:p>
        </p:txBody>
      </p:sp>
      <p:sp>
        <p:nvSpPr>
          <p:cNvPr id="30730" name="Rectangle 10"/>
          <p:cNvSpPr>
            <a:spLocks noChangeArrowheads="1"/>
          </p:cNvSpPr>
          <p:nvPr/>
        </p:nvSpPr>
        <p:spPr bwMode="auto">
          <a:xfrm>
            <a:off x="5741812" y="3886200"/>
            <a:ext cx="815929" cy="369974"/>
          </a:xfrm>
          <a:prstGeom prst="rect">
            <a:avLst/>
          </a:prstGeom>
          <a:noFill/>
          <a:ln w="9525">
            <a:noFill/>
            <a:miter lim="800000"/>
            <a:headEnd/>
            <a:tailEnd/>
          </a:ln>
          <a:effectLst/>
        </p:spPr>
        <p:txBody>
          <a:bodyPr wrap="none" lIns="92075" tIns="46038" rIns="92075" bIns="46038">
            <a:spAutoFit/>
          </a:bodyPr>
          <a:lstStyle/>
          <a:p>
            <a:pPr algn="l"/>
            <a:r>
              <a:rPr lang="en-US">
                <a:solidFill>
                  <a:srgbClr val="FF0000"/>
                </a:solidFill>
              </a:rPr>
              <a:t>Severe</a:t>
            </a:r>
          </a:p>
        </p:txBody>
      </p:sp>
      <p:sp>
        <p:nvSpPr>
          <p:cNvPr id="30742" name="Line 22"/>
          <p:cNvSpPr>
            <a:spLocks noChangeShapeType="1"/>
          </p:cNvSpPr>
          <p:nvPr/>
        </p:nvSpPr>
        <p:spPr bwMode="auto">
          <a:xfrm>
            <a:off x="2607733" y="1447800"/>
            <a:ext cx="6908800"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30740" name="Line 20"/>
          <p:cNvSpPr>
            <a:spLocks noChangeShapeType="1"/>
          </p:cNvSpPr>
          <p:nvPr/>
        </p:nvSpPr>
        <p:spPr bwMode="auto">
          <a:xfrm>
            <a:off x="2607733" y="4343400"/>
            <a:ext cx="6908800"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30744" name="Line 24"/>
          <p:cNvSpPr>
            <a:spLocks noChangeShapeType="1"/>
          </p:cNvSpPr>
          <p:nvPr/>
        </p:nvSpPr>
        <p:spPr bwMode="auto">
          <a:xfrm>
            <a:off x="6197600" y="4343400"/>
            <a:ext cx="0" cy="236220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30745" name="Rectangle 25"/>
          <p:cNvSpPr>
            <a:spLocks noChangeArrowheads="1"/>
          </p:cNvSpPr>
          <p:nvPr/>
        </p:nvSpPr>
        <p:spPr bwMode="auto">
          <a:xfrm>
            <a:off x="2607733" y="3962400"/>
            <a:ext cx="6908800" cy="2743200"/>
          </a:xfrm>
          <a:prstGeom prst="rect">
            <a:avLst/>
          </a:prstGeom>
          <a:noFill/>
          <a:ln w="28575">
            <a:solidFill>
              <a:srgbClr val="FAFD00"/>
            </a:solidFill>
            <a:miter lim="800000"/>
            <a:headEnd/>
            <a:tailEnd/>
          </a:ln>
          <a:effectLst/>
        </p:spPr>
        <p:txBody>
          <a:bodyPr wrap="none" anchor="ctr"/>
          <a:lstStyle/>
          <a:p>
            <a:endParaRPr lang="en-US"/>
          </a:p>
        </p:txBody>
      </p:sp>
    </p:spTree>
    <p:extLst>
      <p:ext uri="{BB962C8B-B14F-4D97-AF65-F5344CB8AC3E}">
        <p14:creationId xmlns:p14="http://schemas.microsoft.com/office/powerpoint/2010/main" val="3821241832"/>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4" name="Picture 10" descr="C:\My Documents\Ptosis44.JPG"/>
          <p:cNvPicPr>
            <a:picLocks noChangeAspect="1" noChangeArrowheads="1"/>
          </p:cNvPicPr>
          <p:nvPr/>
        </p:nvPicPr>
        <p:blipFill>
          <a:blip r:embed="rId2" cstate="print"/>
          <a:srcRect/>
          <a:stretch>
            <a:fillRect/>
          </a:stretch>
        </p:blipFill>
        <p:spPr bwMode="auto">
          <a:xfrm>
            <a:off x="6197600" y="1371600"/>
            <a:ext cx="3048000" cy="2813050"/>
          </a:xfrm>
          <a:prstGeom prst="rect">
            <a:avLst/>
          </a:prstGeom>
          <a:noFill/>
        </p:spPr>
      </p:pic>
      <p:pic>
        <p:nvPicPr>
          <p:cNvPr id="31755" name="Picture 11" descr="C:\My Documents\Ptosis45.JPG"/>
          <p:cNvPicPr>
            <a:picLocks noChangeAspect="1" noChangeArrowheads="1"/>
          </p:cNvPicPr>
          <p:nvPr/>
        </p:nvPicPr>
        <p:blipFill>
          <a:blip r:embed="rId3" cstate="print"/>
          <a:srcRect/>
          <a:stretch>
            <a:fillRect/>
          </a:stretch>
        </p:blipFill>
        <p:spPr bwMode="auto">
          <a:xfrm>
            <a:off x="3149600" y="4495800"/>
            <a:ext cx="3048000" cy="1803400"/>
          </a:xfrm>
          <a:prstGeom prst="rect">
            <a:avLst/>
          </a:prstGeom>
          <a:noFill/>
        </p:spPr>
      </p:pic>
      <p:pic>
        <p:nvPicPr>
          <p:cNvPr id="31756" name="Picture 12" descr="C:\My Documents\Ptosis46.JPG"/>
          <p:cNvPicPr>
            <a:picLocks noChangeAspect="1" noChangeArrowheads="1"/>
          </p:cNvPicPr>
          <p:nvPr/>
        </p:nvPicPr>
        <p:blipFill>
          <a:blip r:embed="rId4" cstate="print"/>
          <a:srcRect/>
          <a:stretch>
            <a:fillRect/>
          </a:stretch>
        </p:blipFill>
        <p:spPr bwMode="auto">
          <a:xfrm>
            <a:off x="6197600" y="4495800"/>
            <a:ext cx="3048000" cy="1828800"/>
          </a:xfrm>
          <a:prstGeom prst="rect">
            <a:avLst/>
          </a:prstGeom>
          <a:noFill/>
        </p:spPr>
      </p:pic>
      <p:pic>
        <p:nvPicPr>
          <p:cNvPr id="31753" name="Picture 9" descr="C:\My Documents\Ptosis43.JPG"/>
          <p:cNvPicPr>
            <a:picLocks noChangeAspect="1" noChangeArrowheads="1"/>
          </p:cNvPicPr>
          <p:nvPr/>
        </p:nvPicPr>
        <p:blipFill>
          <a:blip r:embed="rId5" cstate="print"/>
          <a:srcRect/>
          <a:stretch>
            <a:fillRect/>
          </a:stretch>
        </p:blipFill>
        <p:spPr bwMode="auto">
          <a:xfrm>
            <a:off x="3149600" y="1371600"/>
            <a:ext cx="3048000" cy="2819400"/>
          </a:xfrm>
          <a:prstGeom prst="rect">
            <a:avLst/>
          </a:prstGeom>
          <a:noFill/>
        </p:spPr>
      </p:pic>
      <p:sp>
        <p:nvSpPr>
          <p:cNvPr id="31746" name="Rectangle 2"/>
          <p:cNvSpPr>
            <a:spLocks noChangeArrowheads="1"/>
          </p:cNvSpPr>
          <p:nvPr/>
        </p:nvSpPr>
        <p:spPr bwMode="auto">
          <a:xfrm>
            <a:off x="4368801" y="1"/>
            <a:ext cx="3540265" cy="646973"/>
          </a:xfrm>
          <a:prstGeom prst="rect">
            <a:avLst/>
          </a:prstGeom>
          <a:noFill/>
          <a:ln w="9525">
            <a:noFill/>
            <a:miter lim="800000"/>
            <a:headEnd/>
            <a:tailEnd/>
          </a:ln>
          <a:effectLst/>
        </p:spPr>
        <p:txBody>
          <a:bodyPr wrap="none" lIns="92075" tIns="46038" rIns="92075" bIns="46038">
            <a:spAutoFit/>
          </a:bodyPr>
          <a:lstStyle/>
          <a:p>
            <a:pPr algn="l"/>
            <a:r>
              <a:rPr lang="en-US" sz="3600">
                <a:solidFill>
                  <a:srgbClr val="FAFD00"/>
                </a:solidFill>
              </a:rPr>
              <a:t>Mechanical ptosis</a:t>
            </a:r>
            <a:endParaRPr lang="en-US" sz="3800">
              <a:solidFill>
                <a:srgbClr val="FAFD00"/>
              </a:solidFill>
            </a:endParaRPr>
          </a:p>
        </p:txBody>
      </p:sp>
      <p:sp>
        <p:nvSpPr>
          <p:cNvPr id="31748" name="Rectangle 4"/>
          <p:cNvSpPr>
            <a:spLocks noChangeArrowheads="1"/>
          </p:cNvSpPr>
          <p:nvPr/>
        </p:nvSpPr>
        <p:spPr bwMode="auto">
          <a:xfrm>
            <a:off x="5559778" y="914401"/>
            <a:ext cx="1197444" cy="523862"/>
          </a:xfrm>
          <a:prstGeom prst="rect">
            <a:avLst/>
          </a:prstGeom>
          <a:noFill/>
          <a:ln w="9525">
            <a:noFill/>
            <a:miter lim="800000"/>
            <a:headEnd/>
            <a:tailEnd/>
          </a:ln>
          <a:effectLst/>
        </p:spPr>
        <p:txBody>
          <a:bodyPr wrap="none" lIns="92075" tIns="46038" rIns="92075" bIns="46038">
            <a:spAutoFit/>
          </a:bodyPr>
          <a:lstStyle/>
          <a:p>
            <a:pPr algn="l"/>
            <a:r>
              <a:rPr lang="en-US" sz="2800">
                <a:solidFill>
                  <a:schemeClr val="hlink"/>
                </a:solidFill>
              </a:rPr>
              <a:t>Causes</a:t>
            </a:r>
          </a:p>
        </p:txBody>
      </p:sp>
      <p:sp>
        <p:nvSpPr>
          <p:cNvPr id="31749" name="Rectangle 5"/>
          <p:cNvSpPr>
            <a:spLocks noChangeArrowheads="1"/>
          </p:cNvSpPr>
          <p:nvPr/>
        </p:nvSpPr>
        <p:spPr bwMode="auto">
          <a:xfrm>
            <a:off x="3791656" y="4114801"/>
            <a:ext cx="1917128" cy="400752"/>
          </a:xfrm>
          <a:prstGeom prst="rect">
            <a:avLst/>
          </a:prstGeom>
          <a:noFill/>
          <a:ln w="9525">
            <a:noFill/>
            <a:miter lim="800000"/>
            <a:headEnd/>
            <a:tailEnd/>
          </a:ln>
          <a:effectLst/>
        </p:spPr>
        <p:txBody>
          <a:bodyPr wrap="none" lIns="92075" tIns="46038" rIns="92075" bIns="46038">
            <a:spAutoFit/>
          </a:bodyPr>
          <a:lstStyle/>
          <a:p>
            <a:pPr algn="l"/>
            <a:r>
              <a:rPr lang="en-US" sz="2000"/>
              <a:t>Dermatochalasis</a:t>
            </a:r>
          </a:p>
        </p:txBody>
      </p:sp>
      <p:sp>
        <p:nvSpPr>
          <p:cNvPr id="31750" name="Rectangle 6"/>
          <p:cNvSpPr>
            <a:spLocks noChangeArrowheads="1"/>
          </p:cNvSpPr>
          <p:nvPr/>
        </p:nvSpPr>
        <p:spPr bwMode="auto">
          <a:xfrm>
            <a:off x="6942667" y="4114801"/>
            <a:ext cx="1689180" cy="400752"/>
          </a:xfrm>
          <a:prstGeom prst="rect">
            <a:avLst/>
          </a:prstGeom>
          <a:noFill/>
          <a:ln w="9525">
            <a:noFill/>
            <a:miter lim="800000"/>
            <a:headEnd/>
            <a:tailEnd/>
          </a:ln>
          <a:effectLst/>
        </p:spPr>
        <p:txBody>
          <a:bodyPr wrap="none" lIns="92075" tIns="46038" rIns="92075" bIns="46038">
            <a:spAutoFit/>
          </a:bodyPr>
          <a:lstStyle/>
          <a:p>
            <a:pPr algn="l"/>
            <a:r>
              <a:rPr lang="en-US" sz="2000"/>
              <a:t>Large tumours</a:t>
            </a:r>
          </a:p>
        </p:txBody>
      </p:sp>
      <p:sp>
        <p:nvSpPr>
          <p:cNvPr id="31751" name="Rectangle 7"/>
          <p:cNvSpPr>
            <a:spLocks noChangeArrowheads="1"/>
          </p:cNvSpPr>
          <p:nvPr/>
        </p:nvSpPr>
        <p:spPr bwMode="auto">
          <a:xfrm>
            <a:off x="3623734" y="6232526"/>
            <a:ext cx="2110386" cy="400752"/>
          </a:xfrm>
          <a:prstGeom prst="rect">
            <a:avLst/>
          </a:prstGeom>
          <a:noFill/>
          <a:ln w="9525">
            <a:noFill/>
            <a:miter lim="800000"/>
            <a:headEnd/>
            <a:tailEnd/>
          </a:ln>
          <a:effectLst/>
        </p:spPr>
        <p:txBody>
          <a:bodyPr wrap="none" lIns="92075" tIns="46038" rIns="92075" bIns="46038">
            <a:spAutoFit/>
          </a:bodyPr>
          <a:lstStyle/>
          <a:p>
            <a:pPr algn="l"/>
            <a:r>
              <a:rPr lang="en-US" sz="2000"/>
              <a:t>Severe lid oedema</a:t>
            </a:r>
          </a:p>
        </p:txBody>
      </p:sp>
      <p:sp>
        <p:nvSpPr>
          <p:cNvPr id="31752" name="Rectangle 8"/>
          <p:cNvSpPr>
            <a:spLocks noChangeArrowheads="1"/>
          </p:cNvSpPr>
          <p:nvPr/>
        </p:nvSpPr>
        <p:spPr bwMode="auto">
          <a:xfrm>
            <a:off x="6671734" y="6248401"/>
            <a:ext cx="2570960" cy="400752"/>
          </a:xfrm>
          <a:prstGeom prst="rect">
            <a:avLst/>
          </a:prstGeom>
          <a:noFill/>
          <a:ln w="9525">
            <a:noFill/>
            <a:miter lim="800000"/>
            <a:headEnd/>
            <a:tailEnd/>
          </a:ln>
          <a:effectLst/>
        </p:spPr>
        <p:txBody>
          <a:bodyPr wrap="none" lIns="92075" tIns="46038" rIns="92075" bIns="46038">
            <a:spAutoFit/>
          </a:bodyPr>
          <a:lstStyle/>
          <a:p>
            <a:pPr algn="l"/>
            <a:r>
              <a:rPr lang="en-US" sz="2000"/>
              <a:t>Anterior orbital lesions</a:t>
            </a:r>
          </a:p>
        </p:txBody>
      </p:sp>
      <p:sp>
        <p:nvSpPr>
          <p:cNvPr id="31757" name="Rectangle 13"/>
          <p:cNvSpPr>
            <a:spLocks noChangeArrowheads="1"/>
          </p:cNvSpPr>
          <p:nvPr/>
        </p:nvSpPr>
        <p:spPr bwMode="auto">
          <a:xfrm>
            <a:off x="3149600" y="990600"/>
            <a:ext cx="6096000" cy="5638800"/>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31759" name="Line 15"/>
          <p:cNvSpPr>
            <a:spLocks noChangeShapeType="1"/>
          </p:cNvSpPr>
          <p:nvPr/>
        </p:nvSpPr>
        <p:spPr bwMode="auto">
          <a:xfrm>
            <a:off x="3149600" y="4191000"/>
            <a:ext cx="6096000"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31760" name="Line 16"/>
          <p:cNvSpPr>
            <a:spLocks noChangeShapeType="1"/>
          </p:cNvSpPr>
          <p:nvPr/>
        </p:nvSpPr>
        <p:spPr bwMode="auto">
          <a:xfrm>
            <a:off x="3149600" y="6324600"/>
            <a:ext cx="6096000"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31761" name="Line 17"/>
          <p:cNvSpPr>
            <a:spLocks noChangeShapeType="1"/>
          </p:cNvSpPr>
          <p:nvPr/>
        </p:nvSpPr>
        <p:spPr bwMode="auto">
          <a:xfrm>
            <a:off x="3149600" y="4495800"/>
            <a:ext cx="6096000"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31762" name="Line 18"/>
          <p:cNvSpPr>
            <a:spLocks noChangeShapeType="1"/>
          </p:cNvSpPr>
          <p:nvPr/>
        </p:nvSpPr>
        <p:spPr bwMode="auto">
          <a:xfrm>
            <a:off x="6197600" y="1371600"/>
            <a:ext cx="0" cy="525780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31763" name="Line 19"/>
          <p:cNvSpPr>
            <a:spLocks noChangeShapeType="1"/>
          </p:cNvSpPr>
          <p:nvPr/>
        </p:nvSpPr>
        <p:spPr bwMode="auto">
          <a:xfrm>
            <a:off x="3149600" y="1371600"/>
            <a:ext cx="6096000" cy="0"/>
          </a:xfrm>
          <a:prstGeom prst="line">
            <a:avLst/>
          </a:prstGeom>
          <a:noFill/>
          <a:ln w="19050">
            <a:solidFill>
              <a:srgbClr val="FAFD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8340474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6"/>
          <p:cNvSpPr>
            <a:spLocks noGrp="1" noRot="1" noChangeArrowheads="1"/>
          </p:cNvSpPr>
          <p:nvPr>
            <p:ph type="body" idx="1"/>
          </p:nvPr>
        </p:nvSpPr>
        <p:spPr>
          <a:xfrm>
            <a:off x="1981200" y="457201"/>
            <a:ext cx="8229600" cy="5521325"/>
          </a:xfrm>
        </p:spPr>
        <p:txBody>
          <a:bodyPr>
            <a:normAutofit lnSpcReduction="10000"/>
          </a:bodyPr>
          <a:lstStyle/>
          <a:p>
            <a:pPr algn="ctr" eaLnBrk="1" hangingPunct="1">
              <a:lnSpc>
                <a:spcPct val="90000"/>
              </a:lnSpc>
              <a:buFont typeface="Wingdings" panose="05000000000000000000" pitchFamily="2" charset="2"/>
              <a:buNone/>
              <a:defRPr/>
            </a:pPr>
            <a:r>
              <a:rPr lang="en-US" sz="2400" b="1" dirty="0"/>
              <a:t>	THE ORIBICULARIS OCULI</a:t>
            </a:r>
            <a:endParaRPr lang="en-US" sz="2400" dirty="0"/>
          </a:p>
          <a:p>
            <a:pPr eaLnBrk="1" hangingPunct="1">
              <a:lnSpc>
                <a:spcPct val="90000"/>
              </a:lnSpc>
              <a:buFont typeface="Wingdings" panose="05000000000000000000" pitchFamily="2" charset="2"/>
              <a:buNone/>
              <a:defRPr/>
            </a:pPr>
            <a:endParaRPr lang="en-US" sz="2400" dirty="0"/>
          </a:p>
          <a:p>
            <a:pPr eaLnBrk="1" hangingPunct="1">
              <a:lnSpc>
                <a:spcPct val="90000"/>
              </a:lnSpc>
              <a:buFont typeface="Wingdings" panose="05000000000000000000" pitchFamily="2" charset="2"/>
              <a:buNone/>
              <a:defRPr/>
            </a:pPr>
            <a:r>
              <a:rPr lang="en-US" sz="2400" dirty="0"/>
              <a:t>	</a:t>
            </a:r>
            <a:r>
              <a:rPr lang="en-US" sz="2400" u="sng" dirty="0">
                <a:solidFill>
                  <a:srgbClr val="FF0000"/>
                </a:solidFill>
              </a:rPr>
              <a:t>Part</a:t>
            </a:r>
            <a:r>
              <a:rPr lang="en-US" sz="2400" dirty="0">
                <a:solidFill>
                  <a:srgbClr val="FF0000"/>
                </a:solidFill>
              </a:rPr>
              <a:t>		</a:t>
            </a:r>
            <a:r>
              <a:rPr lang="en-US" sz="2400" u="sng" dirty="0">
                <a:solidFill>
                  <a:srgbClr val="FF0000"/>
                </a:solidFill>
              </a:rPr>
              <a:t>Position</a:t>
            </a:r>
            <a:r>
              <a:rPr lang="en-US" sz="2400" dirty="0">
                <a:solidFill>
                  <a:srgbClr val="FF0000"/>
                </a:solidFill>
              </a:rPr>
              <a:t>			</a:t>
            </a:r>
            <a:r>
              <a:rPr lang="en-US" sz="2400" u="sng" dirty="0">
                <a:solidFill>
                  <a:srgbClr val="FF0000"/>
                </a:solidFill>
              </a:rPr>
              <a:t>Function</a:t>
            </a:r>
          </a:p>
          <a:p>
            <a:pPr eaLnBrk="1" hangingPunct="1">
              <a:lnSpc>
                <a:spcPct val="90000"/>
              </a:lnSpc>
              <a:buFont typeface="Wingdings" panose="05000000000000000000" pitchFamily="2" charset="2"/>
              <a:buNone/>
              <a:defRPr/>
            </a:pPr>
            <a:endParaRPr lang="en-US" sz="2400" dirty="0"/>
          </a:p>
          <a:p>
            <a:pPr eaLnBrk="1" hangingPunct="1">
              <a:lnSpc>
                <a:spcPct val="90000"/>
              </a:lnSpc>
              <a:defRPr/>
            </a:pPr>
            <a:r>
              <a:rPr lang="en-US" sz="2400" dirty="0"/>
              <a:t>Orbital 	Surrounds the orbital 	Forced lid closure		rim </a:t>
            </a:r>
          </a:p>
          <a:p>
            <a:pPr eaLnBrk="1" hangingPunct="1">
              <a:lnSpc>
                <a:spcPct val="90000"/>
              </a:lnSpc>
              <a:defRPr/>
            </a:pPr>
            <a:r>
              <a:rPr lang="en-US" sz="2400" dirty="0" err="1"/>
              <a:t>Preseptal</a:t>
            </a:r>
            <a:r>
              <a:rPr lang="en-US" sz="2400" dirty="0"/>
              <a:t>	In front of the orbital		pull </a:t>
            </a:r>
            <a:r>
              <a:rPr lang="en-US" sz="2400" dirty="0" err="1"/>
              <a:t>lacrimal</a:t>
            </a:r>
            <a:r>
              <a:rPr lang="en-US" sz="2400" dirty="0"/>
              <a:t> fascia </a:t>
            </a:r>
          </a:p>
          <a:p>
            <a:pPr eaLnBrk="1" hangingPunct="1">
              <a:lnSpc>
                <a:spcPct val="90000"/>
              </a:lnSpc>
              <a:buFont typeface="Wingdings" panose="05000000000000000000" pitchFamily="2" charset="2"/>
              <a:buNone/>
              <a:defRPr/>
            </a:pPr>
            <a:r>
              <a:rPr lang="en-US" sz="2400" dirty="0"/>
              <a:t>			Septum			laterally and 							create a relative 						vacuum in </a:t>
            </a:r>
            <a:r>
              <a:rPr lang="en-US" sz="2400" dirty="0" err="1"/>
              <a:t>lacrimal</a:t>
            </a:r>
            <a:r>
              <a:rPr lang="en-US" sz="2400" dirty="0"/>
              <a:t> 						sac.</a:t>
            </a:r>
          </a:p>
          <a:p>
            <a:pPr eaLnBrk="1" hangingPunct="1">
              <a:lnSpc>
                <a:spcPct val="90000"/>
              </a:lnSpc>
              <a:defRPr/>
            </a:pPr>
            <a:r>
              <a:rPr lang="en-US" sz="2400" dirty="0" err="1"/>
              <a:t>Pretarsal</a:t>
            </a:r>
            <a:r>
              <a:rPr lang="en-US" sz="2400" dirty="0"/>
              <a:t>	in front of the tarsal		Close lid and pull 		Plate				</a:t>
            </a:r>
            <a:r>
              <a:rPr lang="en-US" sz="2400" dirty="0" err="1"/>
              <a:t>lacrimal</a:t>
            </a:r>
            <a:r>
              <a:rPr lang="en-US" sz="2400" dirty="0"/>
              <a:t> </a:t>
            </a:r>
            <a:r>
              <a:rPr lang="en-US" sz="2400" dirty="0" err="1"/>
              <a:t>puncta</a:t>
            </a:r>
            <a:r>
              <a:rPr lang="en-US" sz="2400" dirty="0"/>
              <a:t> 						medially </a:t>
            </a:r>
          </a:p>
          <a:p>
            <a:pPr eaLnBrk="1" hangingPunct="1">
              <a:lnSpc>
                <a:spcPct val="90000"/>
              </a:lnSpc>
              <a:buFont typeface="Wingdings" panose="05000000000000000000" pitchFamily="2" charset="2"/>
              <a:buNone/>
              <a:defRPr/>
            </a:pPr>
            <a:endParaRPr lang="en-US" sz="2400" dirty="0"/>
          </a:p>
        </p:txBody>
      </p:sp>
    </p:spTree>
    <p:extLst>
      <p:ext uri="{BB962C8B-B14F-4D97-AF65-F5344CB8AC3E}">
        <p14:creationId xmlns:p14="http://schemas.microsoft.com/office/powerpoint/2010/main" val="41882033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a:xfrm>
            <a:off x="1981200" y="533401"/>
            <a:ext cx="8229600" cy="1139825"/>
          </a:xfrm>
        </p:spPr>
        <p:txBody>
          <a:bodyPr/>
          <a:lstStyle/>
          <a:p>
            <a:pPr eaLnBrk="1" hangingPunct="1">
              <a:defRPr/>
            </a:pPr>
            <a:r>
              <a:rPr lang="en-US" sz="4000" b="1"/>
              <a:t>THE SUBCUTANEOUS AREOLAR TISSUE</a:t>
            </a:r>
            <a:endParaRPr lang="en-US" sz="4000"/>
          </a:p>
        </p:txBody>
      </p:sp>
      <p:sp>
        <p:nvSpPr>
          <p:cNvPr id="29699" name="Rectangle 3"/>
          <p:cNvSpPr>
            <a:spLocks noGrp="1" noRot="1" noChangeArrowheads="1"/>
          </p:cNvSpPr>
          <p:nvPr>
            <p:ph type="body" idx="1"/>
          </p:nvPr>
        </p:nvSpPr>
        <p:spPr>
          <a:xfrm>
            <a:off x="1981200" y="2327276"/>
            <a:ext cx="8229600" cy="4530725"/>
          </a:xfrm>
        </p:spPr>
        <p:txBody>
          <a:bodyPr/>
          <a:lstStyle/>
          <a:p>
            <a:pPr eaLnBrk="1" hangingPunct="1">
              <a:defRPr/>
            </a:pPr>
            <a:r>
              <a:rPr lang="en-US" smtClean="0"/>
              <a:t>It is a loose connective tissue containing no fat.</a:t>
            </a:r>
          </a:p>
          <a:p>
            <a:pPr eaLnBrk="1" hangingPunct="1">
              <a:defRPr/>
            </a:pPr>
            <a:r>
              <a:rPr lang="en-US" smtClean="0"/>
              <a:t>It is absent at medial and lateral angles, ciliary margin and at sulci.</a:t>
            </a:r>
          </a:p>
        </p:txBody>
      </p:sp>
    </p:spTree>
    <p:extLst>
      <p:ext uri="{BB962C8B-B14F-4D97-AF65-F5344CB8AC3E}">
        <p14:creationId xmlns:p14="http://schemas.microsoft.com/office/powerpoint/2010/main" val="10450616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pPr eaLnBrk="1" hangingPunct="1">
              <a:defRPr/>
            </a:pPr>
            <a:r>
              <a:rPr lang="en-US" b="1" smtClean="0"/>
              <a:t>CONJUNCTIVA</a:t>
            </a:r>
          </a:p>
        </p:txBody>
      </p:sp>
      <p:sp>
        <p:nvSpPr>
          <p:cNvPr id="36867" name="Rectangle 3"/>
          <p:cNvSpPr>
            <a:spLocks noGrp="1" noRot="1" noChangeArrowheads="1"/>
          </p:cNvSpPr>
          <p:nvPr>
            <p:ph type="body" idx="1"/>
          </p:nvPr>
        </p:nvSpPr>
        <p:spPr/>
        <p:txBody>
          <a:bodyPr/>
          <a:lstStyle/>
          <a:p>
            <a:pPr eaLnBrk="1" hangingPunct="1">
              <a:defRPr/>
            </a:pPr>
            <a:endParaRPr lang="en-US" dirty="0" smtClean="0"/>
          </a:p>
          <a:p>
            <a:pPr eaLnBrk="1" hangingPunct="1">
              <a:defRPr/>
            </a:pPr>
            <a:r>
              <a:rPr lang="en-US" sz="3400" dirty="0"/>
              <a:t>Thin mucous membrane lined by non keratinized stratified </a:t>
            </a:r>
            <a:r>
              <a:rPr lang="en-US" sz="3400" dirty="0" err="1"/>
              <a:t>squamous</a:t>
            </a:r>
            <a:r>
              <a:rPr lang="en-US" sz="3400" dirty="0"/>
              <a:t> epithelium.</a:t>
            </a:r>
          </a:p>
          <a:p>
            <a:pPr eaLnBrk="1" hangingPunct="1">
              <a:defRPr/>
            </a:pPr>
            <a:r>
              <a:rPr lang="en-US" sz="3400" dirty="0"/>
              <a:t>It has a richly </a:t>
            </a:r>
            <a:r>
              <a:rPr lang="en-US" sz="3400" dirty="0" err="1"/>
              <a:t>vascularized</a:t>
            </a:r>
            <a:r>
              <a:rPr lang="en-US" sz="3400" dirty="0"/>
              <a:t> </a:t>
            </a:r>
            <a:r>
              <a:rPr lang="en-US" sz="3400" dirty="0" err="1"/>
              <a:t>Substantia</a:t>
            </a:r>
            <a:r>
              <a:rPr lang="en-US" sz="3400" dirty="0"/>
              <a:t> </a:t>
            </a:r>
            <a:r>
              <a:rPr lang="en-US" sz="3400" dirty="0" err="1"/>
              <a:t>propria</a:t>
            </a:r>
            <a:endParaRPr lang="en-US" sz="3400" dirty="0"/>
          </a:p>
          <a:p>
            <a:pPr eaLnBrk="1" hangingPunct="1">
              <a:defRPr/>
            </a:pPr>
            <a:r>
              <a:rPr lang="en-US" sz="3400" dirty="0"/>
              <a:t>At the margin of the eyelids it is continuous with the skin.</a:t>
            </a:r>
          </a:p>
        </p:txBody>
      </p:sp>
    </p:spTree>
    <p:extLst>
      <p:ext uri="{BB962C8B-B14F-4D97-AF65-F5344CB8AC3E}">
        <p14:creationId xmlns:p14="http://schemas.microsoft.com/office/powerpoint/2010/main" val="4268076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EYE LASHES	</a:t>
            </a:r>
            <a:endParaRPr lang="en-US" dirty="0"/>
          </a:p>
        </p:txBody>
      </p:sp>
      <p:sp>
        <p:nvSpPr>
          <p:cNvPr id="3" name="Content Placeholder 2"/>
          <p:cNvSpPr>
            <a:spLocks noGrp="1"/>
          </p:cNvSpPr>
          <p:nvPr>
            <p:ph idx="1"/>
          </p:nvPr>
        </p:nvSpPr>
        <p:spPr/>
        <p:txBody>
          <a:bodyPr/>
          <a:lstStyle/>
          <a:p>
            <a:pPr>
              <a:defRPr/>
            </a:pPr>
            <a:r>
              <a:rPr lang="en-US" dirty="0" smtClean="0"/>
              <a:t>100 in upper lid</a:t>
            </a:r>
          </a:p>
          <a:p>
            <a:pPr>
              <a:defRPr/>
            </a:pPr>
            <a:r>
              <a:rPr lang="en-US" dirty="0" smtClean="0"/>
              <a:t>50 in lower lid</a:t>
            </a:r>
          </a:p>
          <a:p>
            <a:pPr>
              <a:defRPr/>
            </a:pPr>
            <a:r>
              <a:rPr lang="en-US" dirty="0" smtClean="0"/>
              <a:t>Originate from anterior lamella in two or three irregular rows.</a:t>
            </a:r>
          </a:p>
          <a:p>
            <a:pPr>
              <a:defRPr/>
            </a:pPr>
            <a:r>
              <a:rPr lang="en-US" dirty="0" smtClean="0"/>
              <a:t>The upper lid lashes are directed upward, and outwards </a:t>
            </a:r>
          </a:p>
          <a:p>
            <a:pPr>
              <a:defRPr/>
            </a:pPr>
            <a:r>
              <a:rPr lang="en-US" dirty="0" smtClean="0"/>
              <a:t>The lower lid lashed are directed downward and outwards </a:t>
            </a:r>
            <a:endParaRPr lang="en-US" dirty="0"/>
          </a:p>
        </p:txBody>
      </p:sp>
    </p:spTree>
    <p:extLst>
      <p:ext uri="{BB962C8B-B14F-4D97-AF65-F5344CB8AC3E}">
        <p14:creationId xmlns:p14="http://schemas.microsoft.com/office/powerpoint/2010/main" val="3525215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p:txBody>
          <a:bodyPr/>
          <a:lstStyle/>
          <a:p>
            <a:pPr eaLnBrk="1" hangingPunct="1">
              <a:defRPr/>
            </a:pPr>
            <a:r>
              <a:rPr lang="en-US" b="1" smtClean="0"/>
              <a:t>THE LIGAMENTS</a:t>
            </a:r>
          </a:p>
        </p:txBody>
      </p:sp>
      <p:sp>
        <p:nvSpPr>
          <p:cNvPr id="34819" name="Rectangle 3"/>
          <p:cNvSpPr>
            <a:spLocks noGrp="1" noRot="1" noChangeArrowheads="1"/>
          </p:cNvSpPr>
          <p:nvPr>
            <p:ph type="body" idx="1"/>
          </p:nvPr>
        </p:nvSpPr>
        <p:spPr/>
        <p:txBody>
          <a:bodyPr/>
          <a:lstStyle/>
          <a:p>
            <a:pPr eaLnBrk="1" hangingPunct="1">
              <a:defRPr/>
            </a:pPr>
            <a:endParaRPr lang="en-US" smtClean="0"/>
          </a:p>
          <a:p>
            <a:pPr eaLnBrk="1" hangingPunct="1">
              <a:defRPr/>
            </a:pPr>
            <a:r>
              <a:rPr lang="en-US" smtClean="0"/>
              <a:t>The medial palpebral ligament attaches the medial end of tarsi to lacrimal crest and frontal process of maxilla.</a:t>
            </a:r>
          </a:p>
          <a:p>
            <a:pPr eaLnBrk="1" hangingPunct="1">
              <a:defRPr/>
            </a:pPr>
            <a:r>
              <a:rPr lang="en-US" smtClean="0"/>
              <a:t>The lateral palpebral ligament attach the lateral end of tarsi to margin tubercle on marginal tubercle of zygomatic bone.</a:t>
            </a:r>
          </a:p>
        </p:txBody>
      </p:sp>
    </p:spTree>
    <p:extLst>
      <p:ext uri="{BB962C8B-B14F-4D97-AF65-F5344CB8AC3E}">
        <p14:creationId xmlns:p14="http://schemas.microsoft.com/office/powerpoint/2010/main" val="2468008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44040" y="0"/>
            <a:ext cx="8503920" cy="1446550"/>
          </a:xfrm>
          <a:prstGeom prst="rect">
            <a:avLst/>
          </a:prstGeom>
        </p:spPr>
        <p:txBody>
          <a:bodyPr wrap="square">
            <a:spAutoFit/>
          </a:bodyPr>
          <a:lstStyle/>
          <a:p>
            <a:pPr>
              <a:lnSpc>
                <a:spcPct val="200000"/>
              </a:lnSpc>
            </a:pPr>
            <a:r>
              <a:rPr lang="en-US" sz="2400" b="1" i="1" u="sng" dirty="0">
                <a:solidFill>
                  <a:srgbClr val="FF0000"/>
                </a:solidFill>
                <a:latin typeface="Times New Roman" pitchFamily="18" charset="0"/>
                <a:cs typeface="Times New Roman" pitchFamily="18" charset="0"/>
              </a:rPr>
              <a:t>The </a:t>
            </a:r>
            <a:r>
              <a:rPr lang="en-US" sz="2400" b="1" i="1" u="sng" dirty="0" err="1">
                <a:solidFill>
                  <a:srgbClr val="FF0000"/>
                </a:solidFill>
                <a:latin typeface="Times New Roman" pitchFamily="18" charset="0"/>
                <a:cs typeface="Times New Roman" pitchFamily="18" charset="0"/>
              </a:rPr>
              <a:t>palpeberal</a:t>
            </a:r>
            <a:r>
              <a:rPr lang="en-US" sz="2400" b="1" i="1" u="sng" dirty="0">
                <a:solidFill>
                  <a:srgbClr val="FF0000"/>
                </a:solidFill>
                <a:latin typeface="Times New Roman" pitchFamily="18" charset="0"/>
                <a:cs typeface="Times New Roman" pitchFamily="18" charset="0"/>
              </a:rPr>
              <a:t> fissure</a:t>
            </a:r>
            <a:r>
              <a:rPr lang="en-US" sz="2400" b="1" dirty="0">
                <a:solidFill>
                  <a:srgbClr val="FF0000"/>
                </a:solidFill>
                <a:latin typeface="Times New Roman" pitchFamily="18" charset="0"/>
                <a:cs typeface="Times New Roman" pitchFamily="18" charset="0"/>
              </a:rPr>
              <a:t>: </a:t>
            </a:r>
          </a:p>
          <a:p>
            <a:pPr algn="ctr">
              <a:lnSpc>
                <a:spcPct val="200000"/>
              </a:lnSpc>
            </a:pPr>
            <a:r>
              <a:rPr lang="en-US" sz="2000" dirty="0">
                <a:cs typeface="Times New Roman" pitchFamily="18" charset="0"/>
              </a:rPr>
              <a:t>The elliptical distance between the eye lids</a:t>
            </a:r>
            <a:r>
              <a:rPr lang="en-US" sz="2000" b="1" dirty="0">
                <a:latin typeface="Times New Roman" pitchFamily="18" charset="0"/>
                <a:cs typeface="Times New Roman" pitchFamily="18" charset="0"/>
              </a:rPr>
              <a:t>.</a:t>
            </a:r>
          </a:p>
        </p:txBody>
      </p:sp>
      <p:pic>
        <p:nvPicPr>
          <p:cNvPr id="3" name="Picture 2" descr="Parts of the Human Eye"/>
          <p:cNvPicPr>
            <a:picLocks noChangeAspect="1" noChangeArrowheads="1"/>
          </p:cNvPicPr>
          <p:nvPr/>
        </p:nvPicPr>
        <p:blipFill>
          <a:blip r:embed="rId2" cstate="print"/>
          <a:srcRect/>
          <a:stretch>
            <a:fillRect/>
          </a:stretch>
        </p:blipFill>
        <p:spPr bwMode="auto">
          <a:xfrm>
            <a:off x="3881438" y="2590800"/>
            <a:ext cx="4000500" cy="3333750"/>
          </a:xfrm>
          <a:prstGeom prst="rect">
            <a:avLst/>
          </a:prstGeom>
          <a:noFill/>
          <a:ln w="9525">
            <a:noFill/>
            <a:miter lim="800000"/>
            <a:headEnd/>
            <a:tailEnd/>
          </a:ln>
        </p:spPr>
      </p:pic>
    </p:spTree>
    <p:extLst>
      <p:ext uri="{BB962C8B-B14F-4D97-AF65-F5344CB8AC3E}">
        <p14:creationId xmlns:p14="http://schemas.microsoft.com/office/powerpoint/2010/main" val="8443257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yelids"/>
          <p:cNvPicPr>
            <a:picLocks noChangeAspect="1" noChangeArrowheads="1"/>
          </p:cNvPicPr>
          <p:nvPr/>
        </p:nvPicPr>
        <p:blipFill>
          <a:blip r:embed="rId2" cstate="print"/>
          <a:srcRect/>
          <a:stretch>
            <a:fillRect/>
          </a:stretch>
        </p:blipFill>
        <p:spPr bwMode="auto">
          <a:xfrm>
            <a:off x="3452814" y="928689"/>
            <a:ext cx="4929187" cy="3286125"/>
          </a:xfrm>
          <a:prstGeom prst="rect">
            <a:avLst/>
          </a:prstGeom>
          <a:noFill/>
          <a:ln w="9525">
            <a:noFill/>
            <a:miter lim="800000"/>
            <a:headEnd/>
            <a:tailEnd/>
          </a:ln>
        </p:spPr>
      </p:pic>
    </p:spTree>
    <p:extLst>
      <p:ext uri="{BB962C8B-B14F-4D97-AF65-F5344CB8AC3E}">
        <p14:creationId xmlns:p14="http://schemas.microsoft.com/office/powerpoint/2010/main" val="12015690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36000" y="1074511"/>
            <a:ext cx="7920000" cy="4708981"/>
          </a:xfrm>
          <a:prstGeom prst="rect">
            <a:avLst/>
          </a:prstGeom>
        </p:spPr>
        <p:txBody>
          <a:bodyPr>
            <a:spAutoFit/>
          </a:bodyPr>
          <a:lstStyle/>
          <a:p>
            <a:pPr marL="274320" indent="-274320">
              <a:buClr>
                <a:schemeClr val="accent3"/>
              </a:buClr>
              <a:defRPr/>
            </a:pPr>
            <a:r>
              <a:rPr lang="en-US" sz="2400" dirty="0">
                <a:solidFill>
                  <a:srgbClr val="FF0000"/>
                </a:solidFill>
                <a:latin typeface="Andalus" pitchFamily="18" charset="-78"/>
                <a:cs typeface="Andalus" pitchFamily="18" charset="-78"/>
              </a:rPr>
              <a:t>Lid Margins</a:t>
            </a:r>
          </a:p>
          <a:p>
            <a:pPr marL="274320" indent="-274320">
              <a:buClr>
                <a:schemeClr val="accent3"/>
              </a:buClr>
              <a:defRPr/>
            </a:pPr>
            <a:endParaRPr lang="en-US" dirty="0">
              <a:solidFill>
                <a:srgbClr val="FF0000"/>
              </a:solidFill>
            </a:endParaRPr>
          </a:p>
          <a:p>
            <a:pPr marL="274320" indent="-274320">
              <a:lnSpc>
                <a:spcPct val="150000"/>
              </a:lnSpc>
              <a:buClr>
                <a:schemeClr val="accent3"/>
              </a:buClr>
              <a:buFont typeface="Arial" pitchFamily="34" charset="0"/>
              <a:buChar char="•"/>
              <a:defRPr/>
            </a:pPr>
            <a:r>
              <a:rPr lang="en-US" sz="2000" dirty="0">
                <a:latin typeface="Times New Roman" pitchFamily="18" charset="0"/>
                <a:cs typeface="Times New Roman" pitchFamily="18" charset="0"/>
              </a:rPr>
              <a:t>Anterior Margin :</a:t>
            </a:r>
          </a:p>
          <a:p>
            <a:pPr marL="274320" indent="-274320">
              <a:lnSpc>
                <a:spcPct val="150000"/>
              </a:lnSpc>
              <a:buClr>
                <a:schemeClr val="accent3"/>
              </a:buClr>
              <a:defRPr/>
            </a:pPr>
            <a:r>
              <a:rPr lang="en-US" sz="2000" dirty="0">
                <a:latin typeface="Times New Roman" pitchFamily="18" charset="0"/>
                <a:cs typeface="Times New Roman" pitchFamily="18" charset="0"/>
              </a:rPr>
              <a:t>            Eyelashes</a:t>
            </a:r>
          </a:p>
          <a:p>
            <a:pPr marL="274320" indent="-274320">
              <a:lnSpc>
                <a:spcPct val="150000"/>
              </a:lnSpc>
              <a:buClr>
                <a:schemeClr val="accent3"/>
              </a:buClr>
              <a:defRPr/>
            </a:pPr>
            <a:r>
              <a:rPr lang="en-US" sz="2000" dirty="0">
                <a:latin typeface="Times New Roman" pitchFamily="18" charset="0"/>
                <a:cs typeface="Times New Roman" pitchFamily="18" charset="0"/>
              </a:rPr>
              <a:t>            Glands of </a:t>
            </a:r>
            <a:r>
              <a:rPr lang="en-US" sz="2000" dirty="0" err="1">
                <a:latin typeface="Times New Roman" pitchFamily="18" charset="0"/>
                <a:cs typeface="Times New Roman" pitchFamily="18" charset="0"/>
              </a:rPr>
              <a:t>Zeis</a:t>
            </a:r>
            <a:endParaRPr lang="en-US" sz="2000" dirty="0">
              <a:latin typeface="Times New Roman" pitchFamily="18" charset="0"/>
              <a:cs typeface="Times New Roman" pitchFamily="18" charset="0"/>
            </a:endParaRPr>
          </a:p>
          <a:p>
            <a:pPr marL="274320" indent="-274320">
              <a:lnSpc>
                <a:spcPct val="150000"/>
              </a:lnSpc>
              <a:buClr>
                <a:schemeClr val="accent3"/>
              </a:buClr>
              <a:defRPr/>
            </a:pPr>
            <a:r>
              <a:rPr lang="en-US" sz="2000" dirty="0">
                <a:latin typeface="Times New Roman" pitchFamily="18" charset="0"/>
                <a:cs typeface="Times New Roman" pitchFamily="18" charset="0"/>
              </a:rPr>
              <a:t>            Glands of Moll</a:t>
            </a:r>
          </a:p>
          <a:p>
            <a:pPr marL="274320" indent="-274320">
              <a:lnSpc>
                <a:spcPct val="150000"/>
              </a:lnSpc>
              <a:buClr>
                <a:schemeClr val="accent3"/>
              </a:buClr>
              <a:defRPr/>
            </a:pPr>
            <a:endParaRPr lang="en-US" sz="2000" dirty="0">
              <a:latin typeface="Times New Roman" pitchFamily="18" charset="0"/>
              <a:cs typeface="Times New Roman" pitchFamily="18" charset="0"/>
            </a:endParaRPr>
          </a:p>
          <a:p>
            <a:pPr marL="274320" indent="-274320">
              <a:lnSpc>
                <a:spcPct val="150000"/>
              </a:lnSpc>
              <a:buClr>
                <a:schemeClr val="accent3"/>
              </a:buClr>
              <a:buFont typeface="Arial" pitchFamily="34" charset="0"/>
              <a:buChar char="•"/>
              <a:defRPr/>
            </a:pPr>
            <a:r>
              <a:rPr lang="en-US" sz="2000" dirty="0">
                <a:latin typeface="Times New Roman" pitchFamily="18" charset="0"/>
                <a:cs typeface="Times New Roman" pitchFamily="18" charset="0"/>
              </a:rPr>
              <a:t>Posterior Margin :</a:t>
            </a:r>
          </a:p>
          <a:p>
            <a:pPr marL="274320" indent="-274320">
              <a:lnSpc>
                <a:spcPct val="150000"/>
              </a:lnSpc>
              <a:buClr>
                <a:schemeClr val="accent3"/>
              </a:buClr>
              <a:defRPr/>
            </a:pPr>
            <a:r>
              <a:rPr lang="en-US" sz="2000" dirty="0">
                <a:latin typeface="Times New Roman" pitchFamily="18" charset="0"/>
                <a:cs typeface="Times New Roman" pitchFamily="18" charset="0"/>
              </a:rPr>
              <a:t>         Small orifices of modified sebaceous glands    (</a:t>
            </a:r>
            <a:r>
              <a:rPr lang="en-US" sz="2000" dirty="0" err="1">
                <a:latin typeface="Times New Roman" pitchFamily="18" charset="0"/>
                <a:cs typeface="Times New Roman" pitchFamily="18" charset="0"/>
              </a:rPr>
              <a:t>meibomian</a:t>
            </a:r>
            <a:r>
              <a:rPr lang="en-US" sz="2000" dirty="0">
                <a:latin typeface="Times New Roman" pitchFamily="18" charset="0"/>
                <a:cs typeface="Times New Roman" pitchFamily="18" charset="0"/>
              </a:rPr>
              <a:t>, or tarsal, glands).</a:t>
            </a:r>
          </a:p>
          <a:p>
            <a:pPr algn="l" rtl="0"/>
            <a:endParaRPr lang="ar-SA" dirty="0"/>
          </a:p>
        </p:txBody>
      </p:sp>
    </p:spTree>
    <p:extLst>
      <p:ext uri="{BB962C8B-B14F-4D97-AF65-F5344CB8AC3E}">
        <p14:creationId xmlns:p14="http://schemas.microsoft.com/office/powerpoint/2010/main" val="1855019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36000" y="2136339"/>
            <a:ext cx="7920000" cy="2123658"/>
          </a:xfrm>
          <a:prstGeom prst="rect">
            <a:avLst/>
          </a:prstGeom>
        </p:spPr>
        <p:txBody>
          <a:bodyPr>
            <a:spAutoFit/>
          </a:bodyPr>
          <a:lstStyle/>
          <a:p>
            <a:pPr algn="l" rtl="0"/>
            <a:r>
              <a:rPr lang="en-US" sz="2400" dirty="0">
                <a:solidFill>
                  <a:srgbClr val="FF0000"/>
                </a:solidFill>
                <a:latin typeface="Andalus" pitchFamily="18" charset="-78"/>
                <a:cs typeface="Andalus" pitchFamily="18" charset="-78"/>
              </a:rPr>
              <a:t>Orbital Septum</a:t>
            </a:r>
          </a:p>
          <a:p>
            <a:pPr algn="l" rtl="0">
              <a:buFont typeface="Wingdings 2" pitchFamily="18" charset="2"/>
              <a:buNone/>
            </a:pPr>
            <a:endParaRPr lang="en-US" dirty="0">
              <a:solidFill>
                <a:srgbClr val="FF0000"/>
              </a:solidFill>
            </a:endParaRPr>
          </a:p>
          <a:p>
            <a:pPr algn="l" rtl="0">
              <a:lnSpc>
                <a:spcPct val="150000"/>
              </a:lnSpc>
              <a:buFont typeface="Wingdings 2" pitchFamily="18" charset="2"/>
              <a:buNone/>
            </a:pPr>
            <a:r>
              <a:rPr lang="en-US" sz="2000" dirty="0">
                <a:latin typeface="Times New Roman" pitchFamily="18" charset="0"/>
                <a:cs typeface="Times New Roman" pitchFamily="18" charset="0"/>
              </a:rPr>
              <a:t>The fascia behind that portion of the </a:t>
            </a:r>
            <a:r>
              <a:rPr lang="en-US" sz="2000" dirty="0" err="1">
                <a:latin typeface="Times New Roman" pitchFamily="18" charset="0"/>
                <a:cs typeface="Times New Roman" pitchFamily="18" charset="0"/>
              </a:rPr>
              <a:t>orbicularis</a:t>
            </a:r>
            <a:r>
              <a:rPr lang="en-US" sz="2000" dirty="0">
                <a:latin typeface="Times New Roman" pitchFamily="18" charset="0"/>
                <a:cs typeface="Times New Roman" pitchFamily="18" charset="0"/>
              </a:rPr>
              <a:t> muscle that lies between the orbital rim and the tarsus and serves as a barrier between the lid and the orbit</a:t>
            </a:r>
            <a:r>
              <a:rPr lang="en-US" dirty="0">
                <a:latin typeface="Times New Roman" pitchFamily="18" charset="0"/>
                <a:cs typeface="Times New Roman" pitchFamily="18" charset="0"/>
              </a:rPr>
              <a:t>.</a:t>
            </a:r>
          </a:p>
        </p:txBody>
      </p:sp>
    </p:spTree>
    <p:extLst>
      <p:ext uri="{BB962C8B-B14F-4D97-AF65-F5344CB8AC3E}">
        <p14:creationId xmlns:p14="http://schemas.microsoft.com/office/powerpoint/2010/main" val="1348422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1"/>
            <a:ext cx="8534400" cy="3693319"/>
          </a:xfrm>
          <a:prstGeom prst="rect">
            <a:avLst/>
          </a:prstGeom>
        </p:spPr>
        <p:txBody>
          <a:bodyPr wrap="square">
            <a:spAutoFit/>
          </a:bodyPr>
          <a:lstStyle/>
          <a:p>
            <a:pPr algn="just">
              <a:lnSpc>
                <a:spcPct val="150000"/>
              </a:lnSpc>
            </a:pPr>
            <a:r>
              <a:rPr lang="en-US" sz="3200" b="1" u="sng" dirty="0">
                <a:solidFill>
                  <a:srgbClr val="FF0000"/>
                </a:solidFill>
                <a:cs typeface="Times New Roman" pitchFamily="18" charset="0"/>
              </a:rPr>
              <a:t>Eyelids and Eyelashes</a:t>
            </a:r>
          </a:p>
          <a:p>
            <a:pPr algn="just">
              <a:lnSpc>
                <a:spcPct val="150000"/>
              </a:lnSpc>
              <a:buClr>
                <a:srgbClr val="00FFFF"/>
              </a:buClr>
              <a:buFont typeface="Wingdings" pitchFamily="2" charset="2"/>
              <a:buChar char="v"/>
            </a:pPr>
            <a:r>
              <a:rPr lang="en-US" sz="2400" b="1" dirty="0">
                <a:cs typeface="Times New Roman" pitchFamily="18" charset="0"/>
              </a:rPr>
              <a:t> </a:t>
            </a:r>
            <a:r>
              <a:rPr lang="en-US" sz="2000" dirty="0">
                <a:cs typeface="Times New Roman" pitchFamily="18" charset="0"/>
              </a:rPr>
              <a:t>The eyelids serve to protect the eye from foreign matter, such as dust, dirt, and other debris, as well as bright light that might damage the eye. When you blink, the eyelids also help spread tears over the surface of your eye, keeping the eye moist and comfortable. </a:t>
            </a:r>
          </a:p>
          <a:p>
            <a:pPr algn="just">
              <a:lnSpc>
                <a:spcPct val="150000"/>
              </a:lnSpc>
              <a:buClr>
                <a:srgbClr val="00FFFF"/>
              </a:buClr>
              <a:buFont typeface="Wingdings" pitchFamily="2" charset="2"/>
              <a:buChar char="v"/>
            </a:pPr>
            <a:r>
              <a:rPr lang="en-US" sz="2000" dirty="0">
                <a:cs typeface="Times New Roman" pitchFamily="18" charset="0"/>
              </a:rPr>
              <a:t>The eyelashes help filter out foreign matter, including dust and debris, and prevent it from getting into the eye</a:t>
            </a:r>
            <a:r>
              <a:rPr lang="en-US" sz="2000" dirty="0"/>
              <a:t>.</a:t>
            </a:r>
          </a:p>
        </p:txBody>
      </p:sp>
      <p:pic>
        <p:nvPicPr>
          <p:cNvPr id="5" name="Picture 2" descr="http://medicalimages.allrefer.com/large/eye-anatomy.jpg"/>
          <p:cNvPicPr>
            <a:picLocks noChangeAspect="1" noChangeArrowheads="1"/>
          </p:cNvPicPr>
          <p:nvPr/>
        </p:nvPicPr>
        <p:blipFill>
          <a:blip r:embed="rId2" cstate="print"/>
          <a:srcRect/>
          <a:stretch>
            <a:fillRect/>
          </a:stretch>
        </p:blipFill>
        <p:spPr bwMode="auto">
          <a:xfrm>
            <a:off x="6167438" y="3786189"/>
            <a:ext cx="3143250" cy="2643187"/>
          </a:xfrm>
          <a:prstGeom prst="rect">
            <a:avLst/>
          </a:prstGeom>
          <a:noFill/>
          <a:ln w="9525">
            <a:noFill/>
            <a:miter lim="800000"/>
            <a:headEnd/>
            <a:tailEnd/>
          </a:ln>
        </p:spPr>
      </p:pic>
    </p:spTree>
    <p:extLst>
      <p:ext uri="{BB962C8B-B14F-4D97-AF65-F5344CB8AC3E}">
        <p14:creationId xmlns:p14="http://schemas.microsoft.com/office/powerpoint/2010/main" val="4420993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60001" y="774427"/>
            <a:ext cx="9252533" cy="5309146"/>
          </a:xfrm>
          <a:prstGeom prst="rect">
            <a:avLst/>
          </a:prstGeom>
        </p:spPr>
        <p:txBody>
          <a:bodyPr wrap="none">
            <a:spAutoFit/>
          </a:bodyPr>
          <a:lstStyle/>
          <a:p>
            <a:pPr algn="l" rtl="0">
              <a:lnSpc>
                <a:spcPct val="150000"/>
              </a:lnSpc>
            </a:pPr>
            <a:r>
              <a:rPr lang="en-US" sz="2400" dirty="0">
                <a:solidFill>
                  <a:srgbClr val="FF0000"/>
                </a:solidFill>
                <a:latin typeface="Andalus" pitchFamily="18" charset="-78"/>
                <a:cs typeface="Andalus" pitchFamily="18" charset="-78"/>
              </a:rPr>
              <a:t>Lid Retractors :</a:t>
            </a:r>
          </a:p>
          <a:p>
            <a:pPr algn="l" rtl="0">
              <a:lnSpc>
                <a:spcPct val="150000"/>
              </a:lnSpc>
            </a:pPr>
            <a:endParaRPr lang="en-US" sz="2400" dirty="0">
              <a:solidFill>
                <a:srgbClr val="FF0000"/>
              </a:solidFill>
              <a:latin typeface="Andalus" pitchFamily="18" charset="-78"/>
              <a:cs typeface="Andalus" pitchFamily="18" charset="-78"/>
            </a:endParaRPr>
          </a:p>
          <a:p>
            <a:pPr marL="274320" indent="-274320">
              <a:lnSpc>
                <a:spcPct val="150000"/>
              </a:lnSpc>
              <a:buClr>
                <a:schemeClr val="accent3"/>
              </a:buClr>
              <a:buFont typeface="Arial" pitchFamily="34" charset="0"/>
              <a:buChar char="•"/>
              <a:defRPr/>
            </a:pPr>
            <a:r>
              <a:rPr lang="en-US" sz="2000" dirty="0">
                <a:latin typeface="Times New Roman" pitchFamily="18" charset="0"/>
                <a:cs typeface="Times New Roman" pitchFamily="18" charset="0"/>
              </a:rPr>
              <a:t>The lid retractors are responsible for opening the eyelids. </a:t>
            </a:r>
          </a:p>
          <a:p>
            <a:pPr marL="274320" indent="-274320">
              <a:lnSpc>
                <a:spcPct val="150000"/>
              </a:lnSpc>
              <a:buClr>
                <a:schemeClr val="accent3"/>
              </a:buClr>
              <a:buFont typeface="Arial" pitchFamily="34" charset="0"/>
              <a:buChar char="•"/>
              <a:defRPr/>
            </a:pPr>
            <a:r>
              <a:rPr lang="en-US" sz="2000" dirty="0">
                <a:latin typeface="Times New Roman" pitchFamily="18" charset="0"/>
                <a:cs typeface="Times New Roman" pitchFamily="18" charset="0"/>
              </a:rPr>
              <a:t>In the upper lid: </a:t>
            </a:r>
            <a:r>
              <a:rPr lang="en-US" sz="2000" b="1" dirty="0" err="1">
                <a:latin typeface="Times New Roman" pitchFamily="18" charset="0"/>
                <a:cs typeface="Times New Roman" pitchFamily="18" charset="0"/>
              </a:rPr>
              <a:t>levator</a:t>
            </a:r>
            <a:r>
              <a:rPr lang="en-US" sz="2000" b="1" dirty="0">
                <a:latin typeface="Times New Roman" pitchFamily="18" charset="0"/>
                <a:cs typeface="Times New Roman" pitchFamily="18" charset="0"/>
              </a:rPr>
              <a:t> </a:t>
            </a:r>
            <a:r>
              <a:rPr lang="en-US" sz="2000" b="1" dirty="0" err="1">
                <a:latin typeface="Times New Roman" pitchFamily="18" charset="0"/>
                <a:cs typeface="Times New Roman" pitchFamily="18" charset="0"/>
              </a:rPr>
              <a:t>palpebrae</a:t>
            </a:r>
            <a:r>
              <a:rPr lang="en-US" sz="2000" b="1" dirty="0">
                <a:latin typeface="Times New Roman" pitchFamily="18" charset="0"/>
                <a:cs typeface="Times New Roman" pitchFamily="18" charset="0"/>
              </a:rPr>
              <a:t> </a:t>
            </a:r>
            <a:r>
              <a:rPr lang="en-US" sz="2000" b="1" dirty="0" err="1">
                <a:latin typeface="Times New Roman" pitchFamily="18" charset="0"/>
                <a:cs typeface="Times New Roman" pitchFamily="18" charset="0"/>
              </a:rPr>
              <a:t>superioris</a:t>
            </a:r>
            <a:r>
              <a:rPr lang="en-US" sz="2000" dirty="0">
                <a:latin typeface="Times New Roman" pitchFamily="18" charset="0"/>
                <a:cs typeface="Times New Roman" pitchFamily="18" charset="0"/>
              </a:rPr>
              <a:t> &amp; </a:t>
            </a:r>
            <a:r>
              <a:rPr lang="en-US" sz="2000" b="1" dirty="0">
                <a:latin typeface="Times New Roman" pitchFamily="18" charset="0"/>
                <a:cs typeface="Times New Roman" pitchFamily="18" charset="0"/>
              </a:rPr>
              <a:t>Muller's (superior tarsal) muscle</a:t>
            </a:r>
            <a:r>
              <a:rPr lang="en-US" sz="2000" dirty="0">
                <a:latin typeface="Times New Roman" pitchFamily="18" charset="0"/>
                <a:cs typeface="Times New Roman" pitchFamily="18" charset="0"/>
              </a:rPr>
              <a:t> </a:t>
            </a:r>
          </a:p>
          <a:p>
            <a:pPr marL="274320" indent="-274320">
              <a:lnSpc>
                <a:spcPct val="150000"/>
              </a:lnSpc>
              <a:buClr>
                <a:schemeClr val="accent3"/>
              </a:buClr>
              <a:buFont typeface="Arial" pitchFamily="34" charset="0"/>
              <a:buChar char="•"/>
              <a:defRPr/>
            </a:pPr>
            <a:r>
              <a:rPr lang="en-US" sz="2000" dirty="0">
                <a:latin typeface="Times New Roman" pitchFamily="18" charset="0"/>
                <a:cs typeface="Times New Roman" pitchFamily="18" charset="0"/>
              </a:rPr>
              <a:t>In the lower lid: the main retractor is the inferior rectus</a:t>
            </a:r>
          </a:p>
          <a:p>
            <a:pPr marL="274320" indent="-274320">
              <a:lnSpc>
                <a:spcPct val="150000"/>
              </a:lnSpc>
              <a:buClr>
                <a:schemeClr val="accent3"/>
              </a:buClr>
              <a:buFont typeface="Arial" pitchFamily="34" charset="0"/>
              <a:buChar char="•"/>
              <a:defRPr/>
            </a:pPr>
            <a:r>
              <a:rPr lang="en-US" sz="2000" dirty="0">
                <a:latin typeface="Times New Roman" pitchFamily="18" charset="0"/>
                <a:cs typeface="Times New Roman" pitchFamily="18" charset="0"/>
              </a:rPr>
              <a:t>The smooth muscle components of the lid retractors are innervated by sympathetic </a:t>
            </a:r>
          </a:p>
          <a:p>
            <a:pPr marL="274320" indent="-274320">
              <a:lnSpc>
                <a:spcPct val="150000"/>
              </a:lnSpc>
              <a:buClr>
                <a:schemeClr val="accent3"/>
              </a:buClr>
              <a:defRPr/>
            </a:pPr>
            <a:r>
              <a:rPr lang="en-US" sz="2000" dirty="0">
                <a:latin typeface="Times New Roman" pitchFamily="18" charset="0"/>
                <a:cs typeface="Times New Roman" pitchFamily="18" charset="0"/>
              </a:rPr>
              <a:t>nerves.</a:t>
            </a:r>
          </a:p>
          <a:p>
            <a:pPr marL="274320" indent="-274320">
              <a:lnSpc>
                <a:spcPct val="150000"/>
              </a:lnSpc>
              <a:buClr>
                <a:schemeClr val="accent3"/>
              </a:buClr>
              <a:buFont typeface="Arial" pitchFamily="34" charset="0"/>
              <a:buChar char="•"/>
              <a:defRPr/>
            </a:pPr>
            <a:r>
              <a:rPr lang="en-US" sz="2000" dirty="0">
                <a:latin typeface="Times New Roman" pitchFamily="18" charset="0"/>
                <a:cs typeface="Times New Roman" pitchFamily="18" charset="0"/>
              </a:rPr>
              <a:t>The </a:t>
            </a:r>
            <a:r>
              <a:rPr lang="en-US" sz="2000" dirty="0" err="1">
                <a:latin typeface="Times New Roman" pitchFamily="18" charset="0"/>
                <a:cs typeface="Times New Roman" pitchFamily="18" charset="0"/>
              </a:rPr>
              <a:t>levator</a:t>
            </a:r>
            <a:r>
              <a:rPr lang="en-US" sz="2000" dirty="0">
                <a:latin typeface="Times New Roman" pitchFamily="18" charset="0"/>
                <a:cs typeface="Times New Roman" pitchFamily="18" charset="0"/>
              </a:rPr>
              <a:t> and inferior rectus muscles are supplied by the </a:t>
            </a:r>
            <a:r>
              <a:rPr lang="en-US" sz="2000" dirty="0">
                <a:solidFill>
                  <a:srgbClr val="FF0000"/>
                </a:solidFill>
                <a:latin typeface="Times New Roman" pitchFamily="18" charset="0"/>
                <a:cs typeface="Times New Roman" pitchFamily="18" charset="0"/>
              </a:rPr>
              <a:t>third cranial (</a:t>
            </a:r>
            <a:r>
              <a:rPr lang="en-US" sz="2000" dirty="0" err="1">
                <a:solidFill>
                  <a:srgbClr val="FF0000"/>
                </a:solidFill>
                <a:latin typeface="Times New Roman" pitchFamily="18" charset="0"/>
                <a:cs typeface="Times New Roman" pitchFamily="18" charset="0"/>
              </a:rPr>
              <a:t>oculomotor</a:t>
            </a:r>
            <a:r>
              <a:rPr lang="en-US" sz="2000" dirty="0">
                <a:solidFill>
                  <a:srgbClr val="FF0000"/>
                </a:solidFill>
                <a:latin typeface="Times New Roman" pitchFamily="18" charset="0"/>
                <a:cs typeface="Times New Roman" pitchFamily="18" charset="0"/>
              </a:rPr>
              <a:t>) </a:t>
            </a:r>
          </a:p>
          <a:p>
            <a:pPr marL="274320" indent="-274320">
              <a:lnSpc>
                <a:spcPct val="150000"/>
              </a:lnSpc>
              <a:buClr>
                <a:schemeClr val="accent3"/>
              </a:buClr>
              <a:defRPr/>
            </a:pPr>
            <a:r>
              <a:rPr lang="en-US" sz="2000" dirty="0">
                <a:solidFill>
                  <a:srgbClr val="FF0000"/>
                </a:solidFill>
                <a:latin typeface="Times New Roman" pitchFamily="18" charset="0"/>
                <a:cs typeface="Times New Roman" pitchFamily="18" charset="0"/>
              </a:rPr>
              <a:t>nerve</a:t>
            </a:r>
            <a:r>
              <a:rPr lang="en-US" sz="2000" dirty="0">
                <a:latin typeface="Times New Roman" pitchFamily="18" charset="0"/>
                <a:cs typeface="Times New Roman" pitchFamily="18" charset="0"/>
              </a:rPr>
              <a:t>. </a:t>
            </a:r>
          </a:p>
          <a:p>
            <a:pPr marL="274320" indent="-274320">
              <a:lnSpc>
                <a:spcPct val="150000"/>
              </a:lnSpc>
              <a:buClr>
                <a:schemeClr val="accent3"/>
              </a:buClr>
              <a:buFont typeface="Arial" pitchFamily="34" charset="0"/>
              <a:buChar char="•"/>
              <a:defRPr/>
            </a:pPr>
            <a:r>
              <a:rPr lang="en-US" sz="2000" dirty="0" err="1">
                <a:solidFill>
                  <a:srgbClr val="FF0000"/>
                </a:solidFill>
                <a:latin typeface="Times New Roman" pitchFamily="18" charset="0"/>
                <a:cs typeface="Times New Roman" pitchFamily="18" charset="0"/>
              </a:rPr>
              <a:t>Ptosis</a:t>
            </a:r>
            <a:r>
              <a:rPr lang="en-US" sz="2000" dirty="0">
                <a:latin typeface="Times New Roman" pitchFamily="18" charset="0"/>
                <a:cs typeface="Times New Roman" pitchFamily="18" charset="0"/>
              </a:rPr>
              <a:t> is thus a feature of both </a:t>
            </a:r>
            <a:r>
              <a:rPr lang="en-US" sz="2000" dirty="0">
                <a:solidFill>
                  <a:srgbClr val="FF0000"/>
                </a:solidFill>
                <a:latin typeface="Times New Roman" pitchFamily="18" charset="0"/>
                <a:cs typeface="Times New Roman" pitchFamily="18" charset="0"/>
              </a:rPr>
              <a:t>Horner's syndrome and third nerve palsy </a:t>
            </a:r>
          </a:p>
          <a:p>
            <a:pPr algn="l" rtl="0">
              <a:lnSpc>
                <a:spcPct val="150000"/>
              </a:lnSpc>
            </a:pPr>
            <a:endParaRPr lang="ar-SA" dirty="0"/>
          </a:p>
        </p:txBody>
      </p:sp>
    </p:spTree>
    <p:extLst>
      <p:ext uri="{BB962C8B-B14F-4D97-AF65-F5344CB8AC3E}">
        <p14:creationId xmlns:p14="http://schemas.microsoft.com/office/powerpoint/2010/main" val="11969252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36000" y="2905780"/>
            <a:ext cx="5735866" cy="1046440"/>
          </a:xfrm>
          <a:prstGeom prst="rect">
            <a:avLst/>
          </a:prstGeom>
        </p:spPr>
        <p:txBody>
          <a:bodyPr wrap="none">
            <a:spAutoFit/>
          </a:bodyPr>
          <a:lstStyle/>
          <a:p>
            <a:pPr algn="l" rtl="0"/>
            <a:r>
              <a:rPr lang="en-US" sz="2400" dirty="0">
                <a:solidFill>
                  <a:srgbClr val="FF0000"/>
                </a:solidFill>
                <a:latin typeface="Andalus" pitchFamily="18" charset="-78"/>
                <a:cs typeface="Andalus" pitchFamily="18" charset="-78"/>
              </a:rPr>
              <a:t>Sensory Nerve Supply</a:t>
            </a:r>
          </a:p>
          <a:p>
            <a:pPr algn="l" rtl="0"/>
            <a:endParaRPr lang="en-US" dirty="0">
              <a:solidFill>
                <a:srgbClr val="FF0000"/>
              </a:solidFill>
            </a:endParaRPr>
          </a:p>
          <a:p>
            <a:pPr algn="l" rtl="0"/>
            <a:r>
              <a:rPr lang="en-US" sz="2000" dirty="0">
                <a:latin typeface="Times New Roman" pitchFamily="18" charset="0"/>
                <a:cs typeface="Times New Roman" pitchFamily="18" charset="0"/>
              </a:rPr>
              <a:t>First and second divisions of the trigeminal nerve (V).</a:t>
            </a:r>
            <a:endParaRPr lang="ar-SA" sz="2000" dirty="0">
              <a:latin typeface="Times New Roman" pitchFamily="18" charset="0"/>
              <a:cs typeface="Times New Roman" pitchFamily="18" charset="0"/>
            </a:endParaRPr>
          </a:p>
        </p:txBody>
      </p:sp>
    </p:spTree>
    <p:extLst>
      <p:ext uri="{BB962C8B-B14F-4D97-AF65-F5344CB8AC3E}">
        <p14:creationId xmlns:p14="http://schemas.microsoft.com/office/powerpoint/2010/main" val="31083661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86780" y="959093"/>
            <a:ext cx="8818440" cy="4939814"/>
          </a:xfrm>
          <a:prstGeom prst="rect">
            <a:avLst/>
          </a:prstGeom>
        </p:spPr>
        <p:txBody>
          <a:bodyPr wrap="none">
            <a:spAutoFit/>
          </a:bodyPr>
          <a:lstStyle/>
          <a:p>
            <a:pPr algn="l" rtl="0"/>
            <a:r>
              <a:rPr lang="en-US" sz="2400" dirty="0">
                <a:solidFill>
                  <a:srgbClr val="FF0000"/>
                </a:solidFill>
                <a:latin typeface="Andalus" pitchFamily="18" charset="-78"/>
                <a:cs typeface="Andalus" pitchFamily="18" charset="-78"/>
              </a:rPr>
              <a:t>Blood Supply &amp; </a:t>
            </a:r>
            <a:r>
              <a:rPr lang="en-US" sz="2400" dirty="0" err="1">
                <a:solidFill>
                  <a:srgbClr val="FF0000"/>
                </a:solidFill>
                <a:latin typeface="Andalus" pitchFamily="18" charset="-78"/>
                <a:cs typeface="Andalus" pitchFamily="18" charset="-78"/>
              </a:rPr>
              <a:t>Lymphatics</a:t>
            </a:r>
            <a:endParaRPr lang="en-US" sz="2400" dirty="0">
              <a:solidFill>
                <a:srgbClr val="FF0000"/>
              </a:solidFill>
              <a:latin typeface="Andalus" pitchFamily="18" charset="-78"/>
              <a:cs typeface="Andalus" pitchFamily="18" charset="-78"/>
            </a:endParaRPr>
          </a:p>
          <a:p>
            <a:pPr algn="l" rtl="0"/>
            <a:endParaRPr lang="en-US" sz="2400" dirty="0">
              <a:solidFill>
                <a:srgbClr val="FF0000"/>
              </a:solidFill>
              <a:latin typeface="Andalus" pitchFamily="18" charset="-78"/>
              <a:cs typeface="Andalus" pitchFamily="18" charset="-78"/>
            </a:endParaRPr>
          </a:p>
          <a:p>
            <a:pPr algn="just" rtl="0">
              <a:lnSpc>
                <a:spcPct val="150000"/>
              </a:lnSpc>
            </a:pPr>
            <a:r>
              <a:rPr lang="en-US" sz="2000" dirty="0">
                <a:latin typeface="Times New Roman" pitchFamily="18" charset="0"/>
                <a:cs typeface="Times New Roman" pitchFamily="18" charset="0"/>
              </a:rPr>
              <a:t>The </a:t>
            </a:r>
            <a:r>
              <a:rPr lang="en-US" sz="2000" dirty="0" err="1">
                <a:latin typeface="Times New Roman" pitchFamily="18" charset="0"/>
                <a:cs typeface="Times New Roman" pitchFamily="18" charset="0"/>
              </a:rPr>
              <a:t>lacrimal</a:t>
            </a:r>
            <a:r>
              <a:rPr lang="en-US" sz="2000" dirty="0">
                <a:latin typeface="Times New Roman" pitchFamily="18" charset="0"/>
                <a:cs typeface="Times New Roman" pitchFamily="18" charset="0"/>
              </a:rPr>
              <a:t> and ophthalmic arteries by their lateral and medial </a:t>
            </a:r>
            <a:r>
              <a:rPr lang="en-US" sz="2000" dirty="0" err="1">
                <a:latin typeface="Times New Roman" pitchFamily="18" charset="0"/>
                <a:cs typeface="Times New Roman" pitchFamily="18" charset="0"/>
              </a:rPr>
              <a:t>palpebral</a:t>
            </a:r>
            <a:r>
              <a:rPr lang="en-US" sz="2000" dirty="0">
                <a:latin typeface="Times New Roman" pitchFamily="18" charset="0"/>
                <a:cs typeface="Times New Roman" pitchFamily="18" charset="0"/>
              </a:rPr>
              <a:t> branches. </a:t>
            </a:r>
          </a:p>
          <a:p>
            <a:pPr algn="just" rtl="0">
              <a:lnSpc>
                <a:spcPct val="150000"/>
              </a:lnSpc>
            </a:pPr>
            <a:r>
              <a:rPr lang="en-US" sz="2000" b="1" dirty="0">
                <a:latin typeface="Times New Roman" pitchFamily="18" charset="0"/>
                <a:cs typeface="Times New Roman" pitchFamily="18" charset="0"/>
              </a:rPr>
              <a:t>Venous drainage :</a:t>
            </a:r>
          </a:p>
          <a:p>
            <a:pPr algn="just" rtl="0">
              <a:lnSpc>
                <a:spcPct val="150000"/>
              </a:lnSpc>
            </a:pPr>
            <a:r>
              <a:rPr lang="en-US" sz="2000" dirty="0">
                <a:latin typeface="Times New Roman" pitchFamily="18" charset="0"/>
                <a:cs typeface="Times New Roman" pitchFamily="18" charset="0"/>
              </a:rPr>
              <a:t>from the lids empties into the ophthalmic vein and the veins that drain the forehead </a:t>
            </a:r>
          </a:p>
          <a:p>
            <a:pPr algn="just" rtl="0">
              <a:lnSpc>
                <a:spcPct val="150000"/>
              </a:lnSpc>
            </a:pPr>
            <a:r>
              <a:rPr lang="en-US" sz="2000" dirty="0">
                <a:latin typeface="Times New Roman" pitchFamily="18" charset="0"/>
                <a:cs typeface="Times New Roman" pitchFamily="18" charset="0"/>
              </a:rPr>
              <a:t>and temple </a:t>
            </a:r>
          </a:p>
          <a:p>
            <a:pPr algn="just" rtl="0">
              <a:lnSpc>
                <a:spcPct val="150000"/>
              </a:lnSpc>
            </a:pPr>
            <a:r>
              <a:rPr lang="en-US" sz="2000" b="1" dirty="0" err="1">
                <a:latin typeface="Times New Roman" pitchFamily="18" charset="0"/>
                <a:cs typeface="Times New Roman" pitchFamily="18" charset="0"/>
              </a:rPr>
              <a:t>Lymphatics</a:t>
            </a:r>
            <a:r>
              <a:rPr lang="en-US" sz="2000" b="1" dirty="0">
                <a:latin typeface="Times New Roman" pitchFamily="18" charset="0"/>
                <a:cs typeface="Times New Roman" pitchFamily="18" charset="0"/>
              </a:rPr>
              <a:t> :</a:t>
            </a:r>
          </a:p>
          <a:p>
            <a:pPr algn="just" rtl="0">
              <a:lnSpc>
                <a:spcPct val="150000"/>
              </a:lnSpc>
              <a:buFont typeface="Arial" pitchFamily="34" charset="0"/>
              <a:buChar char="•"/>
            </a:pPr>
            <a:r>
              <a:rPr lang="en-US" sz="2000" dirty="0">
                <a:latin typeface="Times New Roman" pitchFamily="18" charset="0"/>
                <a:cs typeface="Times New Roman" pitchFamily="18" charset="0"/>
              </a:rPr>
              <a:t> From the lateral segment of the lids run into the </a:t>
            </a:r>
            <a:r>
              <a:rPr lang="en-US" sz="2000" dirty="0" err="1">
                <a:latin typeface="Times New Roman" pitchFamily="18" charset="0"/>
                <a:cs typeface="Times New Roman" pitchFamily="18" charset="0"/>
              </a:rPr>
              <a:t>preauricular</a:t>
            </a:r>
            <a:r>
              <a:rPr lang="en-US" sz="2000" dirty="0">
                <a:latin typeface="Times New Roman" pitchFamily="18" charset="0"/>
                <a:cs typeface="Times New Roman" pitchFamily="18" charset="0"/>
              </a:rPr>
              <a:t> and parotid nodes.</a:t>
            </a:r>
          </a:p>
          <a:p>
            <a:pPr algn="just" rtl="0">
              <a:lnSpc>
                <a:spcPct val="150000"/>
              </a:lnSpc>
              <a:buFont typeface="Arial" pitchFamily="34" charset="0"/>
              <a:buChar char="•"/>
            </a:pP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Lymphatics</a:t>
            </a:r>
            <a:r>
              <a:rPr lang="en-US" sz="2000" dirty="0">
                <a:latin typeface="Times New Roman" pitchFamily="18" charset="0"/>
                <a:cs typeface="Times New Roman" pitchFamily="18" charset="0"/>
              </a:rPr>
              <a:t> draining the medial side of the lids empty into the </a:t>
            </a:r>
            <a:r>
              <a:rPr lang="en-US" sz="2000" dirty="0" err="1">
                <a:latin typeface="Times New Roman" pitchFamily="18" charset="0"/>
                <a:cs typeface="Times New Roman" pitchFamily="18" charset="0"/>
              </a:rPr>
              <a:t>submandibular</a:t>
            </a:r>
            <a:r>
              <a:rPr lang="en-US" sz="2000" dirty="0">
                <a:latin typeface="Times New Roman" pitchFamily="18" charset="0"/>
                <a:cs typeface="Times New Roman" pitchFamily="18" charset="0"/>
              </a:rPr>
              <a:t> </a:t>
            </a:r>
          </a:p>
          <a:p>
            <a:pPr algn="just" rtl="0">
              <a:lnSpc>
                <a:spcPct val="150000"/>
              </a:lnSpc>
            </a:pPr>
            <a:r>
              <a:rPr lang="en-US" sz="2000" dirty="0">
                <a:latin typeface="Times New Roman" pitchFamily="18" charset="0"/>
                <a:cs typeface="Times New Roman" pitchFamily="18" charset="0"/>
              </a:rPr>
              <a:t>lymph nodes.</a:t>
            </a:r>
          </a:p>
          <a:p>
            <a:pPr algn="l" rtl="0">
              <a:lnSpc>
                <a:spcPct val="150000"/>
              </a:lnSpc>
            </a:pPr>
            <a:endParaRPr lang="ar-SA" dirty="0"/>
          </a:p>
        </p:txBody>
      </p:sp>
    </p:spTree>
    <p:extLst>
      <p:ext uri="{BB962C8B-B14F-4D97-AF65-F5344CB8AC3E}">
        <p14:creationId xmlns:p14="http://schemas.microsoft.com/office/powerpoint/2010/main" val="3485856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00400" y="3044281"/>
            <a:ext cx="5791200" cy="769441"/>
          </a:xfrm>
          <a:prstGeom prst="rect">
            <a:avLst/>
          </a:prstGeom>
          <a:noFill/>
        </p:spPr>
        <p:txBody>
          <a:bodyPr wrap="square" rtlCol="0">
            <a:spAutoFit/>
          </a:bodyPr>
          <a:lstStyle/>
          <a:p>
            <a:pPr algn="ctr"/>
            <a:r>
              <a:rPr lang="en-U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Disorders of eyelids</a:t>
            </a:r>
          </a:p>
        </p:txBody>
      </p:sp>
    </p:spTree>
    <p:extLst>
      <p:ext uri="{BB962C8B-B14F-4D97-AF65-F5344CB8AC3E}">
        <p14:creationId xmlns:p14="http://schemas.microsoft.com/office/powerpoint/2010/main" val="37322908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3211689" y="-31750"/>
            <a:ext cx="4796506" cy="646973"/>
          </a:xfrm>
          <a:prstGeom prst="rect">
            <a:avLst/>
          </a:prstGeom>
          <a:noFill/>
          <a:ln w="9525">
            <a:noFill/>
            <a:miter lim="800000"/>
            <a:headEnd/>
            <a:tailEnd/>
          </a:ln>
          <a:effectLst/>
        </p:spPr>
        <p:txBody>
          <a:bodyPr wrap="none" lIns="92075" tIns="46038" rIns="92075" bIns="46038">
            <a:spAutoFit/>
          </a:bodyPr>
          <a:lstStyle/>
          <a:p>
            <a:pPr algn="l"/>
            <a:r>
              <a:rPr lang="en-US" sz="3600" b="1" dirty="0">
                <a:solidFill>
                  <a:srgbClr val="FFFF00"/>
                </a:solidFill>
              </a:rPr>
              <a:t>BENIGN EYELID LESIONS</a:t>
            </a:r>
            <a:endParaRPr lang="en-US" sz="4000" b="1" dirty="0">
              <a:solidFill>
                <a:srgbClr val="FFFF00"/>
              </a:solidFill>
            </a:endParaRPr>
          </a:p>
        </p:txBody>
      </p:sp>
      <p:sp>
        <p:nvSpPr>
          <p:cNvPr id="3075" name="Rectangle 3"/>
          <p:cNvSpPr>
            <a:spLocks noChangeArrowheads="1"/>
          </p:cNvSpPr>
          <p:nvPr/>
        </p:nvSpPr>
        <p:spPr bwMode="auto">
          <a:xfrm>
            <a:off x="3838223" y="503238"/>
            <a:ext cx="1854675" cy="523862"/>
          </a:xfrm>
          <a:prstGeom prst="rect">
            <a:avLst/>
          </a:prstGeom>
          <a:noFill/>
          <a:ln w="9525">
            <a:noFill/>
            <a:miter lim="800000"/>
            <a:headEnd/>
            <a:tailEnd/>
          </a:ln>
          <a:effectLst/>
        </p:spPr>
        <p:txBody>
          <a:bodyPr wrap="none" lIns="92075" tIns="46038" rIns="92075" bIns="46038">
            <a:spAutoFit/>
          </a:bodyPr>
          <a:lstStyle/>
          <a:p>
            <a:pPr algn="l"/>
            <a:r>
              <a:rPr lang="en-US" sz="2800" b="1">
                <a:solidFill>
                  <a:srgbClr val="FF0000"/>
                </a:solidFill>
              </a:rPr>
              <a:t>1.  Nodules</a:t>
            </a:r>
          </a:p>
        </p:txBody>
      </p:sp>
      <p:sp>
        <p:nvSpPr>
          <p:cNvPr id="3076" name="Rectangle 4"/>
          <p:cNvSpPr>
            <a:spLocks noChangeArrowheads="1"/>
          </p:cNvSpPr>
          <p:nvPr/>
        </p:nvSpPr>
        <p:spPr bwMode="auto">
          <a:xfrm>
            <a:off x="4178464" y="914401"/>
            <a:ext cx="1460336"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dirty="0"/>
              <a:t> </a:t>
            </a:r>
            <a:r>
              <a:rPr lang="en-US" sz="2000" b="1" dirty="0" err="1"/>
              <a:t>Chalazion</a:t>
            </a:r>
            <a:r>
              <a:rPr lang="en-US" sz="2000" b="1" dirty="0"/>
              <a:t> </a:t>
            </a:r>
          </a:p>
        </p:txBody>
      </p:sp>
      <p:sp>
        <p:nvSpPr>
          <p:cNvPr id="3077" name="Rectangle 5"/>
          <p:cNvSpPr>
            <a:spLocks noChangeArrowheads="1"/>
          </p:cNvSpPr>
          <p:nvPr/>
        </p:nvSpPr>
        <p:spPr bwMode="auto">
          <a:xfrm>
            <a:off x="4165600" y="1295401"/>
            <a:ext cx="2061590"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a:t>  Acute hordeola</a:t>
            </a:r>
          </a:p>
        </p:txBody>
      </p:sp>
      <p:sp>
        <p:nvSpPr>
          <p:cNvPr id="3078" name="Rectangle 6"/>
          <p:cNvSpPr>
            <a:spLocks noChangeArrowheads="1"/>
          </p:cNvSpPr>
          <p:nvPr/>
        </p:nvSpPr>
        <p:spPr bwMode="auto">
          <a:xfrm>
            <a:off x="3894667" y="2286001"/>
            <a:ext cx="1393074" cy="523862"/>
          </a:xfrm>
          <a:prstGeom prst="rect">
            <a:avLst/>
          </a:prstGeom>
          <a:noFill/>
          <a:ln w="9525">
            <a:noFill/>
            <a:miter lim="800000"/>
            <a:headEnd/>
            <a:tailEnd/>
          </a:ln>
          <a:effectLst/>
        </p:spPr>
        <p:txBody>
          <a:bodyPr wrap="none" lIns="92075" tIns="46038" rIns="92075" bIns="46038">
            <a:spAutoFit/>
          </a:bodyPr>
          <a:lstStyle/>
          <a:p>
            <a:pPr algn="l"/>
            <a:r>
              <a:rPr lang="en-US" sz="2800" b="1" dirty="0">
                <a:solidFill>
                  <a:srgbClr val="FF0000"/>
                </a:solidFill>
              </a:rPr>
              <a:t>2.  Cysts</a:t>
            </a:r>
          </a:p>
        </p:txBody>
      </p:sp>
      <p:sp>
        <p:nvSpPr>
          <p:cNvPr id="3080" name="Rectangle 8"/>
          <p:cNvSpPr>
            <a:spLocks noChangeArrowheads="1"/>
          </p:cNvSpPr>
          <p:nvPr/>
        </p:nvSpPr>
        <p:spPr bwMode="auto">
          <a:xfrm>
            <a:off x="4165601" y="1524001"/>
            <a:ext cx="371897"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a:t> </a:t>
            </a:r>
          </a:p>
        </p:txBody>
      </p:sp>
      <p:sp>
        <p:nvSpPr>
          <p:cNvPr id="3081" name="Rectangle 9"/>
          <p:cNvSpPr>
            <a:spLocks noChangeArrowheads="1"/>
          </p:cNvSpPr>
          <p:nvPr/>
        </p:nvSpPr>
        <p:spPr bwMode="auto">
          <a:xfrm>
            <a:off x="4233334" y="2667002"/>
            <a:ext cx="2980267" cy="3170741"/>
          </a:xfrm>
          <a:prstGeom prst="rect">
            <a:avLst/>
          </a:prstGeom>
          <a:noFill/>
          <a:ln w="9525">
            <a:noFill/>
            <a:miter lim="800000"/>
            <a:headEnd/>
            <a:tailEnd/>
          </a:ln>
          <a:effectLst/>
        </p:spPr>
        <p:txBody>
          <a:bodyPr lIns="92075" tIns="46038" rIns="92075" bIns="46038">
            <a:spAutoFit/>
          </a:bodyPr>
          <a:lstStyle/>
          <a:p>
            <a:pPr algn="l">
              <a:buFontTx/>
              <a:buChar char="•"/>
            </a:pPr>
            <a:r>
              <a:rPr lang="en-US" sz="2000" b="1"/>
              <a:t> Cyst of Moll</a:t>
            </a:r>
          </a:p>
          <a:p>
            <a:pPr algn="l">
              <a:buFontTx/>
              <a:buChar char="•"/>
            </a:pPr>
            <a:r>
              <a:rPr lang="en-US" sz="2000" b="1"/>
              <a:t> Cyst of Zeiss</a:t>
            </a:r>
          </a:p>
          <a:p>
            <a:pPr algn="l">
              <a:buFontTx/>
              <a:buChar char="•"/>
            </a:pPr>
            <a:r>
              <a:rPr lang="en-US" sz="2000" b="1"/>
              <a:t> Sebaceous cyst</a:t>
            </a:r>
          </a:p>
          <a:p>
            <a:pPr algn="l">
              <a:buFontTx/>
              <a:buChar char="•"/>
            </a:pPr>
            <a:r>
              <a:rPr lang="en-US" sz="2000" b="1"/>
              <a:t> Hidrocystoma</a:t>
            </a:r>
            <a:br>
              <a:rPr lang="en-US" sz="2000" b="1"/>
            </a:br>
            <a:endParaRPr lang="en-US" sz="2000" b="1"/>
          </a:p>
          <a:p>
            <a:pPr algn="l">
              <a:buFontTx/>
              <a:buChar char="•"/>
            </a:pPr>
            <a:endParaRPr lang="en-US" sz="2000" b="1"/>
          </a:p>
          <a:p>
            <a:pPr algn="l">
              <a:buFontTx/>
              <a:buChar char="•"/>
            </a:pPr>
            <a:endParaRPr lang="en-US" sz="2000" b="1"/>
          </a:p>
          <a:p>
            <a:pPr algn="l">
              <a:buFontTx/>
              <a:buChar char="•"/>
            </a:pPr>
            <a:endParaRPr lang="en-US" sz="2000" b="1"/>
          </a:p>
          <a:p>
            <a:pPr algn="l">
              <a:buFontTx/>
              <a:buChar char="•"/>
            </a:pPr>
            <a:endParaRPr lang="en-US" sz="2000" b="1"/>
          </a:p>
          <a:p>
            <a:pPr algn="l">
              <a:buFontTx/>
              <a:buChar char="•"/>
            </a:pPr>
            <a:endParaRPr lang="en-US" sz="2000" b="1"/>
          </a:p>
        </p:txBody>
      </p:sp>
      <p:sp>
        <p:nvSpPr>
          <p:cNvPr id="3083" name="Rectangle 11"/>
          <p:cNvSpPr>
            <a:spLocks noChangeArrowheads="1"/>
          </p:cNvSpPr>
          <p:nvPr/>
        </p:nvSpPr>
        <p:spPr bwMode="auto">
          <a:xfrm>
            <a:off x="3894668" y="3886201"/>
            <a:ext cx="2302933" cy="519113"/>
          </a:xfrm>
          <a:prstGeom prst="rect">
            <a:avLst/>
          </a:prstGeom>
          <a:noFill/>
          <a:ln w="9525">
            <a:noFill/>
            <a:miter lim="800000"/>
            <a:headEnd/>
            <a:tailEnd/>
          </a:ln>
          <a:effectLst/>
        </p:spPr>
        <p:txBody>
          <a:bodyPr lIns="92075" tIns="46038" rIns="92075" bIns="46038">
            <a:spAutoFit/>
          </a:bodyPr>
          <a:lstStyle/>
          <a:p>
            <a:pPr algn="l"/>
            <a:r>
              <a:rPr lang="en-US" sz="2800" b="1">
                <a:solidFill>
                  <a:srgbClr val="FF0000"/>
                </a:solidFill>
              </a:rPr>
              <a:t>3.  Tumours</a:t>
            </a:r>
          </a:p>
        </p:txBody>
      </p:sp>
      <p:sp>
        <p:nvSpPr>
          <p:cNvPr id="3084" name="Rectangle 12"/>
          <p:cNvSpPr>
            <a:spLocks noChangeArrowheads="1"/>
          </p:cNvSpPr>
          <p:nvPr/>
        </p:nvSpPr>
        <p:spPr bwMode="auto">
          <a:xfrm>
            <a:off x="4368800" y="1905001"/>
            <a:ext cx="1879600" cy="400752"/>
          </a:xfrm>
          <a:prstGeom prst="rect">
            <a:avLst/>
          </a:prstGeom>
          <a:noFill/>
          <a:ln w="9525">
            <a:noFill/>
            <a:miter lim="800000"/>
            <a:headEnd/>
            <a:tailEnd/>
          </a:ln>
          <a:effectLst/>
        </p:spPr>
        <p:txBody>
          <a:bodyPr wrap="square" lIns="92075" tIns="46038" rIns="92075" bIns="46038">
            <a:spAutoFit/>
          </a:bodyPr>
          <a:lstStyle/>
          <a:p>
            <a:pPr algn="l"/>
            <a:r>
              <a:rPr lang="en-US" sz="2000" b="1" dirty="0" err="1"/>
              <a:t>Xanthelasma</a:t>
            </a:r>
            <a:endParaRPr lang="en-US" sz="2000" b="1" dirty="0"/>
          </a:p>
        </p:txBody>
      </p:sp>
      <p:sp>
        <p:nvSpPr>
          <p:cNvPr id="3085" name="Rectangle 13"/>
          <p:cNvSpPr>
            <a:spLocks noChangeArrowheads="1"/>
          </p:cNvSpPr>
          <p:nvPr/>
        </p:nvSpPr>
        <p:spPr bwMode="auto">
          <a:xfrm>
            <a:off x="4233334" y="2895601"/>
            <a:ext cx="301365" cy="400752"/>
          </a:xfrm>
          <a:prstGeom prst="rect">
            <a:avLst/>
          </a:prstGeom>
          <a:noFill/>
          <a:ln w="9525">
            <a:noFill/>
            <a:miter lim="800000"/>
            <a:headEnd/>
            <a:tailEnd/>
          </a:ln>
          <a:effectLst/>
        </p:spPr>
        <p:txBody>
          <a:bodyPr wrap="none" lIns="92075" tIns="46038" rIns="92075" bIns="46038">
            <a:spAutoFit/>
          </a:bodyPr>
          <a:lstStyle/>
          <a:p>
            <a:pPr algn="l"/>
            <a:r>
              <a:rPr lang="en-US" sz="2000" b="1"/>
              <a:t>  </a:t>
            </a:r>
          </a:p>
        </p:txBody>
      </p:sp>
      <p:sp>
        <p:nvSpPr>
          <p:cNvPr id="3086" name="Rectangle 14"/>
          <p:cNvSpPr>
            <a:spLocks noChangeArrowheads="1"/>
          </p:cNvSpPr>
          <p:nvPr/>
        </p:nvSpPr>
        <p:spPr bwMode="auto">
          <a:xfrm>
            <a:off x="4301067" y="4343401"/>
            <a:ext cx="2252133" cy="400752"/>
          </a:xfrm>
          <a:prstGeom prst="rect">
            <a:avLst/>
          </a:prstGeom>
          <a:noFill/>
          <a:ln w="9525">
            <a:noFill/>
            <a:miter lim="800000"/>
            <a:headEnd/>
            <a:tailEnd/>
          </a:ln>
          <a:effectLst/>
        </p:spPr>
        <p:txBody>
          <a:bodyPr wrap="square" lIns="92075" tIns="46038" rIns="92075" bIns="46038">
            <a:spAutoFit/>
          </a:bodyPr>
          <a:lstStyle/>
          <a:p>
            <a:pPr algn="l">
              <a:buFontTx/>
              <a:buChar char="•"/>
            </a:pPr>
            <a:r>
              <a:rPr lang="en-US" sz="2000" b="1" dirty="0"/>
              <a:t> Viral wart</a:t>
            </a:r>
          </a:p>
        </p:txBody>
      </p:sp>
      <p:sp>
        <p:nvSpPr>
          <p:cNvPr id="3087" name="Rectangle 15"/>
          <p:cNvSpPr>
            <a:spLocks noChangeArrowheads="1"/>
          </p:cNvSpPr>
          <p:nvPr/>
        </p:nvSpPr>
        <p:spPr bwMode="auto">
          <a:xfrm>
            <a:off x="4436534" y="4419601"/>
            <a:ext cx="186013" cy="400752"/>
          </a:xfrm>
          <a:prstGeom prst="rect">
            <a:avLst/>
          </a:prstGeom>
          <a:noFill/>
          <a:ln w="9525">
            <a:noFill/>
            <a:miter lim="800000"/>
            <a:headEnd/>
            <a:tailEnd/>
          </a:ln>
          <a:effectLst/>
        </p:spPr>
        <p:txBody>
          <a:bodyPr wrap="none" lIns="92075" tIns="46038" rIns="92075" bIns="46038">
            <a:spAutoFit/>
          </a:bodyPr>
          <a:lstStyle/>
          <a:p>
            <a:pPr algn="l"/>
            <a:endParaRPr lang="en-GB" sz="2000" b="1"/>
          </a:p>
        </p:txBody>
      </p:sp>
      <p:sp>
        <p:nvSpPr>
          <p:cNvPr id="3088" name="Rectangle 16"/>
          <p:cNvSpPr>
            <a:spLocks noChangeArrowheads="1"/>
          </p:cNvSpPr>
          <p:nvPr/>
        </p:nvSpPr>
        <p:spPr bwMode="auto">
          <a:xfrm>
            <a:off x="4301067" y="4857048"/>
            <a:ext cx="2633133" cy="400752"/>
          </a:xfrm>
          <a:prstGeom prst="rect">
            <a:avLst/>
          </a:prstGeom>
          <a:noFill/>
          <a:ln w="9525">
            <a:noFill/>
            <a:miter lim="800000"/>
            <a:headEnd/>
            <a:tailEnd/>
          </a:ln>
          <a:effectLst/>
        </p:spPr>
        <p:txBody>
          <a:bodyPr wrap="square" lIns="92075" tIns="46038" rIns="92075" bIns="46038">
            <a:spAutoFit/>
          </a:bodyPr>
          <a:lstStyle/>
          <a:p>
            <a:pPr algn="l">
              <a:buFontTx/>
              <a:buChar char="•"/>
            </a:pPr>
            <a:r>
              <a:rPr lang="en-US" sz="2000" b="1" dirty="0"/>
              <a:t> </a:t>
            </a:r>
            <a:r>
              <a:rPr lang="en-US" sz="2000" b="1" dirty="0" err="1"/>
              <a:t>Keratoacanthoma</a:t>
            </a:r>
            <a:endParaRPr lang="en-US" sz="2000" b="1" dirty="0"/>
          </a:p>
        </p:txBody>
      </p:sp>
      <p:sp>
        <p:nvSpPr>
          <p:cNvPr id="3089" name="Rectangle 17"/>
          <p:cNvSpPr>
            <a:spLocks noChangeArrowheads="1"/>
          </p:cNvSpPr>
          <p:nvPr/>
        </p:nvSpPr>
        <p:spPr bwMode="auto">
          <a:xfrm>
            <a:off x="4301067" y="4572000"/>
            <a:ext cx="2099733" cy="400752"/>
          </a:xfrm>
          <a:prstGeom prst="rect">
            <a:avLst/>
          </a:prstGeom>
          <a:noFill/>
          <a:ln w="9525">
            <a:noFill/>
            <a:miter lim="800000"/>
            <a:headEnd/>
            <a:tailEnd/>
          </a:ln>
          <a:effectLst/>
        </p:spPr>
        <p:txBody>
          <a:bodyPr wrap="square" lIns="92075" tIns="46038" rIns="92075" bIns="46038">
            <a:spAutoFit/>
          </a:bodyPr>
          <a:lstStyle/>
          <a:p>
            <a:pPr algn="l">
              <a:buFontTx/>
              <a:buChar char="•"/>
            </a:pPr>
            <a:r>
              <a:rPr lang="en-US" sz="2000" b="1" dirty="0"/>
              <a:t> </a:t>
            </a:r>
            <a:r>
              <a:rPr lang="en-US" sz="2000" b="1" dirty="0" err="1"/>
              <a:t>Naevi</a:t>
            </a:r>
            <a:endParaRPr lang="en-US" sz="2000" b="1" dirty="0"/>
          </a:p>
        </p:txBody>
      </p:sp>
      <p:sp>
        <p:nvSpPr>
          <p:cNvPr id="3090" name="Rectangle 18"/>
          <p:cNvSpPr>
            <a:spLocks noChangeArrowheads="1"/>
          </p:cNvSpPr>
          <p:nvPr/>
        </p:nvSpPr>
        <p:spPr bwMode="auto">
          <a:xfrm>
            <a:off x="4301068" y="5181601"/>
            <a:ext cx="2883353"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a:t> Capillary haemangioma</a:t>
            </a:r>
          </a:p>
        </p:txBody>
      </p:sp>
      <p:sp>
        <p:nvSpPr>
          <p:cNvPr id="3091" name="Rectangle 19"/>
          <p:cNvSpPr>
            <a:spLocks noChangeArrowheads="1"/>
          </p:cNvSpPr>
          <p:nvPr/>
        </p:nvSpPr>
        <p:spPr bwMode="auto">
          <a:xfrm>
            <a:off x="4301067" y="5514976"/>
            <a:ext cx="1991058"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a:t> Port-wine stain</a:t>
            </a:r>
          </a:p>
        </p:txBody>
      </p:sp>
      <p:sp>
        <p:nvSpPr>
          <p:cNvPr id="3092" name="Rectangle 20"/>
          <p:cNvSpPr>
            <a:spLocks noChangeArrowheads="1"/>
          </p:cNvSpPr>
          <p:nvPr/>
        </p:nvSpPr>
        <p:spPr bwMode="auto">
          <a:xfrm>
            <a:off x="4301067" y="5819776"/>
            <a:ext cx="2526654"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a:t> Pyogenic granuloma</a:t>
            </a:r>
          </a:p>
        </p:txBody>
      </p:sp>
      <p:sp>
        <p:nvSpPr>
          <p:cNvPr id="3094" name="Rectangle 22"/>
          <p:cNvSpPr>
            <a:spLocks noChangeArrowheads="1"/>
          </p:cNvSpPr>
          <p:nvPr/>
        </p:nvSpPr>
        <p:spPr bwMode="auto">
          <a:xfrm>
            <a:off x="4368801" y="1600201"/>
            <a:ext cx="2786597" cy="400110"/>
          </a:xfrm>
          <a:prstGeom prst="rect">
            <a:avLst/>
          </a:prstGeom>
          <a:noFill/>
          <a:ln w="12700">
            <a:noFill/>
            <a:miter lim="800000"/>
            <a:headEnd type="none" w="sm" len="sm"/>
            <a:tailEnd type="none" w="sm" len="sm"/>
          </a:ln>
          <a:effectLst/>
        </p:spPr>
        <p:txBody>
          <a:bodyPr wrap="none">
            <a:spAutoFit/>
          </a:bodyPr>
          <a:lstStyle/>
          <a:p>
            <a:r>
              <a:rPr lang="en-US" sz="2000" b="1"/>
              <a:t>Molluscum contagiosum</a:t>
            </a:r>
            <a:endParaRPr lang="en-GB" sz="2000" b="1"/>
          </a:p>
        </p:txBody>
      </p:sp>
      <p:sp>
        <p:nvSpPr>
          <p:cNvPr id="3095" name="Rectangle 23"/>
          <p:cNvSpPr>
            <a:spLocks noChangeArrowheads="1"/>
          </p:cNvSpPr>
          <p:nvPr/>
        </p:nvSpPr>
        <p:spPr bwMode="auto">
          <a:xfrm>
            <a:off x="4165601" y="1828800"/>
            <a:ext cx="371897"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a:t> </a:t>
            </a:r>
          </a:p>
        </p:txBody>
      </p:sp>
    </p:spTree>
    <p:extLst>
      <p:ext uri="{BB962C8B-B14F-4D97-AF65-F5344CB8AC3E}">
        <p14:creationId xmlns:p14="http://schemas.microsoft.com/office/powerpoint/2010/main" val="35082886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2057400" y="-28681"/>
            <a:ext cx="8331200" cy="1324081"/>
          </a:xfrm>
          <a:prstGeom prst="rect">
            <a:avLst/>
          </a:prstGeom>
          <a:noFill/>
          <a:ln w="9525">
            <a:noFill/>
            <a:miter lim="800000"/>
            <a:headEnd/>
            <a:tailEnd/>
          </a:ln>
          <a:effectLst/>
        </p:spPr>
        <p:txBody>
          <a:bodyPr wrap="square" lIns="92075" tIns="46038" rIns="92075" bIns="46038">
            <a:spAutoFit/>
          </a:bodyPr>
          <a:lstStyle/>
          <a:p>
            <a:pPr algn="l"/>
            <a:r>
              <a:rPr lang="en-US" sz="4000" b="1" dirty="0" err="1">
                <a:solidFill>
                  <a:schemeClr val="accent2">
                    <a:lumMod val="75000"/>
                  </a:schemeClr>
                </a:solidFill>
              </a:rPr>
              <a:t>Chalazion</a:t>
            </a:r>
            <a:r>
              <a:rPr lang="en-US" sz="4000" b="1" dirty="0">
                <a:solidFill>
                  <a:schemeClr val="accent2">
                    <a:lumMod val="75000"/>
                  </a:schemeClr>
                </a:solidFill>
              </a:rPr>
              <a:t> (</a:t>
            </a:r>
            <a:r>
              <a:rPr lang="en-US" sz="4000" b="1" dirty="0" err="1">
                <a:solidFill>
                  <a:schemeClr val="accent2">
                    <a:lumMod val="75000"/>
                  </a:schemeClr>
                </a:solidFill>
              </a:rPr>
              <a:t>meibomian</a:t>
            </a:r>
            <a:r>
              <a:rPr lang="en-US" sz="4000" b="1" dirty="0">
                <a:solidFill>
                  <a:schemeClr val="accent2">
                    <a:lumMod val="75000"/>
                  </a:schemeClr>
                </a:solidFill>
              </a:rPr>
              <a:t> cyst)</a:t>
            </a:r>
          </a:p>
          <a:p>
            <a:pPr algn="l"/>
            <a:r>
              <a:rPr lang="en-US" sz="2000" b="1" dirty="0"/>
              <a:t>Def : its a chronic , sterile , </a:t>
            </a:r>
            <a:r>
              <a:rPr lang="en-US" sz="2000" b="1" dirty="0" err="1"/>
              <a:t>lipogranulomatous</a:t>
            </a:r>
            <a:r>
              <a:rPr lang="en-US" sz="2000" b="1" dirty="0"/>
              <a:t> inflammatory lesion caused by blockage of </a:t>
            </a:r>
            <a:r>
              <a:rPr lang="en-US" sz="2000" b="1" dirty="0" err="1"/>
              <a:t>meibomian</a:t>
            </a:r>
            <a:r>
              <a:rPr lang="en-US" sz="2000" b="1" dirty="0"/>
              <a:t> gland orifices &amp; stagnation of sebaceous secretion.</a:t>
            </a:r>
          </a:p>
        </p:txBody>
      </p:sp>
      <p:sp>
        <p:nvSpPr>
          <p:cNvPr id="4099" name="Rectangle 3"/>
          <p:cNvSpPr>
            <a:spLocks noChangeArrowheads="1"/>
          </p:cNvSpPr>
          <p:nvPr/>
        </p:nvSpPr>
        <p:spPr bwMode="auto">
          <a:xfrm>
            <a:off x="2333978" y="5586782"/>
            <a:ext cx="3423886" cy="585418"/>
          </a:xfrm>
          <a:prstGeom prst="rect">
            <a:avLst/>
          </a:prstGeom>
          <a:noFill/>
          <a:ln w="9525">
            <a:noFill/>
            <a:miter lim="800000"/>
            <a:headEnd/>
            <a:tailEnd/>
          </a:ln>
          <a:effectLst/>
        </p:spPr>
        <p:txBody>
          <a:bodyPr wrap="none" lIns="92075" tIns="46038" rIns="92075" bIns="46038">
            <a:spAutoFit/>
          </a:bodyPr>
          <a:lstStyle/>
          <a:p>
            <a:pPr algn="l">
              <a:lnSpc>
                <a:spcPct val="80000"/>
              </a:lnSpc>
            </a:pPr>
            <a:r>
              <a:rPr lang="en-US" sz="2000" b="1" dirty="0"/>
              <a:t>Painless, roundish, firm lesion </a:t>
            </a:r>
          </a:p>
          <a:p>
            <a:pPr algn="l">
              <a:lnSpc>
                <a:spcPct val="80000"/>
              </a:lnSpc>
            </a:pPr>
            <a:r>
              <a:rPr lang="en-US" sz="2000" b="1" dirty="0"/>
              <a:t>within tarsal plate</a:t>
            </a:r>
          </a:p>
        </p:txBody>
      </p:sp>
      <p:sp>
        <p:nvSpPr>
          <p:cNvPr id="4100" name="Rectangle 4"/>
          <p:cNvSpPr>
            <a:spLocks noChangeArrowheads="1"/>
          </p:cNvSpPr>
          <p:nvPr/>
        </p:nvSpPr>
        <p:spPr bwMode="auto">
          <a:xfrm>
            <a:off x="6437491" y="5586782"/>
            <a:ext cx="3771161" cy="585418"/>
          </a:xfrm>
          <a:prstGeom prst="rect">
            <a:avLst/>
          </a:prstGeom>
          <a:noFill/>
          <a:ln w="9525">
            <a:noFill/>
            <a:miter lim="800000"/>
            <a:headEnd/>
            <a:tailEnd/>
          </a:ln>
          <a:effectLst/>
        </p:spPr>
        <p:txBody>
          <a:bodyPr wrap="none" lIns="92075" tIns="46038" rIns="92075" bIns="46038">
            <a:spAutoFit/>
          </a:bodyPr>
          <a:lstStyle/>
          <a:p>
            <a:pPr algn="l">
              <a:lnSpc>
                <a:spcPct val="80000"/>
              </a:lnSpc>
            </a:pPr>
            <a:r>
              <a:rPr lang="en-US" sz="2000" b="1" dirty="0"/>
              <a:t>May rupture through conjunctiva </a:t>
            </a:r>
          </a:p>
          <a:p>
            <a:pPr algn="l">
              <a:lnSpc>
                <a:spcPct val="80000"/>
              </a:lnSpc>
            </a:pPr>
            <a:r>
              <a:rPr lang="en-US" sz="2000" b="1" dirty="0"/>
              <a:t>and cause </a:t>
            </a:r>
            <a:r>
              <a:rPr lang="en-US" sz="2000" b="1" dirty="0" err="1"/>
              <a:t>granuloma</a:t>
            </a:r>
            <a:endParaRPr lang="en-US" sz="2000" b="1" dirty="0"/>
          </a:p>
        </p:txBody>
      </p:sp>
      <p:grpSp>
        <p:nvGrpSpPr>
          <p:cNvPr id="2" name="Group 9"/>
          <p:cNvGrpSpPr>
            <a:grpSpLocks/>
          </p:cNvGrpSpPr>
          <p:nvPr/>
        </p:nvGrpSpPr>
        <p:grpSpPr bwMode="auto">
          <a:xfrm>
            <a:off x="1862668" y="1295400"/>
            <a:ext cx="4199467" cy="4267200"/>
            <a:chOff x="240" y="672"/>
            <a:chExt cx="2976" cy="2688"/>
          </a:xfrm>
        </p:grpSpPr>
        <p:pic>
          <p:nvPicPr>
            <p:cNvPr id="4101" name="Picture 5" descr="C:\My Documents\Lid Lesion2.JPG"/>
            <p:cNvPicPr>
              <a:picLocks noChangeAspect="1" noChangeArrowheads="1"/>
            </p:cNvPicPr>
            <p:nvPr/>
          </p:nvPicPr>
          <p:blipFill>
            <a:blip r:embed="rId2" cstate="print"/>
            <a:srcRect/>
            <a:stretch>
              <a:fillRect/>
            </a:stretch>
          </p:blipFill>
          <p:spPr bwMode="auto">
            <a:xfrm>
              <a:off x="240" y="672"/>
              <a:ext cx="2976" cy="2688"/>
            </a:xfrm>
            <a:prstGeom prst="rect">
              <a:avLst/>
            </a:prstGeom>
            <a:noFill/>
            <a:ln w="9525">
              <a:noFill/>
              <a:miter lim="800000"/>
              <a:headEnd/>
              <a:tailEnd/>
            </a:ln>
          </p:spPr>
        </p:pic>
        <p:sp>
          <p:nvSpPr>
            <p:cNvPr id="4103" name="Rectangle 7"/>
            <p:cNvSpPr>
              <a:spLocks noChangeArrowheads="1"/>
            </p:cNvSpPr>
            <p:nvPr/>
          </p:nvSpPr>
          <p:spPr bwMode="auto">
            <a:xfrm>
              <a:off x="240" y="672"/>
              <a:ext cx="2976" cy="2688"/>
            </a:xfrm>
            <a:prstGeom prst="rect">
              <a:avLst/>
            </a:prstGeom>
            <a:noFill/>
            <a:ln w="28575">
              <a:noFill/>
              <a:miter lim="800000"/>
              <a:headEnd type="none" w="sm" len="sm"/>
              <a:tailEnd type="none" w="sm" len="sm"/>
            </a:ln>
            <a:effectLst/>
          </p:spPr>
          <p:txBody>
            <a:bodyPr wrap="none" anchor="ctr"/>
            <a:lstStyle/>
            <a:p>
              <a:endParaRPr lang="en-US"/>
            </a:p>
          </p:txBody>
        </p:sp>
      </p:grpSp>
      <p:grpSp>
        <p:nvGrpSpPr>
          <p:cNvPr id="3" name="Group 10"/>
          <p:cNvGrpSpPr>
            <a:grpSpLocks/>
          </p:cNvGrpSpPr>
          <p:nvPr/>
        </p:nvGrpSpPr>
        <p:grpSpPr bwMode="auto">
          <a:xfrm>
            <a:off x="6062133" y="1295400"/>
            <a:ext cx="4210756" cy="4267200"/>
            <a:chOff x="3312" y="640"/>
            <a:chExt cx="2984" cy="2720"/>
          </a:xfrm>
        </p:grpSpPr>
        <p:pic>
          <p:nvPicPr>
            <p:cNvPr id="4102" name="Picture 6" descr="C:\My Documents\Lid Lesion3.JPG"/>
            <p:cNvPicPr>
              <a:picLocks noChangeAspect="1" noChangeArrowheads="1"/>
            </p:cNvPicPr>
            <p:nvPr/>
          </p:nvPicPr>
          <p:blipFill>
            <a:blip r:embed="rId3" cstate="print"/>
            <a:srcRect/>
            <a:stretch>
              <a:fillRect/>
            </a:stretch>
          </p:blipFill>
          <p:spPr bwMode="auto">
            <a:xfrm>
              <a:off x="3312" y="640"/>
              <a:ext cx="2984" cy="2720"/>
            </a:xfrm>
            <a:prstGeom prst="rect">
              <a:avLst/>
            </a:prstGeom>
            <a:noFill/>
            <a:ln w="9525">
              <a:noFill/>
              <a:miter lim="800000"/>
              <a:headEnd/>
              <a:tailEnd/>
            </a:ln>
          </p:spPr>
        </p:pic>
        <p:sp>
          <p:nvSpPr>
            <p:cNvPr id="4104" name="Rectangle 8"/>
            <p:cNvSpPr>
              <a:spLocks noChangeArrowheads="1"/>
            </p:cNvSpPr>
            <p:nvPr/>
          </p:nvSpPr>
          <p:spPr bwMode="auto">
            <a:xfrm>
              <a:off x="3312" y="672"/>
              <a:ext cx="2976" cy="2688"/>
            </a:xfrm>
            <a:prstGeom prst="rect">
              <a:avLst/>
            </a:prstGeom>
            <a:noFill/>
            <a:ln w="28575">
              <a:noFill/>
              <a:miter lim="800000"/>
              <a:headEnd type="none" w="sm" len="sm"/>
              <a:tailEnd type="none" w="sm" len="sm"/>
            </a:ln>
            <a:effectLst/>
          </p:spPr>
          <p:txBody>
            <a:bodyPr wrap="none" anchor="ctr"/>
            <a:lstStyle/>
            <a:p>
              <a:endParaRPr lang="en-US"/>
            </a:p>
          </p:txBody>
        </p:sp>
      </p:grpSp>
      <p:sp>
        <p:nvSpPr>
          <p:cNvPr id="4107" name="Rectangle 11"/>
          <p:cNvSpPr>
            <a:spLocks noChangeArrowheads="1"/>
          </p:cNvSpPr>
          <p:nvPr/>
        </p:nvSpPr>
        <p:spPr bwMode="auto">
          <a:xfrm>
            <a:off x="1862668" y="1295400"/>
            <a:ext cx="8398933" cy="49530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4108" name="Line 12"/>
          <p:cNvSpPr>
            <a:spLocks noChangeShapeType="1"/>
          </p:cNvSpPr>
          <p:nvPr/>
        </p:nvSpPr>
        <p:spPr bwMode="auto">
          <a:xfrm>
            <a:off x="6062133" y="1219200"/>
            <a:ext cx="0" cy="49530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4109" name="Line 13"/>
          <p:cNvSpPr>
            <a:spLocks noChangeShapeType="1"/>
          </p:cNvSpPr>
          <p:nvPr/>
        </p:nvSpPr>
        <p:spPr bwMode="auto">
          <a:xfrm>
            <a:off x="1862668" y="5562600"/>
            <a:ext cx="8398933" cy="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6024325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84020" y="1"/>
            <a:ext cx="8823960" cy="6555641"/>
          </a:xfrm>
          <a:prstGeom prst="rect">
            <a:avLst/>
          </a:prstGeom>
          <a:noFill/>
        </p:spPr>
        <p:txBody>
          <a:bodyPr wrap="square" rtlCol="0">
            <a:spAutoFit/>
          </a:bodyPr>
          <a:lstStyle/>
          <a:p>
            <a:pPr>
              <a:lnSpc>
                <a:spcPct val="150000"/>
              </a:lnSpc>
            </a:pPr>
            <a:r>
              <a:rPr lang="en-US" sz="2000" b="1" dirty="0" err="1">
                <a:solidFill>
                  <a:srgbClr val="FF0000"/>
                </a:solidFill>
              </a:rPr>
              <a:t>Chalazia</a:t>
            </a:r>
            <a:r>
              <a:rPr lang="en-US" sz="2000" b="1" dirty="0">
                <a:solidFill>
                  <a:srgbClr val="FF0000"/>
                </a:solidFill>
              </a:rPr>
              <a:t> occur after gland blockage, which can be associated with the following:</a:t>
            </a:r>
          </a:p>
          <a:p>
            <a:pPr>
              <a:lnSpc>
                <a:spcPct val="150000"/>
              </a:lnSpc>
              <a:buFont typeface="Arial" pitchFamily="34" charset="0"/>
              <a:buChar char="•"/>
            </a:pPr>
            <a:r>
              <a:rPr lang="en-US" sz="2000" dirty="0"/>
              <a:t> Poor lid hygiene (the precise causal role has not yet been established)</a:t>
            </a:r>
          </a:p>
          <a:p>
            <a:pPr>
              <a:lnSpc>
                <a:spcPct val="150000"/>
              </a:lnSpc>
              <a:buFont typeface="Arial" pitchFamily="34" charset="0"/>
              <a:buChar char="•"/>
            </a:pPr>
            <a:r>
              <a:rPr lang="en-US" sz="2000" dirty="0"/>
              <a:t> Seborrhea</a:t>
            </a:r>
          </a:p>
          <a:p>
            <a:pPr>
              <a:lnSpc>
                <a:spcPct val="150000"/>
              </a:lnSpc>
              <a:buFont typeface="Arial" pitchFamily="34" charset="0"/>
              <a:buChar char="•"/>
            </a:pPr>
            <a:r>
              <a:rPr lang="en-US" sz="2000" dirty="0"/>
              <a:t> Acne </a:t>
            </a:r>
            <a:r>
              <a:rPr lang="en-US" sz="2000" dirty="0" err="1"/>
              <a:t>rosacea</a:t>
            </a:r>
            <a:endParaRPr lang="en-US" sz="2000" dirty="0"/>
          </a:p>
          <a:p>
            <a:pPr>
              <a:lnSpc>
                <a:spcPct val="150000"/>
              </a:lnSpc>
              <a:buFont typeface="Arial" pitchFamily="34" charset="0"/>
              <a:buChar char="•"/>
            </a:pPr>
            <a:r>
              <a:rPr lang="en-US" sz="2000" dirty="0"/>
              <a:t> Chronic </a:t>
            </a:r>
            <a:r>
              <a:rPr lang="en-US" sz="2000" dirty="0" err="1"/>
              <a:t>blepharitis</a:t>
            </a:r>
            <a:endParaRPr lang="en-US" sz="2000" dirty="0"/>
          </a:p>
          <a:p>
            <a:pPr>
              <a:lnSpc>
                <a:spcPct val="150000"/>
              </a:lnSpc>
              <a:buFont typeface="Arial" pitchFamily="34" charset="0"/>
              <a:buChar char="•"/>
            </a:pPr>
            <a:r>
              <a:rPr lang="en-US" sz="2000" dirty="0"/>
              <a:t> High blood lipid concentrations (possible risk from increased blockage of sebaceous glands)</a:t>
            </a:r>
          </a:p>
          <a:p>
            <a:pPr>
              <a:lnSpc>
                <a:spcPct val="150000"/>
              </a:lnSpc>
              <a:buFont typeface="Arial" pitchFamily="34" charset="0"/>
              <a:buChar char="•"/>
            </a:pPr>
            <a:r>
              <a:rPr lang="en-US" sz="2000" dirty="0"/>
              <a:t> </a:t>
            </a:r>
            <a:r>
              <a:rPr lang="en-US" sz="2000" dirty="0" err="1"/>
              <a:t>Leishmaniasis</a:t>
            </a:r>
            <a:endParaRPr lang="en-US" sz="2000" dirty="0"/>
          </a:p>
          <a:p>
            <a:pPr>
              <a:lnSpc>
                <a:spcPct val="150000"/>
              </a:lnSpc>
              <a:buFont typeface="Arial" pitchFamily="34" charset="0"/>
              <a:buChar char="•"/>
            </a:pPr>
            <a:r>
              <a:rPr lang="en-US" sz="2000" dirty="0"/>
              <a:t> Tuberculosis</a:t>
            </a:r>
          </a:p>
          <a:p>
            <a:pPr>
              <a:lnSpc>
                <a:spcPct val="150000"/>
              </a:lnSpc>
              <a:buFont typeface="Arial" pitchFamily="34" charset="0"/>
              <a:buChar char="•"/>
            </a:pPr>
            <a:r>
              <a:rPr lang="en-US" sz="2000" dirty="0"/>
              <a:t> Immunodeficiency</a:t>
            </a:r>
          </a:p>
          <a:p>
            <a:pPr>
              <a:lnSpc>
                <a:spcPct val="150000"/>
              </a:lnSpc>
              <a:buFont typeface="Arial" pitchFamily="34" charset="0"/>
              <a:buChar char="•"/>
            </a:pPr>
            <a:r>
              <a:rPr lang="en-US" sz="2000" dirty="0"/>
              <a:t> Viral infection</a:t>
            </a:r>
          </a:p>
          <a:p>
            <a:pPr>
              <a:lnSpc>
                <a:spcPct val="150000"/>
              </a:lnSpc>
              <a:buFont typeface="Arial" pitchFamily="34" charset="0"/>
              <a:buChar char="•"/>
            </a:pPr>
            <a:r>
              <a:rPr lang="en-US" sz="2000" dirty="0"/>
              <a:t> Carcinoma</a:t>
            </a:r>
          </a:p>
          <a:p>
            <a:pPr>
              <a:lnSpc>
                <a:spcPct val="150000"/>
              </a:lnSpc>
              <a:buFont typeface="Arial" pitchFamily="34" charset="0"/>
              <a:buChar char="•"/>
            </a:pPr>
            <a:r>
              <a:rPr lang="en-US" sz="2000" dirty="0"/>
              <a:t> Stress (causality has not been proved, and the mechanism by which it might act is unknown).</a:t>
            </a:r>
            <a:endParaRPr lang="en-US" dirty="0"/>
          </a:p>
        </p:txBody>
      </p:sp>
    </p:spTree>
    <p:extLst>
      <p:ext uri="{BB962C8B-B14F-4D97-AF65-F5344CB8AC3E}">
        <p14:creationId xmlns:p14="http://schemas.microsoft.com/office/powerpoint/2010/main" val="12180452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C:\My Documents\Lid Lesion6.JPG"/>
          <p:cNvPicPr>
            <a:picLocks noChangeAspect="1" noChangeArrowheads="1"/>
          </p:cNvPicPr>
          <p:nvPr/>
        </p:nvPicPr>
        <p:blipFill>
          <a:blip r:embed="rId2" cstate="print"/>
          <a:srcRect/>
          <a:stretch>
            <a:fillRect/>
          </a:stretch>
        </p:blipFill>
        <p:spPr bwMode="auto">
          <a:xfrm>
            <a:off x="1659468" y="1828800"/>
            <a:ext cx="3522133" cy="2514600"/>
          </a:xfrm>
          <a:prstGeom prst="rect">
            <a:avLst/>
          </a:prstGeom>
          <a:noFill/>
        </p:spPr>
      </p:pic>
      <p:grpSp>
        <p:nvGrpSpPr>
          <p:cNvPr id="2" name="Group 13"/>
          <p:cNvGrpSpPr>
            <a:grpSpLocks/>
          </p:cNvGrpSpPr>
          <p:nvPr/>
        </p:nvGrpSpPr>
        <p:grpSpPr bwMode="auto">
          <a:xfrm>
            <a:off x="5181600" y="1447800"/>
            <a:ext cx="2641600" cy="3276600"/>
            <a:chOff x="240" y="2688"/>
            <a:chExt cx="1251" cy="1536"/>
          </a:xfrm>
        </p:grpSpPr>
        <p:pic>
          <p:nvPicPr>
            <p:cNvPr id="6151" name="Picture 7" descr="C:\My Documents\Lid Lesion7.JPG"/>
            <p:cNvPicPr>
              <a:picLocks noChangeAspect="1" noChangeArrowheads="1"/>
            </p:cNvPicPr>
            <p:nvPr/>
          </p:nvPicPr>
          <p:blipFill>
            <a:blip r:embed="rId3" cstate="print">
              <a:lum bright="-12000"/>
            </a:blip>
            <a:srcRect/>
            <a:stretch>
              <a:fillRect/>
            </a:stretch>
          </p:blipFill>
          <p:spPr bwMode="auto">
            <a:xfrm>
              <a:off x="240" y="2688"/>
              <a:ext cx="1251" cy="1536"/>
            </a:xfrm>
            <a:prstGeom prst="rect">
              <a:avLst/>
            </a:prstGeom>
            <a:noFill/>
            <a:ln w="9525">
              <a:noFill/>
              <a:miter lim="800000"/>
              <a:headEnd/>
              <a:tailEnd/>
            </a:ln>
          </p:spPr>
        </p:pic>
        <p:sp>
          <p:nvSpPr>
            <p:cNvPr id="6155" name="Rectangle 11"/>
            <p:cNvSpPr>
              <a:spLocks noChangeArrowheads="1"/>
            </p:cNvSpPr>
            <p:nvPr/>
          </p:nvSpPr>
          <p:spPr bwMode="auto">
            <a:xfrm>
              <a:off x="240" y="2688"/>
              <a:ext cx="1248" cy="1536"/>
            </a:xfrm>
            <a:prstGeom prst="rect">
              <a:avLst/>
            </a:prstGeom>
            <a:noFill/>
            <a:ln w="38100" cmpd="dbl">
              <a:noFill/>
              <a:miter lim="800000"/>
              <a:headEnd type="none" w="sm" len="sm"/>
              <a:tailEnd type="none" w="sm" len="sm"/>
            </a:ln>
            <a:effectLst/>
          </p:spPr>
          <p:txBody>
            <a:bodyPr wrap="none" anchor="ctr"/>
            <a:lstStyle/>
            <a:p>
              <a:endParaRPr lang="en-US"/>
            </a:p>
          </p:txBody>
        </p:sp>
      </p:grpSp>
      <p:sp>
        <p:nvSpPr>
          <p:cNvPr id="6146" name="Rectangle 2"/>
          <p:cNvSpPr>
            <a:spLocks noChangeArrowheads="1"/>
          </p:cNvSpPr>
          <p:nvPr/>
        </p:nvSpPr>
        <p:spPr bwMode="auto">
          <a:xfrm>
            <a:off x="1899447" y="152402"/>
            <a:ext cx="8610114" cy="1139415"/>
          </a:xfrm>
          <a:prstGeom prst="rect">
            <a:avLst/>
          </a:prstGeom>
          <a:noFill/>
          <a:ln w="9525">
            <a:noFill/>
            <a:miter lim="800000"/>
            <a:headEnd/>
            <a:tailEnd/>
          </a:ln>
          <a:effectLst/>
        </p:spPr>
        <p:txBody>
          <a:bodyPr wrap="none" lIns="92075" tIns="46038" rIns="92075" bIns="46038">
            <a:spAutoFit/>
          </a:bodyPr>
          <a:lstStyle/>
          <a:p>
            <a:pPr algn="ctr"/>
            <a:r>
              <a:rPr lang="en-US" sz="4000" b="1" dirty="0">
                <a:solidFill>
                  <a:schemeClr val="accent2">
                    <a:lumMod val="75000"/>
                  </a:schemeClr>
                </a:solidFill>
              </a:rPr>
              <a:t>Treatment of </a:t>
            </a:r>
            <a:r>
              <a:rPr lang="en-US" sz="4000" b="1" dirty="0" err="1">
                <a:solidFill>
                  <a:schemeClr val="accent2">
                    <a:lumMod val="75000"/>
                  </a:schemeClr>
                </a:solidFill>
              </a:rPr>
              <a:t>chalazion</a:t>
            </a:r>
            <a:endParaRPr lang="en-US" sz="4000" b="1" dirty="0">
              <a:solidFill>
                <a:schemeClr val="accent2">
                  <a:lumMod val="75000"/>
                </a:schemeClr>
              </a:solidFill>
            </a:endParaRPr>
          </a:p>
          <a:p>
            <a:pPr algn="l"/>
            <a:r>
              <a:rPr lang="en-US" sz="2800" b="1" dirty="0"/>
              <a:t>1-  surgery.  2- steroid injection.  3- systemic tetracycline.</a:t>
            </a:r>
          </a:p>
        </p:txBody>
      </p:sp>
      <p:grpSp>
        <p:nvGrpSpPr>
          <p:cNvPr id="3" name="Group 10"/>
          <p:cNvGrpSpPr>
            <a:grpSpLocks/>
          </p:cNvGrpSpPr>
          <p:nvPr/>
        </p:nvGrpSpPr>
        <p:grpSpPr bwMode="auto">
          <a:xfrm>
            <a:off x="1862668" y="4724400"/>
            <a:ext cx="3310467" cy="457200"/>
            <a:chOff x="2448" y="432"/>
            <a:chExt cx="2346" cy="288"/>
          </a:xfrm>
        </p:grpSpPr>
        <p:sp>
          <p:nvSpPr>
            <p:cNvPr id="6153" name="Rectangle 9"/>
            <p:cNvSpPr>
              <a:spLocks noChangeArrowheads="1"/>
            </p:cNvSpPr>
            <p:nvPr/>
          </p:nvSpPr>
          <p:spPr bwMode="auto">
            <a:xfrm>
              <a:off x="2448" y="432"/>
              <a:ext cx="1152" cy="288"/>
            </a:xfrm>
            <a:prstGeom prst="rect">
              <a:avLst/>
            </a:prstGeom>
            <a:noFill/>
            <a:ln w="38100" cmpd="dbl">
              <a:noFill/>
              <a:miter lim="800000"/>
              <a:headEnd type="none" w="sm" len="sm"/>
              <a:tailEnd type="none" w="sm" len="sm"/>
            </a:ln>
            <a:effectLst/>
          </p:spPr>
          <p:txBody>
            <a:bodyPr wrap="none" anchor="ctr"/>
            <a:lstStyle/>
            <a:p>
              <a:endParaRPr lang="en-US"/>
            </a:p>
          </p:txBody>
        </p:sp>
        <p:sp>
          <p:nvSpPr>
            <p:cNvPr id="6147" name="Rectangle 3"/>
            <p:cNvSpPr>
              <a:spLocks noChangeArrowheads="1"/>
            </p:cNvSpPr>
            <p:nvPr/>
          </p:nvSpPr>
          <p:spPr bwMode="auto">
            <a:xfrm>
              <a:off x="2496" y="432"/>
              <a:ext cx="2298" cy="252"/>
            </a:xfrm>
            <a:prstGeom prst="rect">
              <a:avLst/>
            </a:prstGeom>
            <a:noFill/>
            <a:ln w="9525">
              <a:noFill/>
              <a:miter lim="800000"/>
              <a:headEnd/>
              <a:tailEnd/>
            </a:ln>
            <a:effectLst/>
          </p:spPr>
          <p:txBody>
            <a:bodyPr wrap="none" lIns="92075" tIns="46038" rIns="92075" bIns="46038">
              <a:spAutoFit/>
            </a:bodyPr>
            <a:lstStyle/>
            <a:p>
              <a:pPr algn="l"/>
              <a:r>
                <a:rPr lang="en-US" sz="2000" b="1"/>
                <a:t>Injection of local anaesthetic</a:t>
              </a:r>
            </a:p>
          </p:txBody>
        </p:sp>
      </p:grpSp>
      <p:sp>
        <p:nvSpPr>
          <p:cNvPr id="6148" name="Rectangle 4"/>
          <p:cNvSpPr>
            <a:spLocks noChangeArrowheads="1"/>
          </p:cNvSpPr>
          <p:nvPr/>
        </p:nvSpPr>
        <p:spPr bwMode="auto">
          <a:xfrm>
            <a:off x="5181602" y="4727576"/>
            <a:ext cx="2120773" cy="585418"/>
          </a:xfrm>
          <a:prstGeom prst="rect">
            <a:avLst/>
          </a:prstGeom>
          <a:noFill/>
          <a:ln w="9525">
            <a:noFill/>
            <a:miter lim="800000"/>
            <a:headEnd/>
            <a:tailEnd/>
          </a:ln>
          <a:effectLst/>
        </p:spPr>
        <p:txBody>
          <a:bodyPr wrap="none" lIns="92075" tIns="46038" rIns="92075" bIns="46038">
            <a:spAutoFit/>
          </a:bodyPr>
          <a:lstStyle/>
          <a:p>
            <a:pPr algn="l">
              <a:lnSpc>
                <a:spcPct val="80000"/>
              </a:lnSpc>
            </a:pPr>
            <a:r>
              <a:rPr lang="en-US" sz="2000" b="1"/>
              <a:t>Insertion of clamp</a:t>
            </a:r>
          </a:p>
          <a:p>
            <a:pPr algn="l">
              <a:lnSpc>
                <a:spcPct val="80000"/>
              </a:lnSpc>
            </a:pPr>
            <a:endParaRPr lang="en-US" sz="2000" b="1"/>
          </a:p>
        </p:txBody>
      </p:sp>
      <p:grpSp>
        <p:nvGrpSpPr>
          <p:cNvPr id="4" name="Group 14"/>
          <p:cNvGrpSpPr>
            <a:grpSpLocks/>
          </p:cNvGrpSpPr>
          <p:nvPr/>
        </p:nvGrpSpPr>
        <p:grpSpPr bwMode="auto">
          <a:xfrm>
            <a:off x="7823200" y="1447800"/>
            <a:ext cx="2641600" cy="3276600"/>
            <a:chOff x="4992" y="2688"/>
            <a:chExt cx="1251" cy="1536"/>
          </a:xfrm>
        </p:grpSpPr>
        <p:pic>
          <p:nvPicPr>
            <p:cNvPr id="6152" name="Picture 8" descr="C:\My Documents\Lid Lesion8.JPG"/>
            <p:cNvPicPr>
              <a:picLocks noChangeAspect="1" noChangeArrowheads="1"/>
            </p:cNvPicPr>
            <p:nvPr/>
          </p:nvPicPr>
          <p:blipFill>
            <a:blip r:embed="rId4" cstate="print"/>
            <a:srcRect/>
            <a:stretch>
              <a:fillRect/>
            </a:stretch>
          </p:blipFill>
          <p:spPr bwMode="auto">
            <a:xfrm>
              <a:off x="4992" y="2688"/>
              <a:ext cx="1251" cy="1536"/>
            </a:xfrm>
            <a:prstGeom prst="rect">
              <a:avLst/>
            </a:prstGeom>
            <a:noFill/>
            <a:ln w="9525">
              <a:noFill/>
              <a:miter lim="800000"/>
              <a:headEnd/>
              <a:tailEnd/>
            </a:ln>
          </p:spPr>
        </p:pic>
        <p:sp>
          <p:nvSpPr>
            <p:cNvPr id="6156" name="Rectangle 12"/>
            <p:cNvSpPr>
              <a:spLocks noChangeArrowheads="1"/>
            </p:cNvSpPr>
            <p:nvPr/>
          </p:nvSpPr>
          <p:spPr bwMode="auto">
            <a:xfrm>
              <a:off x="4992" y="2688"/>
              <a:ext cx="1248" cy="1536"/>
            </a:xfrm>
            <a:prstGeom prst="rect">
              <a:avLst/>
            </a:prstGeom>
            <a:noFill/>
            <a:ln w="38100" cmpd="dbl">
              <a:noFill/>
              <a:miter lim="800000"/>
              <a:headEnd type="none" w="sm" len="sm"/>
              <a:tailEnd type="none" w="sm" len="sm"/>
            </a:ln>
            <a:effectLst/>
          </p:spPr>
          <p:txBody>
            <a:bodyPr wrap="none" anchor="ctr"/>
            <a:lstStyle/>
            <a:p>
              <a:endParaRPr lang="en-US"/>
            </a:p>
          </p:txBody>
        </p:sp>
      </p:grpSp>
      <p:sp>
        <p:nvSpPr>
          <p:cNvPr id="6149" name="Rectangle 5"/>
          <p:cNvSpPr>
            <a:spLocks noChangeArrowheads="1"/>
          </p:cNvSpPr>
          <p:nvPr/>
        </p:nvSpPr>
        <p:spPr bwMode="auto">
          <a:xfrm>
            <a:off x="7955846" y="4724400"/>
            <a:ext cx="2529475" cy="339196"/>
          </a:xfrm>
          <a:prstGeom prst="rect">
            <a:avLst/>
          </a:prstGeom>
          <a:noFill/>
          <a:ln w="9525">
            <a:noFill/>
            <a:miter lim="800000"/>
            <a:headEnd/>
            <a:tailEnd/>
          </a:ln>
          <a:effectLst/>
        </p:spPr>
        <p:txBody>
          <a:bodyPr wrap="none" lIns="92075" tIns="46038" rIns="92075" bIns="46038">
            <a:spAutoFit/>
          </a:bodyPr>
          <a:lstStyle/>
          <a:p>
            <a:pPr algn="l">
              <a:lnSpc>
                <a:spcPct val="80000"/>
              </a:lnSpc>
            </a:pPr>
            <a:r>
              <a:rPr lang="en-US" sz="2000" b="1"/>
              <a:t>Incision and curettage</a:t>
            </a:r>
          </a:p>
        </p:txBody>
      </p:sp>
      <p:sp>
        <p:nvSpPr>
          <p:cNvPr id="6159" name="Rectangle 15"/>
          <p:cNvSpPr>
            <a:spLocks noChangeArrowheads="1"/>
          </p:cNvSpPr>
          <p:nvPr/>
        </p:nvSpPr>
        <p:spPr bwMode="auto">
          <a:xfrm>
            <a:off x="1659468" y="1447800"/>
            <a:ext cx="8805333" cy="38100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6160" name="Line 16"/>
          <p:cNvSpPr>
            <a:spLocks noChangeShapeType="1"/>
          </p:cNvSpPr>
          <p:nvPr/>
        </p:nvSpPr>
        <p:spPr bwMode="auto">
          <a:xfrm flipH="1">
            <a:off x="1659468" y="4724400"/>
            <a:ext cx="8805333"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6161" name="Line 17"/>
          <p:cNvSpPr>
            <a:spLocks noChangeShapeType="1"/>
          </p:cNvSpPr>
          <p:nvPr/>
        </p:nvSpPr>
        <p:spPr bwMode="auto">
          <a:xfrm>
            <a:off x="5181600" y="1447800"/>
            <a:ext cx="0" cy="38100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6162" name="Line 18"/>
          <p:cNvSpPr>
            <a:spLocks noChangeShapeType="1"/>
          </p:cNvSpPr>
          <p:nvPr/>
        </p:nvSpPr>
        <p:spPr bwMode="auto">
          <a:xfrm>
            <a:off x="7823200" y="1447800"/>
            <a:ext cx="0" cy="381000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6686798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4504268" y="-76200"/>
            <a:ext cx="3449919" cy="708528"/>
          </a:xfrm>
          <a:prstGeom prst="rect">
            <a:avLst/>
          </a:prstGeom>
          <a:noFill/>
          <a:ln w="9525">
            <a:noFill/>
            <a:miter lim="800000"/>
            <a:headEnd/>
            <a:tailEnd/>
          </a:ln>
          <a:effectLst/>
        </p:spPr>
        <p:txBody>
          <a:bodyPr wrap="none" lIns="92075" tIns="46038" rIns="92075" bIns="46038">
            <a:spAutoFit/>
          </a:bodyPr>
          <a:lstStyle/>
          <a:p>
            <a:pPr algn="l"/>
            <a:r>
              <a:rPr lang="en-US" sz="4000" b="1" dirty="0">
                <a:solidFill>
                  <a:schemeClr val="accent2">
                    <a:lumMod val="75000"/>
                  </a:schemeClr>
                </a:solidFill>
              </a:rPr>
              <a:t>Acute </a:t>
            </a:r>
            <a:r>
              <a:rPr lang="en-US" sz="4000" b="1" dirty="0" err="1">
                <a:solidFill>
                  <a:schemeClr val="accent2">
                    <a:lumMod val="75000"/>
                  </a:schemeClr>
                </a:solidFill>
              </a:rPr>
              <a:t>hordeola</a:t>
            </a:r>
            <a:endParaRPr lang="en-US" sz="4000" b="1" dirty="0">
              <a:solidFill>
                <a:schemeClr val="accent2">
                  <a:lumMod val="75000"/>
                </a:schemeClr>
              </a:solidFill>
            </a:endParaRPr>
          </a:p>
        </p:txBody>
      </p:sp>
      <p:sp>
        <p:nvSpPr>
          <p:cNvPr id="7171" name="Rectangle 3"/>
          <p:cNvSpPr>
            <a:spLocks noChangeArrowheads="1"/>
          </p:cNvSpPr>
          <p:nvPr/>
        </p:nvSpPr>
        <p:spPr bwMode="auto">
          <a:xfrm>
            <a:off x="2438400" y="5181600"/>
            <a:ext cx="3273140" cy="597088"/>
          </a:xfrm>
          <a:prstGeom prst="rect">
            <a:avLst/>
          </a:prstGeom>
          <a:noFill/>
          <a:ln w="9525">
            <a:noFill/>
            <a:miter lim="800000"/>
            <a:headEnd/>
            <a:tailEnd/>
          </a:ln>
          <a:effectLst/>
        </p:spPr>
        <p:txBody>
          <a:bodyPr wrap="none" lIns="92075" tIns="46038" rIns="92075" bIns="46038">
            <a:spAutoFit/>
          </a:bodyPr>
          <a:lstStyle/>
          <a:p>
            <a:pPr algn="l">
              <a:buFontTx/>
              <a:buChar char="•"/>
            </a:pPr>
            <a:r>
              <a:rPr lang="en-US" b="1" dirty="0"/>
              <a:t> </a:t>
            </a:r>
            <a:r>
              <a:rPr lang="en-US" b="1" i="1" dirty="0"/>
              <a:t>Staph.</a:t>
            </a:r>
            <a:r>
              <a:rPr lang="en-US" b="1" dirty="0"/>
              <a:t> abscess of </a:t>
            </a:r>
            <a:r>
              <a:rPr lang="en-US" b="1" dirty="0" err="1"/>
              <a:t>meibomian</a:t>
            </a:r>
            <a:r>
              <a:rPr lang="en-US" b="1" dirty="0"/>
              <a:t> </a:t>
            </a:r>
          </a:p>
          <a:p>
            <a:pPr algn="l">
              <a:lnSpc>
                <a:spcPct val="80000"/>
              </a:lnSpc>
            </a:pPr>
            <a:r>
              <a:rPr lang="en-US" b="1" dirty="0"/>
              <a:t>  glands</a:t>
            </a:r>
          </a:p>
        </p:txBody>
      </p:sp>
      <p:sp>
        <p:nvSpPr>
          <p:cNvPr id="7172" name="Rectangle 4"/>
          <p:cNvSpPr>
            <a:spLocks noChangeArrowheads="1"/>
          </p:cNvSpPr>
          <p:nvPr/>
        </p:nvSpPr>
        <p:spPr bwMode="auto">
          <a:xfrm>
            <a:off x="2438400" y="5911851"/>
            <a:ext cx="3726982" cy="320089"/>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b="1" dirty="0"/>
              <a:t> Tender swelling within tarsal plate</a:t>
            </a:r>
          </a:p>
        </p:txBody>
      </p:sp>
      <p:sp>
        <p:nvSpPr>
          <p:cNvPr id="7173" name="Rectangle 5"/>
          <p:cNvSpPr>
            <a:spLocks noChangeArrowheads="1"/>
          </p:cNvSpPr>
          <p:nvPr/>
        </p:nvSpPr>
        <p:spPr bwMode="auto">
          <a:xfrm>
            <a:off x="2438400" y="6276976"/>
            <a:ext cx="3886200" cy="560796"/>
          </a:xfrm>
          <a:prstGeom prst="rect">
            <a:avLst/>
          </a:prstGeom>
          <a:noFill/>
          <a:ln w="9525">
            <a:noFill/>
            <a:miter lim="800000"/>
            <a:headEnd/>
            <a:tailEnd/>
          </a:ln>
          <a:effectLst/>
        </p:spPr>
        <p:txBody>
          <a:bodyPr wrap="square" lIns="92075" tIns="46038" rIns="92075" bIns="46038">
            <a:spAutoFit/>
          </a:bodyPr>
          <a:lstStyle/>
          <a:p>
            <a:pPr algn="l">
              <a:lnSpc>
                <a:spcPct val="80000"/>
              </a:lnSpc>
              <a:buFontTx/>
              <a:buChar char="•"/>
            </a:pPr>
            <a:r>
              <a:rPr lang="en-US" sz="2000" b="1" dirty="0"/>
              <a:t> </a:t>
            </a:r>
            <a:r>
              <a:rPr lang="en-US" b="1" dirty="0"/>
              <a:t>May discharge through skin or conjunctiva</a:t>
            </a:r>
            <a:endParaRPr lang="en-US" sz="2000" b="1" dirty="0"/>
          </a:p>
        </p:txBody>
      </p:sp>
      <p:sp>
        <p:nvSpPr>
          <p:cNvPr id="7174" name="Rectangle 6"/>
          <p:cNvSpPr>
            <a:spLocks noChangeArrowheads="1"/>
          </p:cNvSpPr>
          <p:nvPr/>
        </p:nvSpPr>
        <p:spPr bwMode="auto">
          <a:xfrm>
            <a:off x="6333068" y="5181600"/>
            <a:ext cx="3670685" cy="597088"/>
          </a:xfrm>
          <a:prstGeom prst="rect">
            <a:avLst/>
          </a:prstGeom>
          <a:noFill/>
          <a:ln w="9525">
            <a:noFill/>
            <a:miter lim="800000"/>
            <a:headEnd/>
            <a:tailEnd/>
          </a:ln>
          <a:effectLst/>
        </p:spPr>
        <p:txBody>
          <a:bodyPr wrap="none" lIns="92075" tIns="46038" rIns="92075" bIns="46038">
            <a:spAutoFit/>
          </a:bodyPr>
          <a:lstStyle/>
          <a:p>
            <a:pPr algn="l">
              <a:buFontTx/>
              <a:buChar char="•"/>
            </a:pPr>
            <a:r>
              <a:rPr lang="en-US" b="1" dirty="0"/>
              <a:t> </a:t>
            </a:r>
            <a:r>
              <a:rPr lang="en-US" b="1" i="1" dirty="0"/>
              <a:t>Staph.</a:t>
            </a:r>
            <a:r>
              <a:rPr lang="en-US" b="1" dirty="0"/>
              <a:t> abscess of lash follicle and </a:t>
            </a:r>
          </a:p>
          <a:p>
            <a:pPr algn="l">
              <a:lnSpc>
                <a:spcPct val="80000"/>
              </a:lnSpc>
            </a:pPr>
            <a:r>
              <a:rPr lang="en-US" b="1" dirty="0"/>
              <a:t>  associated gland of </a:t>
            </a:r>
            <a:r>
              <a:rPr lang="en-US" b="1" dirty="0" err="1"/>
              <a:t>Zeis</a:t>
            </a:r>
            <a:r>
              <a:rPr lang="en-US" b="1" dirty="0"/>
              <a:t> or Moll</a:t>
            </a:r>
          </a:p>
        </p:txBody>
      </p:sp>
      <p:sp>
        <p:nvSpPr>
          <p:cNvPr id="7175" name="Rectangle 7"/>
          <p:cNvSpPr>
            <a:spLocks noChangeArrowheads="1"/>
          </p:cNvSpPr>
          <p:nvPr/>
        </p:nvSpPr>
        <p:spPr bwMode="auto">
          <a:xfrm>
            <a:off x="6342945" y="5867401"/>
            <a:ext cx="3180358" cy="320089"/>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b="1" dirty="0"/>
              <a:t> Tender swelling at lid margin</a:t>
            </a:r>
          </a:p>
        </p:txBody>
      </p:sp>
      <p:sp>
        <p:nvSpPr>
          <p:cNvPr id="7176" name="Rectangle 8"/>
          <p:cNvSpPr>
            <a:spLocks noChangeArrowheads="1"/>
          </p:cNvSpPr>
          <p:nvPr/>
        </p:nvSpPr>
        <p:spPr bwMode="auto">
          <a:xfrm>
            <a:off x="6342945" y="6248401"/>
            <a:ext cx="3125856" cy="369974"/>
          </a:xfrm>
          <a:prstGeom prst="rect">
            <a:avLst/>
          </a:prstGeom>
          <a:noFill/>
          <a:ln w="9525">
            <a:noFill/>
            <a:miter lim="800000"/>
            <a:headEnd/>
            <a:tailEnd/>
          </a:ln>
          <a:effectLst/>
        </p:spPr>
        <p:txBody>
          <a:bodyPr wrap="none" lIns="92075" tIns="46038" rIns="92075" bIns="46038">
            <a:spAutoFit/>
          </a:bodyPr>
          <a:lstStyle/>
          <a:p>
            <a:pPr algn="l">
              <a:buFontTx/>
              <a:buChar char="•"/>
            </a:pPr>
            <a:r>
              <a:rPr lang="en-US" b="1" dirty="0"/>
              <a:t>  May discharge through skin</a:t>
            </a:r>
          </a:p>
        </p:txBody>
      </p:sp>
      <p:sp>
        <p:nvSpPr>
          <p:cNvPr id="7177" name="Rectangle 9"/>
          <p:cNvSpPr>
            <a:spLocks noChangeArrowheads="1"/>
          </p:cNvSpPr>
          <p:nvPr/>
        </p:nvSpPr>
        <p:spPr bwMode="auto">
          <a:xfrm>
            <a:off x="3242733" y="457201"/>
            <a:ext cx="2096984" cy="591573"/>
          </a:xfrm>
          <a:prstGeom prst="rect">
            <a:avLst/>
          </a:prstGeom>
          <a:noFill/>
          <a:ln w="9525">
            <a:noFill/>
            <a:miter lim="800000"/>
            <a:headEnd/>
            <a:tailEnd/>
          </a:ln>
          <a:effectLst/>
        </p:spPr>
        <p:txBody>
          <a:bodyPr wrap="none" lIns="92075" tIns="46038" rIns="92075" bIns="46038">
            <a:spAutoFit/>
          </a:bodyPr>
          <a:lstStyle/>
          <a:p>
            <a:pPr algn="l"/>
            <a:r>
              <a:rPr lang="en-US" b="1">
                <a:solidFill>
                  <a:srgbClr val="FF0000"/>
                </a:solidFill>
              </a:rPr>
              <a:t>Internal hordeolum </a:t>
            </a:r>
          </a:p>
          <a:p>
            <a:pPr algn="l">
              <a:lnSpc>
                <a:spcPct val="80000"/>
              </a:lnSpc>
            </a:pPr>
            <a:r>
              <a:rPr lang="en-US" b="1">
                <a:solidFill>
                  <a:srgbClr val="FF0000"/>
                </a:solidFill>
              </a:rPr>
              <a:t>( acute chalazion )</a:t>
            </a:r>
          </a:p>
        </p:txBody>
      </p:sp>
      <p:sp>
        <p:nvSpPr>
          <p:cNvPr id="7178" name="Rectangle 10"/>
          <p:cNvSpPr>
            <a:spLocks noChangeArrowheads="1"/>
          </p:cNvSpPr>
          <p:nvPr/>
        </p:nvSpPr>
        <p:spPr bwMode="auto">
          <a:xfrm>
            <a:off x="6660445" y="533400"/>
            <a:ext cx="2667846" cy="369974"/>
          </a:xfrm>
          <a:prstGeom prst="rect">
            <a:avLst/>
          </a:prstGeom>
          <a:noFill/>
          <a:ln w="9525">
            <a:noFill/>
            <a:miter lim="800000"/>
            <a:headEnd/>
            <a:tailEnd/>
          </a:ln>
          <a:effectLst/>
        </p:spPr>
        <p:txBody>
          <a:bodyPr wrap="none" lIns="92075" tIns="46038" rIns="92075" bIns="46038">
            <a:spAutoFit/>
          </a:bodyPr>
          <a:lstStyle/>
          <a:p>
            <a:pPr algn="l"/>
            <a:r>
              <a:rPr lang="en-US" b="1">
                <a:solidFill>
                  <a:srgbClr val="FF0000"/>
                </a:solidFill>
              </a:rPr>
              <a:t>External hordeolum (stye)</a:t>
            </a:r>
          </a:p>
        </p:txBody>
      </p:sp>
      <p:pic>
        <p:nvPicPr>
          <p:cNvPr id="7179" name="Picture 11" descr="C:\My Documents\Lid Lesion9.JPG"/>
          <p:cNvPicPr>
            <a:picLocks noChangeAspect="1" noChangeArrowheads="1"/>
          </p:cNvPicPr>
          <p:nvPr/>
        </p:nvPicPr>
        <p:blipFill>
          <a:blip r:embed="rId2" cstate="print"/>
          <a:srcRect/>
          <a:stretch>
            <a:fillRect/>
          </a:stretch>
        </p:blipFill>
        <p:spPr bwMode="auto">
          <a:xfrm>
            <a:off x="2590800" y="1143000"/>
            <a:ext cx="3566160" cy="4011930"/>
          </a:xfrm>
          <a:prstGeom prst="rect">
            <a:avLst/>
          </a:prstGeom>
          <a:ln>
            <a:noFill/>
          </a:ln>
          <a:effectLst>
            <a:outerShdw blurRad="292100" dist="139700" dir="2700000" algn="tl" rotWithShape="0">
              <a:srgbClr val="333333">
                <a:alpha val="65000"/>
              </a:srgbClr>
            </a:outerShdw>
          </a:effectLst>
        </p:spPr>
      </p:pic>
      <p:pic>
        <p:nvPicPr>
          <p:cNvPr id="7180" name="Picture 12" descr="C:\My Documents\Lid Lesion10.JPG"/>
          <p:cNvPicPr>
            <a:picLocks noChangeAspect="1" noChangeArrowheads="1"/>
          </p:cNvPicPr>
          <p:nvPr/>
        </p:nvPicPr>
        <p:blipFill>
          <a:blip r:embed="rId3" cstate="print"/>
          <a:srcRect/>
          <a:stretch>
            <a:fillRect/>
          </a:stretch>
        </p:blipFill>
        <p:spPr bwMode="auto">
          <a:xfrm>
            <a:off x="6333067" y="1143000"/>
            <a:ext cx="3860800" cy="4038600"/>
          </a:xfrm>
          <a:prstGeom prst="rect">
            <a:avLst/>
          </a:prstGeom>
          <a:ln>
            <a:noFill/>
          </a:ln>
          <a:effectLst>
            <a:outerShdw blurRad="292100" dist="139700" dir="2700000" algn="tl" rotWithShape="0">
              <a:srgbClr val="333333">
                <a:alpha val="65000"/>
              </a:srgbClr>
            </a:outerShdw>
          </a:effectLst>
        </p:spPr>
      </p:pic>
      <p:sp>
        <p:nvSpPr>
          <p:cNvPr id="7181" name="Rectangle 13"/>
          <p:cNvSpPr>
            <a:spLocks noChangeArrowheads="1"/>
          </p:cNvSpPr>
          <p:nvPr/>
        </p:nvSpPr>
        <p:spPr bwMode="auto">
          <a:xfrm>
            <a:off x="2336801" y="609600"/>
            <a:ext cx="3318933" cy="4038600"/>
          </a:xfrm>
          <a:prstGeom prst="rect">
            <a:avLst/>
          </a:prstGeom>
          <a:noFill/>
          <a:ln w="28575">
            <a:noFill/>
            <a:miter lim="800000"/>
            <a:headEnd type="none" w="sm" len="sm"/>
            <a:tailEnd type="none" w="sm" len="sm"/>
          </a:ln>
          <a:effectLst/>
        </p:spPr>
        <p:txBody>
          <a:bodyPr wrap="none" anchor="ctr"/>
          <a:lstStyle/>
          <a:p>
            <a:endParaRPr lang="en-US"/>
          </a:p>
        </p:txBody>
      </p:sp>
      <p:sp>
        <p:nvSpPr>
          <p:cNvPr id="7182" name="Rectangle 14"/>
          <p:cNvSpPr>
            <a:spLocks noChangeArrowheads="1"/>
          </p:cNvSpPr>
          <p:nvPr/>
        </p:nvSpPr>
        <p:spPr bwMode="auto">
          <a:xfrm>
            <a:off x="6536268" y="609600"/>
            <a:ext cx="3522133" cy="4038600"/>
          </a:xfrm>
          <a:prstGeom prst="rect">
            <a:avLst/>
          </a:prstGeom>
          <a:noFill/>
          <a:ln w="28575">
            <a:noFill/>
            <a:miter lim="800000"/>
            <a:headEnd type="none" w="sm" len="sm"/>
            <a:tailEnd type="none" w="sm" len="sm"/>
          </a:ln>
          <a:effectLst/>
        </p:spPr>
        <p:txBody>
          <a:bodyPr wrap="none" anchor="ctr"/>
          <a:lstStyle/>
          <a:p>
            <a:endParaRPr lang="en-US"/>
          </a:p>
        </p:txBody>
      </p:sp>
      <p:sp>
        <p:nvSpPr>
          <p:cNvPr id="7183" name="Rectangle 15"/>
          <p:cNvSpPr>
            <a:spLocks noChangeArrowheads="1"/>
          </p:cNvSpPr>
          <p:nvPr/>
        </p:nvSpPr>
        <p:spPr bwMode="auto">
          <a:xfrm>
            <a:off x="2438400" y="533400"/>
            <a:ext cx="7924800" cy="63246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7184" name="Line 16"/>
          <p:cNvSpPr>
            <a:spLocks noChangeShapeType="1"/>
          </p:cNvSpPr>
          <p:nvPr/>
        </p:nvSpPr>
        <p:spPr bwMode="auto">
          <a:xfrm>
            <a:off x="2743201" y="5181600"/>
            <a:ext cx="74506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7185" name="Line 17"/>
          <p:cNvSpPr>
            <a:spLocks noChangeShapeType="1"/>
          </p:cNvSpPr>
          <p:nvPr/>
        </p:nvSpPr>
        <p:spPr bwMode="auto">
          <a:xfrm>
            <a:off x="6333067" y="533400"/>
            <a:ext cx="0" cy="63246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7186" name="Line 18"/>
          <p:cNvSpPr>
            <a:spLocks noChangeShapeType="1"/>
          </p:cNvSpPr>
          <p:nvPr/>
        </p:nvSpPr>
        <p:spPr bwMode="auto">
          <a:xfrm>
            <a:off x="2743201" y="1143000"/>
            <a:ext cx="74506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9298781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7589" y="139002"/>
            <a:ext cx="8925059" cy="6551573"/>
          </a:xfrm>
          <a:prstGeom prst="rect">
            <a:avLst/>
          </a:prstGeom>
        </p:spPr>
      </p:pic>
    </p:spTree>
    <p:extLst>
      <p:ext uri="{BB962C8B-B14F-4D97-AF65-F5344CB8AC3E}">
        <p14:creationId xmlns:p14="http://schemas.microsoft.com/office/powerpoint/2010/main" val="4125059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783632" y="2780928"/>
            <a:ext cx="8229600" cy="1008000"/>
          </a:xfrm>
        </p:spPr>
        <p:txBody>
          <a:bodyPr/>
          <a:lstStyle/>
          <a:p>
            <a:pPr algn="ctr" rtl="0">
              <a:buNone/>
            </a:pPr>
            <a:r>
              <a:rPr lang="en-US" dirty="0" smtClean="0">
                <a:solidFill>
                  <a:srgbClr val="00B0F0"/>
                </a:solidFill>
                <a:latin typeface="Andalus" pitchFamily="18" charset="-78"/>
                <a:cs typeface="Andalus" pitchFamily="18" charset="-78"/>
              </a:rPr>
              <a:t>Anatomy of the eyelid</a:t>
            </a:r>
            <a:endParaRPr lang="ar-SA" dirty="0">
              <a:solidFill>
                <a:srgbClr val="00B0F0"/>
              </a:solidFill>
              <a:latin typeface="Andalus" pitchFamily="18" charset="-78"/>
              <a:cs typeface="Andalus" pitchFamily="18" charset="-78"/>
            </a:endParaRPr>
          </a:p>
        </p:txBody>
      </p:sp>
    </p:spTree>
    <p:extLst>
      <p:ext uri="{BB962C8B-B14F-4D97-AF65-F5344CB8AC3E}">
        <p14:creationId xmlns:p14="http://schemas.microsoft.com/office/powerpoint/2010/main" val="1286003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4254" y="-2064"/>
            <a:ext cx="9053847" cy="6755561"/>
          </a:xfrm>
          <a:prstGeom prst="rect">
            <a:avLst/>
          </a:prstGeom>
        </p:spPr>
      </p:pic>
    </p:spTree>
    <p:extLst>
      <p:ext uri="{BB962C8B-B14F-4D97-AF65-F5344CB8AC3E}">
        <p14:creationId xmlns:p14="http://schemas.microsoft.com/office/powerpoint/2010/main" val="39138627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058" y="432250"/>
            <a:ext cx="9085255" cy="6045824"/>
          </a:xfrm>
          <a:prstGeom prst="rect">
            <a:avLst/>
          </a:prstGeom>
        </p:spPr>
      </p:pic>
    </p:spTree>
    <p:extLst>
      <p:ext uri="{BB962C8B-B14F-4D97-AF65-F5344CB8AC3E}">
        <p14:creationId xmlns:p14="http://schemas.microsoft.com/office/powerpoint/2010/main" val="42752863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106" y="1056067"/>
            <a:ext cx="11613343" cy="5190187"/>
          </a:xfrm>
          <a:prstGeom prst="rect">
            <a:avLst/>
          </a:prstGeom>
        </p:spPr>
      </p:pic>
    </p:spTree>
    <p:extLst>
      <p:ext uri="{BB962C8B-B14F-4D97-AF65-F5344CB8AC3E}">
        <p14:creationId xmlns:p14="http://schemas.microsoft.com/office/powerpoint/2010/main" val="9368346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3639257" y="60326"/>
            <a:ext cx="5396285" cy="708528"/>
          </a:xfrm>
          <a:prstGeom prst="rect">
            <a:avLst/>
          </a:prstGeom>
          <a:noFill/>
          <a:ln w="9525">
            <a:noFill/>
            <a:miter lim="800000"/>
            <a:headEnd/>
            <a:tailEnd/>
          </a:ln>
          <a:effectLst/>
        </p:spPr>
        <p:txBody>
          <a:bodyPr wrap="none" lIns="92075" tIns="46038" rIns="92075" bIns="46038">
            <a:spAutoFit/>
          </a:bodyPr>
          <a:lstStyle/>
          <a:p>
            <a:pPr algn="l"/>
            <a:r>
              <a:rPr lang="en-US" sz="4000" b="1" dirty="0" err="1">
                <a:solidFill>
                  <a:schemeClr val="accent2">
                    <a:lumMod val="75000"/>
                  </a:schemeClr>
                </a:solidFill>
              </a:rPr>
              <a:t>Molluscum</a:t>
            </a:r>
            <a:r>
              <a:rPr lang="en-US" sz="4000" b="1" dirty="0">
                <a:solidFill>
                  <a:schemeClr val="accent2">
                    <a:lumMod val="75000"/>
                  </a:schemeClr>
                </a:solidFill>
              </a:rPr>
              <a:t> </a:t>
            </a:r>
            <a:r>
              <a:rPr lang="en-US" sz="4000" b="1" dirty="0" err="1">
                <a:solidFill>
                  <a:schemeClr val="accent2">
                    <a:lumMod val="75000"/>
                  </a:schemeClr>
                </a:solidFill>
              </a:rPr>
              <a:t>contagiosum</a:t>
            </a:r>
            <a:endParaRPr lang="en-US" sz="4000" b="1" dirty="0">
              <a:solidFill>
                <a:schemeClr val="accent2">
                  <a:lumMod val="75000"/>
                </a:schemeClr>
              </a:solidFill>
            </a:endParaRPr>
          </a:p>
        </p:txBody>
      </p:sp>
      <p:sp>
        <p:nvSpPr>
          <p:cNvPr id="8195" name="Rectangle 3"/>
          <p:cNvSpPr>
            <a:spLocks noChangeArrowheads="1"/>
          </p:cNvSpPr>
          <p:nvPr/>
        </p:nvSpPr>
        <p:spPr bwMode="auto">
          <a:xfrm>
            <a:off x="2104356" y="5775326"/>
            <a:ext cx="4067845"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dirty="0"/>
              <a:t> Painless, waxy, </a:t>
            </a:r>
            <a:r>
              <a:rPr lang="en-US" sz="2000" b="1" dirty="0" err="1"/>
              <a:t>umbilicated</a:t>
            </a:r>
            <a:r>
              <a:rPr lang="en-US" sz="2000" b="1" dirty="0"/>
              <a:t> nodule</a:t>
            </a:r>
          </a:p>
        </p:txBody>
      </p:sp>
      <p:sp>
        <p:nvSpPr>
          <p:cNvPr id="8197" name="Rectangle 5"/>
          <p:cNvSpPr>
            <a:spLocks noChangeArrowheads="1"/>
          </p:cNvSpPr>
          <p:nvPr/>
        </p:nvSpPr>
        <p:spPr bwMode="auto">
          <a:xfrm>
            <a:off x="6204988" y="5867400"/>
            <a:ext cx="3701013" cy="339196"/>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sz="2000" b="1" dirty="0"/>
              <a:t>  Chronic follicular conjunctivitis</a:t>
            </a:r>
          </a:p>
        </p:txBody>
      </p:sp>
      <p:sp>
        <p:nvSpPr>
          <p:cNvPr id="8199" name="Rectangle 7"/>
          <p:cNvSpPr>
            <a:spLocks noChangeArrowheads="1"/>
          </p:cNvSpPr>
          <p:nvPr/>
        </p:nvSpPr>
        <p:spPr bwMode="auto">
          <a:xfrm>
            <a:off x="2080106" y="6248400"/>
            <a:ext cx="3863494" cy="339196"/>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sz="2000" b="1" dirty="0"/>
              <a:t> May be multiple in AIDS patients</a:t>
            </a:r>
          </a:p>
        </p:txBody>
      </p:sp>
      <p:pic>
        <p:nvPicPr>
          <p:cNvPr id="8200" name="Picture 8" descr="C:\My Documents\Lid Lesion11.JPG"/>
          <p:cNvPicPr>
            <a:picLocks noChangeAspect="1" noChangeArrowheads="1"/>
          </p:cNvPicPr>
          <p:nvPr/>
        </p:nvPicPr>
        <p:blipFill>
          <a:blip r:embed="rId2" cstate="print"/>
          <a:srcRect/>
          <a:stretch>
            <a:fillRect/>
          </a:stretch>
        </p:blipFill>
        <p:spPr bwMode="auto">
          <a:xfrm>
            <a:off x="2266246" y="1295400"/>
            <a:ext cx="3982155" cy="4495800"/>
          </a:xfrm>
          <a:prstGeom prst="rect">
            <a:avLst/>
          </a:prstGeom>
          <a:noFill/>
          <a:ln w="9525">
            <a:noFill/>
            <a:miter lim="800000"/>
            <a:headEnd/>
            <a:tailEnd/>
          </a:ln>
        </p:spPr>
      </p:pic>
      <p:pic>
        <p:nvPicPr>
          <p:cNvPr id="8201" name="Picture 9" descr="C:\My Documents\Lid Lesion12.JPG"/>
          <p:cNvPicPr>
            <a:picLocks noChangeAspect="1" noChangeArrowheads="1"/>
          </p:cNvPicPr>
          <p:nvPr/>
        </p:nvPicPr>
        <p:blipFill>
          <a:blip r:embed="rId3" cstate="print"/>
          <a:srcRect/>
          <a:stretch>
            <a:fillRect/>
          </a:stretch>
        </p:blipFill>
        <p:spPr bwMode="auto">
          <a:xfrm>
            <a:off x="6256866" y="1289050"/>
            <a:ext cx="3953934" cy="4502150"/>
          </a:xfrm>
          <a:prstGeom prst="rect">
            <a:avLst/>
          </a:prstGeom>
          <a:noFill/>
          <a:ln w="9525">
            <a:noFill/>
            <a:miter lim="800000"/>
            <a:headEnd/>
            <a:tailEnd/>
          </a:ln>
        </p:spPr>
      </p:pic>
      <p:sp>
        <p:nvSpPr>
          <p:cNvPr id="8202" name="Rectangle 10"/>
          <p:cNvSpPr>
            <a:spLocks noChangeArrowheads="1"/>
          </p:cNvSpPr>
          <p:nvPr/>
        </p:nvSpPr>
        <p:spPr bwMode="auto">
          <a:xfrm>
            <a:off x="2201333" y="914400"/>
            <a:ext cx="8046720" cy="57912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8204" name="Line 12"/>
          <p:cNvSpPr>
            <a:spLocks noChangeShapeType="1"/>
          </p:cNvSpPr>
          <p:nvPr/>
        </p:nvSpPr>
        <p:spPr bwMode="auto">
          <a:xfrm>
            <a:off x="6248400" y="838200"/>
            <a:ext cx="0" cy="57912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8205" name="Line 13"/>
          <p:cNvSpPr>
            <a:spLocks noChangeShapeType="1"/>
          </p:cNvSpPr>
          <p:nvPr/>
        </p:nvSpPr>
        <p:spPr bwMode="auto">
          <a:xfrm>
            <a:off x="2201333" y="5791200"/>
            <a:ext cx="7924800"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8206" name="Rectangle 14"/>
          <p:cNvSpPr>
            <a:spLocks noChangeArrowheads="1"/>
          </p:cNvSpPr>
          <p:nvPr/>
        </p:nvSpPr>
        <p:spPr bwMode="auto">
          <a:xfrm>
            <a:off x="6224146" y="6292850"/>
            <a:ext cx="3834255" cy="338554"/>
          </a:xfrm>
          <a:prstGeom prst="rect">
            <a:avLst/>
          </a:prstGeom>
          <a:noFill/>
          <a:ln w="12700">
            <a:noFill/>
            <a:miter lim="800000"/>
            <a:headEnd type="none" w="sm" len="sm"/>
            <a:tailEnd type="none" w="sm" len="sm"/>
          </a:ln>
          <a:effectLst/>
        </p:spPr>
        <p:txBody>
          <a:bodyPr wrap="none">
            <a:spAutoFit/>
          </a:bodyPr>
          <a:lstStyle/>
          <a:p>
            <a:pPr algn="l">
              <a:lnSpc>
                <a:spcPct val="80000"/>
              </a:lnSpc>
              <a:buFontTx/>
              <a:buChar char="•"/>
            </a:pPr>
            <a:r>
              <a:rPr lang="en-US" sz="2000" b="1" dirty="0"/>
              <a:t>  Occasionally superficial </a:t>
            </a:r>
            <a:r>
              <a:rPr lang="en-US" sz="2000" b="1" dirty="0" err="1"/>
              <a:t>keratitis</a:t>
            </a:r>
            <a:endParaRPr lang="en-US" sz="2000" b="1" dirty="0"/>
          </a:p>
        </p:txBody>
      </p:sp>
      <p:sp>
        <p:nvSpPr>
          <p:cNvPr id="8207" name="Line 15"/>
          <p:cNvSpPr>
            <a:spLocks noChangeShapeType="1"/>
          </p:cNvSpPr>
          <p:nvPr/>
        </p:nvSpPr>
        <p:spPr bwMode="auto">
          <a:xfrm>
            <a:off x="2201333" y="1295400"/>
            <a:ext cx="7924800"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8208" name="Text Box 16"/>
          <p:cNvSpPr txBox="1">
            <a:spLocks noChangeArrowheads="1"/>
          </p:cNvSpPr>
          <p:nvPr/>
        </p:nvSpPr>
        <p:spPr bwMode="auto">
          <a:xfrm>
            <a:off x="3654778" y="838200"/>
            <a:ext cx="673582" cy="369332"/>
          </a:xfrm>
          <a:prstGeom prst="rect">
            <a:avLst/>
          </a:prstGeom>
          <a:noFill/>
          <a:ln w="12700">
            <a:noFill/>
            <a:miter lim="800000"/>
            <a:headEnd type="none" w="sm" len="sm"/>
            <a:tailEnd type="none" w="sm" len="sm"/>
          </a:ln>
          <a:effectLst/>
        </p:spPr>
        <p:txBody>
          <a:bodyPr wrap="none">
            <a:spAutoFit/>
          </a:bodyPr>
          <a:lstStyle/>
          <a:p>
            <a:r>
              <a:rPr lang="en-US" b="1">
                <a:solidFill>
                  <a:srgbClr val="FF0000"/>
                </a:solidFill>
              </a:rPr>
              <a:t>Signs</a:t>
            </a:r>
            <a:endParaRPr lang="en-US">
              <a:solidFill>
                <a:srgbClr val="FF0000"/>
              </a:solidFill>
            </a:endParaRPr>
          </a:p>
        </p:txBody>
      </p:sp>
      <p:sp>
        <p:nvSpPr>
          <p:cNvPr id="8209" name="Text Box 17"/>
          <p:cNvSpPr txBox="1">
            <a:spLocks noChangeArrowheads="1"/>
          </p:cNvSpPr>
          <p:nvPr/>
        </p:nvSpPr>
        <p:spPr bwMode="auto">
          <a:xfrm>
            <a:off x="7072489" y="838200"/>
            <a:ext cx="1534138" cy="369332"/>
          </a:xfrm>
          <a:prstGeom prst="rect">
            <a:avLst/>
          </a:prstGeom>
          <a:noFill/>
          <a:ln w="12700">
            <a:noFill/>
            <a:miter lim="800000"/>
            <a:headEnd type="none" w="sm" len="sm"/>
            <a:tailEnd type="none" w="sm" len="sm"/>
          </a:ln>
          <a:effectLst/>
        </p:spPr>
        <p:txBody>
          <a:bodyPr wrap="none">
            <a:spAutoFit/>
          </a:bodyPr>
          <a:lstStyle/>
          <a:p>
            <a:r>
              <a:rPr lang="en-US" b="1">
                <a:solidFill>
                  <a:srgbClr val="FF0000"/>
                </a:solidFill>
              </a:rPr>
              <a:t>Complications</a:t>
            </a:r>
            <a:endParaRPr lang="en-US">
              <a:solidFill>
                <a:srgbClr val="FF0000"/>
              </a:solidFill>
            </a:endParaRPr>
          </a:p>
        </p:txBody>
      </p:sp>
    </p:spTree>
    <p:extLst>
      <p:ext uri="{BB962C8B-B14F-4D97-AF65-F5344CB8AC3E}">
        <p14:creationId xmlns:p14="http://schemas.microsoft.com/office/powerpoint/2010/main" val="33768799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4639735" y="1"/>
            <a:ext cx="2682337" cy="646973"/>
          </a:xfrm>
          <a:prstGeom prst="rect">
            <a:avLst/>
          </a:prstGeom>
          <a:noFill/>
          <a:ln w="9525">
            <a:noFill/>
            <a:miter lim="800000"/>
            <a:headEnd/>
            <a:tailEnd/>
          </a:ln>
          <a:effectLst/>
        </p:spPr>
        <p:txBody>
          <a:bodyPr wrap="none" lIns="92075" tIns="46038" rIns="92075" bIns="46038">
            <a:spAutoFit/>
          </a:bodyPr>
          <a:lstStyle/>
          <a:p>
            <a:pPr algn="l"/>
            <a:r>
              <a:rPr lang="en-US" sz="3600" b="1">
                <a:solidFill>
                  <a:srgbClr val="FFFF00"/>
                </a:solidFill>
              </a:rPr>
              <a:t>Xanthelasma</a:t>
            </a:r>
          </a:p>
        </p:txBody>
      </p:sp>
      <p:sp>
        <p:nvSpPr>
          <p:cNvPr id="10243" name="Rectangle 3"/>
          <p:cNvSpPr>
            <a:spLocks noChangeArrowheads="1"/>
          </p:cNvSpPr>
          <p:nvPr/>
        </p:nvSpPr>
        <p:spPr bwMode="auto">
          <a:xfrm>
            <a:off x="3492501" y="5745165"/>
            <a:ext cx="4776116" cy="431529"/>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200" b="1"/>
              <a:t> Usually bilateral and located medially</a:t>
            </a:r>
          </a:p>
        </p:txBody>
      </p:sp>
      <p:sp>
        <p:nvSpPr>
          <p:cNvPr id="10245" name="Rectangle 5"/>
          <p:cNvSpPr>
            <a:spLocks noChangeArrowheads="1"/>
          </p:cNvSpPr>
          <p:nvPr/>
        </p:nvSpPr>
        <p:spPr bwMode="auto">
          <a:xfrm>
            <a:off x="3492501" y="4552950"/>
            <a:ext cx="4238340" cy="634662"/>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sz="2200" b="1"/>
              <a:t> Common in elderly or those with</a:t>
            </a:r>
          </a:p>
          <a:p>
            <a:pPr algn="l">
              <a:lnSpc>
                <a:spcPct val="80000"/>
              </a:lnSpc>
            </a:pPr>
            <a:r>
              <a:rPr lang="en-US" sz="2200" b="1"/>
              <a:t>   hypercholesterolaemia</a:t>
            </a:r>
          </a:p>
        </p:txBody>
      </p:sp>
      <p:sp>
        <p:nvSpPr>
          <p:cNvPr id="10247" name="Rectangle 7"/>
          <p:cNvSpPr>
            <a:spLocks noChangeArrowheads="1"/>
          </p:cNvSpPr>
          <p:nvPr/>
        </p:nvSpPr>
        <p:spPr bwMode="auto">
          <a:xfrm>
            <a:off x="3492502" y="5162550"/>
            <a:ext cx="4230069" cy="634662"/>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sz="2200" b="1"/>
              <a:t> Yellowish, subcutaneous plaques</a:t>
            </a:r>
          </a:p>
          <a:p>
            <a:pPr algn="l">
              <a:lnSpc>
                <a:spcPct val="80000"/>
              </a:lnSpc>
            </a:pPr>
            <a:r>
              <a:rPr lang="en-US" sz="2200" b="1"/>
              <a:t>   containing cholesterol and lipid</a:t>
            </a:r>
          </a:p>
        </p:txBody>
      </p:sp>
      <p:pic>
        <p:nvPicPr>
          <p:cNvPr id="10248" name="Picture 8" descr="C:\My Documents\Lid Lesion15.JPG"/>
          <p:cNvPicPr>
            <a:picLocks noChangeAspect="1" noChangeArrowheads="1"/>
          </p:cNvPicPr>
          <p:nvPr/>
        </p:nvPicPr>
        <p:blipFill>
          <a:blip r:embed="rId2" cstate="print"/>
          <a:srcRect/>
          <a:stretch>
            <a:fillRect/>
          </a:stretch>
        </p:blipFill>
        <p:spPr bwMode="auto">
          <a:xfrm>
            <a:off x="3420534" y="914400"/>
            <a:ext cx="5012267" cy="3665538"/>
          </a:xfrm>
          <a:prstGeom prst="rect">
            <a:avLst/>
          </a:prstGeom>
          <a:noFill/>
        </p:spPr>
      </p:pic>
      <p:sp>
        <p:nvSpPr>
          <p:cNvPr id="10250" name="Rectangle 10"/>
          <p:cNvSpPr>
            <a:spLocks noChangeArrowheads="1"/>
          </p:cNvSpPr>
          <p:nvPr/>
        </p:nvSpPr>
        <p:spPr bwMode="auto">
          <a:xfrm>
            <a:off x="3420534" y="914400"/>
            <a:ext cx="5012267" cy="53340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10252" name="Line 12"/>
          <p:cNvSpPr>
            <a:spLocks noChangeShapeType="1"/>
          </p:cNvSpPr>
          <p:nvPr/>
        </p:nvSpPr>
        <p:spPr bwMode="auto">
          <a:xfrm>
            <a:off x="3420534" y="4572000"/>
            <a:ext cx="50122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30377594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9859" y="174595"/>
            <a:ext cx="9350061" cy="6256041"/>
          </a:xfrm>
          <a:prstGeom prst="rect">
            <a:avLst/>
          </a:prstGeom>
        </p:spPr>
      </p:pic>
    </p:spTree>
    <p:extLst>
      <p:ext uri="{BB962C8B-B14F-4D97-AF65-F5344CB8AC3E}">
        <p14:creationId xmlns:p14="http://schemas.microsoft.com/office/powerpoint/2010/main" val="21165476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5313" y="181647"/>
            <a:ext cx="9646275" cy="6257978"/>
          </a:xfrm>
          <a:prstGeom prst="rect">
            <a:avLst/>
          </a:prstGeom>
        </p:spPr>
      </p:pic>
    </p:spTree>
    <p:extLst>
      <p:ext uri="{BB962C8B-B14F-4D97-AF65-F5344CB8AC3E}">
        <p14:creationId xmlns:p14="http://schemas.microsoft.com/office/powerpoint/2010/main" val="10253910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2141" y="174937"/>
            <a:ext cx="6387921" cy="6387921"/>
          </a:xfrm>
          <a:prstGeom prst="rect">
            <a:avLst/>
          </a:prstGeom>
        </p:spPr>
      </p:pic>
    </p:spTree>
    <p:extLst>
      <p:ext uri="{BB962C8B-B14F-4D97-AF65-F5344CB8AC3E}">
        <p14:creationId xmlns:p14="http://schemas.microsoft.com/office/powerpoint/2010/main" val="27480355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7735" y="613996"/>
            <a:ext cx="9182637" cy="6033357"/>
          </a:xfrm>
          <a:prstGeom prst="rect">
            <a:avLst/>
          </a:prstGeom>
        </p:spPr>
      </p:pic>
    </p:spTree>
    <p:extLst>
      <p:ext uri="{BB962C8B-B14F-4D97-AF65-F5344CB8AC3E}">
        <p14:creationId xmlns:p14="http://schemas.microsoft.com/office/powerpoint/2010/main" val="26592596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5" name="Picture 11" descr="C:\My Documents\Lid Lesion17.JPG"/>
          <p:cNvPicPr>
            <a:picLocks noChangeAspect="1" noChangeArrowheads="1"/>
          </p:cNvPicPr>
          <p:nvPr/>
        </p:nvPicPr>
        <p:blipFill>
          <a:blip r:embed="rId2" cstate="print"/>
          <a:srcRect/>
          <a:stretch>
            <a:fillRect/>
          </a:stretch>
        </p:blipFill>
        <p:spPr bwMode="auto">
          <a:xfrm>
            <a:off x="3962401" y="990602"/>
            <a:ext cx="1964267" cy="2030413"/>
          </a:xfrm>
          <a:prstGeom prst="rect">
            <a:avLst/>
          </a:prstGeom>
          <a:noFill/>
        </p:spPr>
      </p:pic>
      <p:sp>
        <p:nvSpPr>
          <p:cNvPr id="11266" name="Rectangle 2"/>
          <p:cNvSpPr>
            <a:spLocks noChangeArrowheads="1"/>
          </p:cNvSpPr>
          <p:nvPr/>
        </p:nvSpPr>
        <p:spPr bwMode="auto">
          <a:xfrm>
            <a:off x="3942646" y="3048001"/>
            <a:ext cx="1798441" cy="757773"/>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b="1"/>
              <a:t> Translucent</a:t>
            </a:r>
          </a:p>
          <a:p>
            <a:pPr algn="l">
              <a:lnSpc>
                <a:spcPct val="80000"/>
              </a:lnSpc>
              <a:buFontTx/>
              <a:buChar char="•"/>
            </a:pPr>
            <a:r>
              <a:rPr lang="en-US" b="1"/>
              <a:t> On anterior lid </a:t>
            </a:r>
          </a:p>
          <a:p>
            <a:pPr algn="l">
              <a:lnSpc>
                <a:spcPct val="80000"/>
              </a:lnSpc>
            </a:pPr>
            <a:r>
              <a:rPr lang="en-US" b="1"/>
              <a:t>   margin</a:t>
            </a:r>
          </a:p>
        </p:txBody>
      </p:sp>
      <p:sp>
        <p:nvSpPr>
          <p:cNvPr id="11267" name="Rectangle 3"/>
          <p:cNvSpPr>
            <a:spLocks noChangeArrowheads="1"/>
          </p:cNvSpPr>
          <p:nvPr/>
        </p:nvSpPr>
        <p:spPr bwMode="auto">
          <a:xfrm>
            <a:off x="4167012" y="533401"/>
            <a:ext cx="1452642" cy="400752"/>
          </a:xfrm>
          <a:prstGeom prst="rect">
            <a:avLst/>
          </a:prstGeom>
          <a:noFill/>
          <a:ln w="9525">
            <a:noFill/>
            <a:miter lim="800000"/>
            <a:headEnd/>
            <a:tailEnd/>
          </a:ln>
          <a:effectLst/>
        </p:spPr>
        <p:txBody>
          <a:bodyPr wrap="none" lIns="92075" tIns="46038" rIns="92075" bIns="46038">
            <a:spAutoFit/>
          </a:bodyPr>
          <a:lstStyle/>
          <a:p>
            <a:pPr algn="l"/>
            <a:r>
              <a:rPr lang="en-US" sz="2000" b="1">
                <a:solidFill>
                  <a:srgbClr val="FF0000"/>
                </a:solidFill>
              </a:rPr>
              <a:t>Cyst of Moll</a:t>
            </a:r>
          </a:p>
        </p:txBody>
      </p:sp>
      <p:sp>
        <p:nvSpPr>
          <p:cNvPr id="11268" name="Rectangle 4"/>
          <p:cNvSpPr>
            <a:spLocks noChangeArrowheads="1"/>
          </p:cNvSpPr>
          <p:nvPr/>
        </p:nvSpPr>
        <p:spPr bwMode="auto">
          <a:xfrm>
            <a:off x="5858935" y="3057526"/>
            <a:ext cx="2487989" cy="757773"/>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b="1" dirty="0"/>
              <a:t> Similar to cyst of Moll </a:t>
            </a:r>
          </a:p>
          <a:p>
            <a:pPr algn="l">
              <a:lnSpc>
                <a:spcPct val="80000"/>
              </a:lnSpc>
              <a:buFontTx/>
              <a:buChar char="•"/>
            </a:pPr>
            <a:r>
              <a:rPr lang="en-US" b="1" dirty="0"/>
              <a:t> Not confined to  lid </a:t>
            </a:r>
          </a:p>
          <a:p>
            <a:pPr algn="l">
              <a:lnSpc>
                <a:spcPct val="80000"/>
              </a:lnSpc>
            </a:pPr>
            <a:r>
              <a:rPr lang="en-US" b="1" dirty="0"/>
              <a:t>   margin</a:t>
            </a:r>
          </a:p>
        </p:txBody>
      </p:sp>
      <p:sp>
        <p:nvSpPr>
          <p:cNvPr id="11269" name="Rectangle 5"/>
          <p:cNvSpPr>
            <a:spLocks noChangeArrowheads="1"/>
          </p:cNvSpPr>
          <p:nvPr/>
        </p:nvSpPr>
        <p:spPr bwMode="auto">
          <a:xfrm>
            <a:off x="4967112" y="-152400"/>
            <a:ext cx="2356799" cy="646973"/>
          </a:xfrm>
          <a:prstGeom prst="rect">
            <a:avLst/>
          </a:prstGeom>
          <a:noFill/>
          <a:ln w="9525">
            <a:noFill/>
            <a:miter lim="800000"/>
            <a:headEnd/>
            <a:tailEnd/>
          </a:ln>
          <a:effectLst/>
        </p:spPr>
        <p:txBody>
          <a:bodyPr wrap="none" lIns="92075" tIns="46038" rIns="92075" bIns="46038">
            <a:spAutoFit/>
          </a:bodyPr>
          <a:lstStyle/>
          <a:p>
            <a:r>
              <a:rPr lang="en-US" sz="3600" b="1" dirty="0">
                <a:solidFill>
                  <a:schemeClr val="accent2">
                    <a:lumMod val="75000"/>
                  </a:schemeClr>
                </a:solidFill>
              </a:rPr>
              <a:t>Eyelid cysts</a:t>
            </a:r>
          </a:p>
        </p:txBody>
      </p:sp>
      <p:sp>
        <p:nvSpPr>
          <p:cNvPr id="11270" name="Rectangle 6"/>
          <p:cNvSpPr>
            <a:spLocks noChangeArrowheads="1"/>
          </p:cNvSpPr>
          <p:nvPr/>
        </p:nvSpPr>
        <p:spPr bwMode="auto">
          <a:xfrm>
            <a:off x="3942646" y="6083301"/>
            <a:ext cx="1798441" cy="757773"/>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b="1"/>
              <a:t> Opaque</a:t>
            </a:r>
          </a:p>
          <a:p>
            <a:pPr algn="l">
              <a:lnSpc>
                <a:spcPct val="80000"/>
              </a:lnSpc>
              <a:buFontTx/>
              <a:buChar char="•"/>
            </a:pPr>
            <a:r>
              <a:rPr lang="en-US" b="1"/>
              <a:t> On anterior lid </a:t>
            </a:r>
          </a:p>
          <a:p>
            <a:pPr algn="l">
              <a:lnSpc>
                <a:spcPct val="80000"/>
              </a:lnSpc>
            </a:pPr>
            <a:r>
              <a:rPr lang="en-US" b="1"/>
              <a:t>   margin</a:t>
            </a:r>
          </a:p>
        </p:txBody>
      </p:sp>
      <p:sp>
        <p:nvSpPr>
          <p:cNvPr id="11271" name="Rectangle 7"/>
          <p:cNvSpPr>
            <a:spLocks noChangeArrowheads="1"/>
          </p:cNvSpPr>
          <p:nvPr/>
        </p:nvSpPr>
        <p:spPr bwMode="auto">
          <a:xfrm>
            <a:off x="4233333" y="3721100"/>
            <a:ext cx="1378198" cy="400752"/>
          </a:xfrm>
          <a:prstGeom prst="rect">
            <a:avLst/>
          </a:prstGeom>
          <a:noFill/>
          <a:ln w="9525">
            <a:noFill/>
            <a:miter lim="800000"/>
            <a:headEnd/>
            <a:tailEnd/>
          </a:ln>
          <a:effectLst/>
        </p:spPr>
        <p:txBody>
          <a:bodyPr wrap="none" lIns="92075" tIns="46038" rIns="92075" bIns="46038">
            <a:spAutoFit/>
          </a:bodyPr>
          <a:lstStyle/>
          <a:p>
            <a:pPr algn="l"/>
            <a:r>
              <a:rPr lang="en-US" sz="2000" b="1">
                <a:solidFill>
                  <a:srgbClr val="FF0000"/>
                </a:solidFill>
              </a:rPr>
              <a:t>Cyst of Zeis</a:t>
            </a:r>
          </a:p>
        </p:txBody>
      </p:sp>
      <p:sp>
        <p:nvSpPr>
          <p:cNvPr id="11272" name="Rectangle 8"/>
          <p:cNvSpPr>
            <a:spLocks noChangeArrowheads="1"/>
          </p:cNvSpPr>
          <p:nvPr/>
        </p:nvSpPr>
        <p:spPr bwMode="auto">
          <a:xfrm>
            <a:off x="5875868" y="409576"/>
            <a:ext cx="2336409" cy="585418"/>
          </a:xfrm>
          <a:prstGeom prst="rect">
            <a:avLst/>
          </a:prstGeom>
          <a:noFill/>
          <a:ln w="9525">
            <a:noFill/>
            <a:miter lim="800000"/>
            <a:headEnd/>
            <a:tailEnd/>
          </a:ln>
          <a:effectLst/>
        </p:spPr>
        <p:txBody>
          <a:bodyPr wrap="none" lIns="92075" tIns="46038" rIns="92075" bIns="46038">
            <a:spAutoFit/>
          </a:bodyPr>
          <a:lstStyle/>
          <a:p>
            <a:pPr algn="l">
              <a:lnSpc>
                <a:spcPct val="80000"/>
              </a:lnSpc>
            </a:pPr>
            <a:r>
              <a:rPr lang="en-US" sz="2000" b="1">
                <a:solidFill>
                  <a:srgbClr val="FF0000"/>
                </a:solidFill>
              </a:rPr>
              <a:t>Eccrine sweat gland </a:t>
            </a:r>
          </a:p>
          <a:p>
            <a:pPr algn="l">
              <a:lnSpc>
                <a:spcPct val="80000"/>
              </a:lnSpc>
            </a:pPr>
            <a:r>
              <a:rPr lang="en-US" sz="2000" b="1">
                <a:solidFill>
                  <a:srgbClr val="FF0000"/>
                </a:solidFill>
              </a:rPr>
              <a:t>hidrocystoma</a:t>
            </a:r>
          </a:p>
        </p:txBody>
      </p:sp>
      <p:sp>
        <p:nvSpPr>
          <p:cNvPr id="11274" name="Rectangle 10"/>
          <p:cNvSpPr>
            <a:spLocks noChangeArrowheads="1"/>
          </p:cNvSpPr>
          <p:nvPr/>
        </p:nvSpPr>
        <p:spPr bwMode="auto">
          <a:xfrm>
            <a:off x="6062134" y="3721100"/>
            <a:ext cx="1790875" cy="400752"/>
          </a:xfrm>
          <a:prstGeom prst="rect">
            <a:avLst/>
          </a:prstGeom>
          <a:noFill/>
          <a:ln w="9525">
            <a:noFill/>
            <a:miter lim="800000"/>
            <a:headEnd/>
            <a:tailEnd/>
          </a:ln>
          <a:effectLst/>
        </p:spPr>
        <p:txBody>
          <a:bodyPr wrap="none" lIns="92075" tIns="46038" rIns="92075" bIns="46038">
            <a:spAutoFit/>
          </a:bodyPr>
          <a:lstStyle/>
          <a:p>
            <a:pPr algn="l"/>
            <a:r>
              <a:rPr lang="en-US" sz="2000" b="1">
                <a:solidFill>
                  <a:srgbClr val="FF0000"/>
                </a:solidFill>
              </a:rPr>
              <a:t>Sebaceous cyst</a:t>
            </a:r>
          </a:p>
        </p:txBody>
      </p:sp>
      <p:pic>
        <p:nvPicPr>
          <p:cNvPr id="11276" name="Picture 12" descr="C:\My Documents\Lid Lesion18.JPG"/>
          <p:cNvPicPr>
            <a:picLocks noChangeAspect="1" noChangeArrowheads="1"/>
          </p:cNvPicPr>
          <p:nvPr/>
        </p:nvPicPr>
        <p:blipFill>
          <a:blip r:embed="rId3" cstate="print"/>
          <a:srcRect/>
          <a:stretch>
            <a:fillRect/>
          </a:stretch>
        </p:blipFill>
        <p:spPr bwMode="auto">
          <a:xfrm>
            <a:off x="5926667" y="990600"/>
            <a:ext cx="2032000" cy="2044700"/>
          </a:xfrm>
          <a:prstGeom prst="rect">
            <a:avLst/>
          </a:prstGeom>
          <a:noFill/>
        </p:spPr>
      </p:pic>
      <p:pic>
        <p:nvPicPr>
          <p:cNvPr id="11277" name="Picture 13" descr="C:\My Documents\Lid Lesion19.JPG"/>
          <p:cNvPicPr>
            <a:picLocks noChangeAspect="1" noChangeArrowheads="1"/>
          </p:cNvPicPr>
          <p:nvPr/>
        </p:nvPicPr>
        <p:blipFill>
          <a:blip r:embed="rId4" cstate="print"/>
          <a:srcRect/>
          <a:stretch>
            <a:fillRect/>
          </a:stretch>
        </p:blipFill>
        <p:spPr bwMode="auto">
          <a:xfrm>
            <a:off x="3962401" y="4114802"/>
            <a:ext cx="1964267" cy="1997075"/>
          </a:xfrm>
          <a:prstGeom prst="rect">
            <a:avLst/>
          </a:prstGeom>
          <a:noFill/>
        </p:spPr>
      </p:pic>
      <p:pic>
        <p:nvPicPr>
          <p:cNvPr id="11278" name="Picture 14" descr="C:\My Documents\Lid Lesion20.JPG"/>
          <p:cNvPicPr>
            <a:picLocks noChangeAspect="1" noChangeArrowheads="1"/>
          </p:cNvPicPr>
          <p:nvPr/>
        </p:nvPicPr>
        <p:blipFill>
          <a:blip r:embed="rId5" cstate="print"/>
          <a:srcRect/>
          <a:stretch>
            <a:fillRect/>
          </a:stretch>
        </p:blipFill>
        <p:spPr bwMode="auto">
          <a:xfrm>
            <a:off x="5926667" y="4114800"/>
            <a:ext cx="2032000" cy="2000250"/>
          </a:xfrm>
          <a:prstGeom prst="rect">
            <a:avLst/>
          </a:prstGeom>
          <a:noFill/>
        </p:spPr>
      </p:pic>
      <p:sp>
        <p:nvSpPr>
          <p:cNvPr id="11273" name="Rectangle 9"/>
          <p:cNvSpPr>
            <a:spLocks noChangeArrowheads="1"/>
          </p:cNvSpPr>
          <p:nvPr/>
        </p:nvSpPr>
        <p:spPr bwMode="auto">
          <a:xfrm>
            <a:off x="5926668" y="6053138"/>
            <a:ext cx="1958421" cy="813172"/>
          </a:xfrm>
          <a:prstGeom prst="rect">
            <a:avLst/>
          </a:prstGeom>
          <a:noFill/>
          <a:ln w="9525">
            <a:noFill/>
            <a:miter lim="800000"/>
            <a:headEnd/>
            <a:tailEnd/>
          </a:ln>
          <a:effectLst/>
        </p:spPr>
        <p:txBody>
          <a:bodyPr wrap="none" lIns="92075" tIns="46038" rIns="92075" bIns="46038">
            <a:spAutoFit/>
          </a:bodyPr>
          <a:lstStyle/>
          <a:p>
            <a:pPr algn="l">
              <a:buFontTx/>
              <a:buChar char="•"/>
            </a:pPr>
            <a:r>
              <a:rPr lang="en-US" b="1"/>
              <a:t> Cheesy contents </a:t>
            </a:r>
          </a:p>
          <a:p>
            <a:pPr algn="l">
              <a:lnSpc>
                <a:spcPct val="80000"/>
              </a:lnSpc>
              <a:buFontTx/>
              <a:buChar char="•"/>
            </a:pPr>
            <a:r>
              <a:rPr lang="en-US" b="1"/>
              <a:t> Frequently at  </a:t>
            </a:r>
          </a:p>
          <a:p>
            <a:pPr algn="l">
              <a:lnSpc>
                <a:spcPct val="80000"/>
              </a:lnSpc>
            </a:pPr>
            <a:r>
              <a:rPr lang="en-US" b="1"/>
              <a:t>  inner canthus</a:t>
            </a:r>
          </a:p>
        </p:txBody>
      </p:sp>
      <p:sp>
        <p:nvSpPr>
          <p:cNvPr id="11279" name="Rectangle 15"/>
          <p:cNvSpPr>
            <a:spLocks noChangeArrowheads="1"/>
          </p:cNvSpPr>
          <p:nvPr/>
        </p:nvSpPr>
        <p:spPr bwMode="auto">
          <a:xfrm>
            <a:off x="3657600" y="457200"/>
            <a:ext cx="4648200" cy="64008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11284" name="Line 20"/>
          <p:cNvSpPr>
            <a:spLocks noChangeShapeType="1"/>
          </p:cNvSpPr>
          <p:nvPr/>
        </p:nvSpPr>
        <p:spPr bwMode="auto">
          <a:xfrm>
            <a:off x="3962401" y="3048000"/>
            <a:ext cx="39962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11285" name="Line 21"/>
          <p:cNvSpPr>
            <a:spLocks noChangeShapeType="1"/>
          </p:cNvSpPr>
          <p:nvPr/>
        </p:nvSpPr>
        <p:spPr bwMode="auto">
          <a:xfrm>
            <a:off x="3962401" y="6096000"/>
            <a:ext cx="39962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11286" name="Line 22"/>
          <p:cNvSpPr>
            <a:spLocks noChangeShapeType="1"/>
          </p:cNvSpPr>
          <p:nvPr/>
        </p:nvSpPr>
        <p:spPr bwMode="auto">
          <a:xfrm>
            <a:off x="3962401" y="4114800"/>
            <a:ext cx="39962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11287" name="Line 23"/>
          <p:cNvSpPr>
            <a:spLocks noChangeShapeType="1"/>
          </p:cNvSpPr>
          <p:nvPr/>
        </p:nvSpPr>
        <p:spPr bwMode="auto">
          <a:xfrm>
            <a:off x="3657600" y="3810000"/>
            <a:ext cx="4648200"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11288" name="Line 24"/>
          <p:cNvSpPr>
            <a:spLocks noChangeShapeType="1"/>
          </p:cNvSpPr>
          <p:nvPr/>
        </p:nvSpPr>
        <p:spPr bwMode="auto">
          <a:xfrm>
            <a:off x="5926667" y="457200"/>
            <a:ext cx="0" cy="64008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11289" name="Line 25"/>
          <p:cNvSpPr>
            <a:spLocks noChangeShapeType="1"/>
          </p:cNvSpPr>
          <p:nvPr/>
        </p:nvSpPr>
        <p:spPr bwMode="auto">
          <a:xfrm>
            <a:off x="3962401" y="990600"/>
            <a:ext cx="39962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882147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36000" y="2136340"/>
            <a:ext cx="7920000" cy="2616101"/>
          </a:xfrm>
          <a:prstGeom prst="rect">
            <a:avLst/>
          </a:prstGeom>
        </p:spPr>
        <p:txBody>
          <a:bodyPr>
            <a:spAutoFit/>
          </a:bodyPr>
          <a:lstStyle/>
          <a:p>
            <a:pPr algn="l" rtl="0">
              <a:buFont typeface="Wingdings 2" pitchFamily="18" charset="2"/>
              <a:buNone/>
            </a:pPr>
            <a:r>
              <a:rPr lang="en-US" sz="2800" dirty="0">
                <a:solidFill>
                  <a:srgbClr val="FF0000"/>
                </a:solidFill>
                <a:latin typeface="Andalus" pitchFamily="18" charset="-78"/>
                <a:cs typeface="Andalus" pitchFamily="18" charset="-78"/>
              </a:rPr>
              <a:t>The Ocular </a:t>
            </a:r>
            <a:r>
              <a:rPr lang="en-US" sz="2800" dirty="0" err="1">
                <a:solidFill>
                  <a:srgbClr val="FF0000"/>
                </a:solidFill>
                <a:latin typeface="Andalus" pitchFamily="18" charset="-78"/>
                <a:cs typeface="Andalus" pitchFamily="18" charset="-78"/>
              </a:rPr>
              <a:t>Adnexa</a:t>
            </a:r>
            <a:r>
              <a:rPr lang="en-US" sz="2800" dirty="0">
                <a:solidFill>
                  <a:srgbClr val="FF0000"/>
                </a:solidFill>
                <a:latin typeface="Andalus" pitchFamily="18" charset="-78"/>
                <a:cs typeface="Andalus" pitchFamily="18" charset="-78"/>
              </a:rPr>
              <a:t/>
            </a:r>
            <a:br>
              <a:rPr lang="en-US" sz="2800" dirty="0">
                <a:solidFill>
                  <a:srgbClr val="FF0000"/>
                </a:solidFill>
                <a:latin typeface="Andalus" pitchFamily="18" charset="-78"/>
                <a:cs typeface="Andalus" pitchFamily="18" charset="-78"/>
              </a:rPr>
            </a:br>
            <a:endParaRPr lang="en-US" sz="2800" dirty="0">
              <a:solidFill>
                <a:srgbClr val="FF0000"/>
              </a:solidFill>
              <a:latin typeface="Andalus" pitchFamily="18" charset="-78"/>
              <a:cs typeface="Andalus" pitchFamily="18" charset="-78"/>
            </a:endParaRPr>
          </a:p>
          <a:p>
            <a:pPr marL="457200" indent="-457200">
              <a:lnSpc>
                <a:spcPct val="150000"/>
              </a:lnSpc>
              <a:buFont typeface="+mj-lt"/>
              <a:buAutoNum type="arabicPeriod"/>
            </a:pPr>
            <a:r>
              <a:rPr lang="en-US" sz="2000" dirty="0">
                <a:latin typeface="Times New Roman" pitchFamily="18" charset="0"/>
                <a:cs typeface="Times New Roman" pitchFamily="18" charset="0"/>
              </a:rPr>
              <a:t>Eyebrows </a:t>
            </a:r>
          </a:p>
          <a:p>
            <a:pPr marL="457200" indent="-457200">
              <a:lnSpc>
                <a:spcPct val="150000"/>
              </a:lnSpc>
              <a:buFont typeface="+mj-lt"/>
              <a:buAutoNum type="arabicPeriod"/>
            </a:pPr>
            <a:r>
              <a:rPr lang="en-US" sz="2000" dirty="0">
                <a:latin typeface="Times New Roman" pitchFamily="18" charset="0"/>
                <a:cs typeface="Times New Roman" pitchFamily="18" charset="0"/>
              </a:rPr>
              <a:t>Eyelids</a:t>
            </a:r>
          </a:p>
          <a:p>
            <a:pPr marL="457200" indent="-457200">
              <a:lnSpc>
                <a:spcPct val="150000"/>
              </a:lnSpc>
              <a:buFont typeface="+mj-lt"/>
              <a:buAutoNum type="arabicPeriod"/>
            </a:pPr>
            <a:r>
              <a:rPr lang="en-US" sz="2000" dirty="0" err="1">
                <a:latin typeface="Times New Roman" pitchFamily="18" charset="0"/>
                <a:cs typeface="Times New Roman" pitchFamily="18" charset="0"/>
              </a:rPr>
              <a:t>Lacrimal</a:t>
            </a:r>
            <a:r>
              <a:rPr lang="en-US" sz="2000" dirty="0">
                <a:latin typeface="Times New Roman" pitchFamily="18" charset="0"/>
                <a:cs typeface="Times New Roman" pitchFamily="18" charset="0"/>
              </a:rPr>
              <a:t> Apparatus</a:t>
            </a:r>
          </a:p>
          <a:p>
            <a:pPr algn="l" rtl="0"/>
            <a:endParaRPr lang="ar-SA" dirty="0"/>
          </a:p>
        </p:txBody>
      </p:sp>
    </p:spTree>
    <p:extLst>
      <p:ext uri="{BB962C8B-B14F-4D97-AF65-F5344CB8AC3E}">
        <p14:creationId xmlns:p14="http://schemas.microsoft.com/office/powerpoint/2010/main" val="37900895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2782711" y="-15875"/>
            <a:ext cx="7200048" cy="646973"/>
          </a:xfrm>
          <a:prstGeom prst="rect">
            <a:avLst/>
          </a:prstGeom>
          <a:noFill/>
          <a:ln w="9525">
            <a:noFill/>
            <a:miter lim="800000"/>
            <a:headEnd/>
            <a:tailEnd/>
          </a:ln>
          <a:effectLst/>
        </p:spPr>
        <p:txBody>
          <a:bodyPr wrap="none" lIns="92075" tIns="46038" rIns="92075" bIns="46038">
            <a:spAutoFit/>
          </a:bodyPr>
          <a:lstStyle/>
          <a:p>
            <a:pPr algn="l"/>
            <a:r>
              <a:rPr lang="en-US" sz="3600" b="1" dirty="0">
                <a:solidFill>
                  <a:schemeClr val="accent2">
                    <a:lumMod val="75000"/>
                  </a:schemeClr>
                </a:solidFill>
              </a:rPr>
              <a:t>Viral wart (</a:t>
            </a:r>
            <a:r>
              <a:rPr lang="en-US" sz="3600" b="1" dirty="0" err="1">
                <a:solidFill>
                  <a:schemeClr val="accent2">
                    <a:lumMod val="75000"/>
                  </a:schemeClr>
                </a:solidFill>
              </a:rPr>
              <a:t>squamous</a:t>
            </a:r>
            <a:r>
              <a:rPr lang="en-US" sz="3600" b="1" dirty="0">
                <a:solidFill>
                  <a:schemeClr val="accent2">
                    <a:lumMod val="75000"/>
                  </a:schemeClr>
                </a:solidFill>
              </a:rPr>
              <a:t> cell </a:t>
            </a:r>
            <a:r>
              <a:rPr lang="en-US" sz="3600" b="1" dirty="0" err="1">
                <a:solidFill>
                  <a:schemeClr val="accent2">
                    <a:lumMod val="75000"/>
                  </a:schemeClr>
                </a:solidFill>
              </a:rPr>
              <a:t>papilloma</a:t>
            </a:r>
            <a:r>
              <a:rPr lang="en-US" sz="3600" b="1" dirty="0">
                <a:solidFill>
                  <a:schemeClr val="accent2">
                    <a:lumMod val="75000"/>
                  </a:schemeClr>
                </a:solidFill>
              </a:rPr>
              <a:t>)</a:t>
            </a:r>
            <a:endParaRPr lang="en-US" sz="4000" b="1" dirty="0">
              <a:solidFill>
                <a:schemeClr val="accent2">
                  <a:lumMod val="75000"/>
                </a:schemeClr>
              </a:solidFill>
            </a:endParaRPr>
          </a:p>
        </p:txBody>
      </p:sp>
      <p:sp>
        <p:nvSpPr>
          <p:cNvPr id="12291" name="Rectangle 3"/>
          <p:cNvSpPr>
            <a:spLocks noChangeArrowheads="1"/>
          </p:cNvSpPr>
          <p:nvPr/>
        </p:nvSpPr>
        <p:spPr bwMode="auto">
          <a:xfrm>
            <a:off x="3739446" y="533400"/>
            <a:ext cx="3506857" cy="369974"/>
          </a:xfrm>
          <a:prstGeom prst="rect">
            <a:avLst/>
          </a:prstGeom>
          <a:noFill/>
          <a:ln w="9525">
            <a:noFill/>
            <a:miter lim="800000"/>
            <a:headEnd/>
            <a:tailEnd/>
          </a:ln>
          <a:effectLst/>
        </p:spPr>
        <p:txBody>
          <a:bodyPr wrap="none" lIns="92075" tIns="46038" rIns="92075" bIns="46038">
            <a:spAutoFit/>
          </a:bodyPr>
          <a:lstStyle/>
          <a:p>
            <a:pPr algn="l">
              <a:buFontTx/>
              <a:buChar char="•"/>
            </a:pPr>
            <a:r>
              <a:rPr lang="en-US" b="1"/>
              <a:t> Most common benign lid tumour</a:t>
            </a:r>
          </a:p>
        </p:txBody>
      </p:sp>
      <p:sp>
        <p:nvSpPr>
          <p:cNvPr id="12292" name="Rectangle 4"/>
          <p:cNvSpPr>
            <a:spLocks noChangeArrowheads="1"/>
          </p:cNvSpPr>
          <p:nvPr/>
        </p:nvSpPr>
        <p:spPr bwMode="auto">
          <a:xfrm>
            <a:off x="3739445" y="914400"/>
            <a:ext cx="2472472" cy="369974"/>
          </a:xfrm>
          <a:prstGeom prst="rect">
            <a:avLst/>
          </a:prstGeom>
          <a:noFill/>
          <a:ln w="9525">
            <a:noFill/>
            <a:miter lim="800000"/>
            <a:headEnd/>
            <a:tailEnd/>
          </a:ln>
          <a:effectLst/>
        </p:spPr>
        <p:txBody>
          <a:bodyPr wrap="none" lIns="92075" tIns="46038" rIns="92075" bIns="46038">
            <a:spAutoFit/>
          </a:bodyPr>
          <a:lstStyle/>
          <a:p>
            <a:pPr algn="l">
              <a:buFontTx/>
              <a:buChar char="•"/>
            </a:pPr>
            <a:r>
              <a:rPr lang="en-US" b="1"/>
              <a:t> Raspberry-like surface</a:t>
            </a:r>
          </a:p>
        </p:txBody>
      </p:sp>
      <p:sp>
        <p:nvSpPr>
          <p:cNvPr id="12293" name="Rectangle 5"/>
          <p:cNvSpPr>
            <a:spLocks noChangeArrowheads="1"/>
          </p:cNvSpPr>
          <p:nvPr/>
        </p:nvSpPr>
        <p:spPr bwMode="auto">
          <a:xfrm>
            <a:off x="3256844" y="1524001"/>
            <a:ext cx="2127956" cy="954750"/>
          </a:xfrm>
          <a:prstGeom prst="rect">
            <a:avLst/>
          </a:prstGeom>
          <a:noFill/>
          <a:ln w="9525">
            <a:noFill/>
            <a:miter lim="800000"/>
            <a:headEnd/>
            <a:tailEnd/>
          </a:ln>
          <a:effectLst/>
        </p:spPr>
        <p:txBody>
          <a:bodyPr lIns="92075" tIns="46038" rIns="92075" bIns="46038">
            <a:spAutoFit/>
          </a:bodyPr>
          <a:lstStyle/>
          <a:p>
            <a:pPr algn="l"/>
            <a:r>
              <a:rPr lang="en-US" sz="2800" b="1">
                <a:solidFill>
                  <a:srgbClr val="FF0000"/>
                </a:solidFill>
              </a:rPr>
              <a:t>Pedunculated</a:t>
            </a:r>
          </a:p>
        </p:txBody>
      </p:sp>
      <p:sp>
        <p:nvSpPr>
          <p:cNvPr id="12294" name="Rectangle 6"/>
          <p:cNvSpPr>
            <a:spLocks noChangeArrowheads="1"/>
          </p:cNvSpPr>
          <p:nvPr/>
        </p:nvSpPr>
        <p:spPr bwMode="auto">
          <a:xfrm>
            <a:off x="7755468" y="1524001"/>
            <a:ext cx="1100667" cy="954750"/>
          </a:xfrm>
          <a:prstGeom prst="rect">
            <a:avLst/>
          </a:prstGeom>
          <a:noFill/>
          <a:ln w="9525">
            <a:noFill/>
            <a:miter lim="800000"/>
            <a:headEnd/>
            <a:tailEnd/>
          </a:ln>
          <a:effectLst/>
        </p:spPr>
        <p:txBody>
          <a:bodyPr lIns="92075" tIns="46038" rIns="92075" bIns="46038">
            <a:spAutoFit/>
          </a:bodyPr>
          <a:lstStyle/>
          <a:p>
            <a:pPr algn="l"/>
            <a:r>
              <a:rPr lang="en-US" sz="2800" b="1">
                <a:solidFill>
                  <a:srgbClr val="FF0000"/>
                </a:solidFill>
              </a:rPr>
              <a:t>Sessile</a:t>
            </a:r>
          </a:p>
        </p:txBody>
      </p:sp>
      <p:pic>
        <p:nvPicPr>
          <p:cNvPr id="12295" name="Picture 7" descr="C:\My Documents\Lid Lesion21.JPG"/>
          <p:cNvPicPr>
            <a:picLocks noChangeAspect="1" noChangeArrowheads="1"/>
          </p:cNvPicPr>
          <p:nvPr/>
        </p:nvPicPr>
        <p:blipFill>
          <a:blip r:embed="rId2" cstate="print"/>
          <a:srcRect/>
          <a:stretch>
            <a:fillRect/>
          </a:stretch>
        </p:blipFill>
        <p:spPr bwMode="auto">
          <a:xfrm>
            <a:off x="2065868" y="2057400"/>
            <a:ext cx="4131733" cy="4648200"/>
          </a:xfrm>
          <a:prstGeom prst="rect">
            <a:avLst/>
          </a:prstGeom>
          <a:noFill/>
        </p:spPr>
      </p:pic>
      <p:pic>
        <p:nvPicPr>
          <p:cNvPr id="12296" name="Picture 8" descr="C:\My Documents\Lid Lesion22.JPG"/>
          <p:cNvPicPr>
            <a:picLocks noChangeAspect="1" noChangeArrowheads="1"/>
          </p:cNvPicPr>
          <p:nvPr/>
        </p:nvPicPr>
        <p:blipFill>
          <a:blip r:embed="rId3" cstate="print"/>
          <a:srcRect/>
          <a:stretch>
            <a:fillRect/>
          </a:stretch>
        </p:blipFill>
        <p:spPr bwMode="auto">
          <a:xfrm>
            <a:off x="6197601" y="2057400"/>
            <a:ext cx="4131733" cy="4648200"/>
          </a:xfrm>
          <a:prstGeom prst="rect">
            <a:avLst/>
          </a:prstGeom>
          <a:noFill/>
        </p:spPr>
      </p:pic>
      <p:sp>
        <p:nvSpPr>
          <p:cNvPr id="12298" name="Rectangle 10"/>
          <p:cNvSpPr>
            <a:spLocks noChangeArrowheads="1"/>
          </p:cNvSpPr>
          <p:nvPr/>
        </p:nvSpPr>
        <p:spPr bwMode="auto">
          <a:xfrm>
            <a:off x="2065868" y="1524000"/>
            <a:ext cx="8263467" cy="51816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12299" name="Line 11"/>
          <p:cNvSpPr>
            <a:spLocks noChangeShapeType="1"/>
          </p:cNvSpPr>
          <p:nvPr/>
        </p:nvSpPr>
        <p:spPr bwMode="auto">
          <a:xfrm>
            <a:off x="6197600" y="1524000"/>
            <a:ext cx="0" cy="51816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12300" name="Line 12"/>
          <p:cNvSpPr>
            <a:spLocks noChangeShapeType="1"/>
          </p:cNvSpPr>
          <p:nvPr/>
        </p:nvSpPr>
        <p:spPr bwMode="auto">
          <a:xfrm>
            <a:off x="2065868" y="2057400"/>
            <a:ext cx="82634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2202952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4030133" y="1"/>
            <a:ext cx="4706866" cy="646973"/>
          </a:xfrm>
          <a:prstGeom prst="rect">
            <a:avLst/>
          </a:prstGeom>
          <a:noFill/>
          <a:ln w="9525">
            <a:noFill/>
            <a:miter lim="800000"/>
            <a:headEnd/>
            <a:tailEnd/>
          </a:ln>
          <a:effectLst/>
        </p:spPr>
        <p:txBody>
          <a:bodyPr wrap="none" lIns="92075" tIns="46038" rIns="92075" bIns="46038">
            <a:spAutoFit/>
          </a:bodyPr>
          <a:lstStyle/>
          <a:p>
            <a:pPr algn="l"/>
            <a:r>
              <a:rPr lang="en-US" sz="3600" b="1" dirty="0">
                <a:solidFill>
                  <a:schemeClr val="accent2">
                    <a:lumMod val="75000"/>
                  </a:schemeClr>
                </a:solidFill>
              </a:rPr>
              <a:t>Capillary </a:t>
            </a:r>
            <a:r>
              <a:rPr lang="en-US" sz="3600" b="1" dirty="0" err="1">
                <a:solidFill>
                  <a:schemeClr val="accent2">
                    <a:lumMod val="75000"/>
                  </a:schemeClr>
                </a:solidFill>
              </a:rPr>
              <a:t>haemangioma</a:t>
            </a:r>
            <a:endParaRPr lang="en-US" sz="4000" b="1" dirty="0">
              <a:solidFill>
                <a:schemeClr val="accent2">
                  <a:lumMod val="75000"/>
                </a:schemeClr>
              </a:solidFill>
            </a:endParaRPr>
          </a:p>
        </p:txBody>
      </p:sp>
      <p:sp>
        <p:nvSpPr>
          <p:cNvPr id="18435" name="Rectangle 3"/>
          <p:cNvSpPr>
            <a:spLocks noChangeArrowheads="1"/>
          </p:cNvSpPr>
          <p:nvPr/>
        </p:nvSpPr>
        <p:spPr bwMode="auto">
          <a:xfrm>
            <a:off x="1676401" y="4800601"/>
            <a:ext cx="4725653" cy="320089"/>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b="1" dirty="0"/>
              <a:t> Rare </a:t>
            </a:r>
            <a:r>
              <a:rPr lang="en-US" b="1" dirty="0" err="1"/>
              <a:t>tumour</a:t>
            </a:r>
            <a:r>
              <a:rPr lang="en-US" b="1" dirty="0"/>
              <a:t> which presents soon after birth</a:t>
            </a:r>
          </a:p>
        </p:txBody>
      </p:sp>
      <p:sp>
        <p:nvSpPr>
          <p:cNvPr id="18436" name="Rectangle 4"/>
          <p:cNvSpPr>
            <a:spLocks noChangeArrowheads="1"/>
          </p:cNvSpPr>
          <p:nvPr/>
        </p:nvSpPr>
        <p:spPr bwMode="auto">
          <a:xfrm>
            <a:off x="1676400" y="5378451"/>
            <a:ext cx="4630242" cy="541688"/>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b="1" dirty="0"/>
              <a:t> Starts as small, red lesion, most frequently </a:t>
            </a:r>
          </a:p>
          <a:p>
            <a:pPr algn="l">
              <a:lnSpc>
                <a:spcPct val="80000"/>
              </a:lnSpc>
            </a:pPr>
            <a:r>
              <a:rPr lang="en-US" b="1" dirty="0"/>
              <a:t>  on upper lid</a:t>
            </a:r>
          </a:p>
        </p:txBody>
      </p:sp>
      <p:sp>
        <p:nvSpPr>
          <p:cNvPr id="18437" name="Rectangle 5"/>
          <p:cNvSpPr>
            <a:spLocks noChangeArrowheads="1"/>
          </p:cNvSpPr>
          <p:nvPr/>
        </p:nvSpPr>
        <p:spPr bwMode="auto">
          <a:xfrm>
            <a:off x="1676401" y="6140451"/>
            <a:ext cx="4661533" cy="320089"/>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b="1" dirty="0"/>
              <a:t> Blanches with pressure and swells on crying</a:t>
            </a:r>
          </a:p>
        </p:txBody>
      </p:sp>
      <p:sp>
        <p:nvSpPr>
          <p:cNvPr id="18438" name="Rectangle 6"/>
          <p:cNvSpPr>
            <a:spLocks noChangeArrowheads="1"/>
          </p:cNvSpPr>
          <p:nvPr/>
        </p:nvSpPr>
        <p:spPr bwMode="auto">
          <a:xfrm>
            <a:off x="6673575" y="5470526"/>
            <a:ext cx="3341236" cy="369974"/>
          </a:xfrm>
          <a:prstGeom prst="rect">
            <a:avLst/>
          </a:prstGeom>
          <a:noFill/>
          <a:ln w="9525">
            <a:noFill/>
            <a:miter lim="800000"/>
            <a:headEnd/>
            <a:tailEnd/>
          </a:ln>
          <a:effectLst/>
        </p:spPr>
        <p:txBody>
          <a:bodyPr wrap="none" lIns="92075" tIns="46038" rIns="92075" bIns="46038">
            <a:spAutoFit/>
          </a:bodyPr>
          <a:lstStyle/>
          <a:p>
            <a:pPr algn="l">
              <a:buFontTx/>
              <a:buChar char="•"/>
            </a:pPr>
            <a:r>
              <a:rPr lang="en-US" b="1" dirty="0"/>
              <a:t> Grows quickly during first year</a:t>
            </a:r>
          </a:p>
        </p:txBody>
      </p:sp>
      <p:sp>
        <p:nvSpPr>
          <p:cNvPr id="18440" name="Rectangle 8"/>
          <p:cNvSpPr>
            <a:spLocks noChangeArrowheads="1"/>
          </p:cNvSpPr>
          <p:nvPr/>
        </p:nvSpPr>
        <p:spPr bwMode="auto">
          <a:xfrm>
            <a:off x="6625150" y="4829176"/>
            <a:ext cx="3738051" cy="541688"/>
          </a:xfrm>
          <a:prstGeom prst="rect">
            <a:avLst/>
          </a:prstGeom>
          <a:noFill/>
          <a:ln w="9525">
            <a:noFill/>
            <a:miter lim="800000"/>
            <a:headEnd/>
            <a:tailEnd/>
          </a:ln>
          <a:effectLst/>
        </p:spPr>
        <p:txBody>
          <a:bodyPr wrap="square" lIns="92075" tIns="46038" rIns="92075" bIns="46038">
            <a:spAutoFit/>
          </a:bodyPr>
          <a:lstStyle/>
          <a:p>
            <a:pPr algn="l">
              <a:lnSpc>
                <a:spcPct val="80000"/>
              </a:lnSpc>
              <a:buFontTx/>
              <a:buChar char="•"/>
            </a:pPr>
            <a:r>
              <a:rPr lang="en-US" b="1" dirty="0"/>
              <a:t> May be associated with </a:t>
            </a:r>
            <a:r>
              <a:rPr lang="en-US" b="1" dirty="0" err="1"/>
              <a:t>intraorbital</a:t>
            </a:r>
            <a:r>
              <a:rPr lang="en-US" b="1" dirty="0"/>
              <a:t> extension</a:t>
            </a:r>
          </a:p>
        </p:txBody>
      </p:sp>
      <p:sp>
        <p:nvSpPr>
          <p:cNvPr id="18441" name="Rectangle 9"/>
          <p:cNvSpPr>
            <a:spLocks noChangeArrowheads="1"/>
          </p:cNvSpPr>
          <p:nvPr/>
        </p:nvSpPr>
        <p:spPr bwMode="auto">
          <a:xfrm>
            <a:off x="6571545" y="6048376"/>
            <a:ext cx="3650038" cy="541688"/>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b="1" dirty="0"/>
              <a:t> Begins to </a:t>
            </a:r>
            <a:r>
              <a:rPr lang="en-US" b="1" dirty="0" err="1"/>
              <a:t>involute</a:t>
            </a:r>
            <a:r>
              <a:rPr lang="en-US" b="1" dirty="0"/>
              <a:t> spontaneously</a:t>
            </a:r>
          </a:p>
          <a:p>
            <a:pPr algn="l">
              <a:lnSpc>
                <a:spcPct val="80000"/>
              </a:lnSpc>
            </a:pPr>
            <a:r>
              <a:rPr lang="en-US" b="1" dirty="0"/>
              <a:t>  during second year</a:t>
            </a:r>
          </a:p>
        </p:txBody>
      </p:sp>
      <p:pic>
        <p:nvPicPr>
          <p:cNvPr id="18442" name="Picture 10" descr="C:\My Documents\Lid Lesion35.JPG"/>
          <p:cNvPicPr>
            <a:picLocks noChangeAspect="1" noChangeArrowheads="1"/>
          </p:cNvPicPr>
          <p:nvPr/>
        </p:nvPicPr>
        <p:blipFill>
          <a:blip r:embed="rId2" cstate="print"/>
          <a:srcRect/>
          <a:stretch>
            <a:fillRect/>
          </a:stretch>
        </p:blipFill>
        <p:spPr bwMode="auto">
          <a:xfrm>
            <a:off x="1930401" y="838200"/>
            <a:ext cx="4605867" cy="3886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443" name="Picture 11" descr="C:\My Documents\Lid Lesion36.JPG"/>
          <p:cNvPicPr>
            <a:picLocks noChangeAspect="1" noChangeArrowheads="1"/>
          </p:cNvPicPr>
          <p:nvPr/>
        </p:nvPicPr>
        <p:blipFill>
          <a:blip r:embed="rId3" cstate="print"/>
          <a:srcRect/>
          <a:stretch>
            <a:fillRect/>
          </a:stretch>
        </p:blipFill>
        <p:spPr bwMode="auto">
          <a:xfrm>
            <a:off x="6513689" y="838200"/>
            <a:ext cx="3883378" cy="3886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8445" name="Rectangle 13"/>
          <p:cNvSpPr>
            <a:spLocks noChangeArrowheads="1"/>
          </p:cNvSpPr>
          <p:nvPr/>
        </p:nvSpPr>
        <p:spPr bwMode="auto">
          <a:xfrm>
            <a:off x="1752600" y="838200"/>
            <a:ext cx="8763000" cy="57912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18446" name="Line 14"/>
          <p:cNvSpPr>
            <a:spLocks noChangeShapeType="1"/>
          </p:cNvSpPr>
          <p:nvPr/>
        </p:nvSpPr>
        <p:spPr bwMode="auto">
          <a:xfrm>
            <a:off x="1930401" y="4724400"/>
            <a:ext cx="84666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18447" name="Line 15"/>
          <p:cNvSpPr>
            <a:spLocks noChangeShapeType="1"/>
          </p:cNvSpPr>
          <p:nvPr/>
        </p:nvSpPr>
        <p:spPr bwMode="auto">
          <a:xfrm>
            <a:off x="6477000" y="838200"/>
            <a:ext cx="0" cy="579120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4585050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3894668" y="228601"/>
            <a:ext cx="4977901" cy="646973"/>
          </a:xfrm>
          <a:prstGeom prst="rect">
            <a:avLst/>
          </a:prstGeom>
          <a:noFill/>
          <a:ln w="9525">
            <a:noFill/>
            <a:miter lim="800000"/>
            <a:headEnd/>
            <a:tailEnd/>
          </a:ln>
          <a:effectLst/>
        </p:spPr>
        <p:txBody>
          <a:bodyPr wrap="none" lIns="92075" tIns="46038" rIns="92075" bIns="46038">
            <a:spAutoFit/>
          </a:bodyPr>
          <a:lstStyle/>
          <a:p>
            <a:pPr algn="l"/>
            <a:r>
              <a:rPr lang="en-US" sz="3600" b="1" dirty="0" err="1">
                <a:solidFill>
                  <a:schemeClr val="accent2">
                    <a:lumMod val="75000"/>
                  </a:schemeClr>
                </a:solidFill>
              </a:rPr>
              <a:t>Periocular</a:t>
            </a:r>
            <a:r>
              <a:rPr lang="en-US" sz="3600" b="1" dirty="0">
                <a:solidFill>
                  <a:schemeClr val="accent2">
                    <a:lumMod val="75000"/>
                  </a:schemeClr>
                </a:solidFill>
              </a:rPr>
              <a:t> </a:t>
            </a:r>
            <a:r>
              <a:rPr lang="en-US" sz="3600" b="1" dirty="0" err="1">
                <a:solidFill>
                  <a:schemeClr val="accent2">
                    <a:lumMod val="75000"/>
                  </a:schemeClr>
                </a:solidFill>
              </a:rPr>
              <a:t>haemangioma</a:t>
            </a:r>
            <a:endParaRPr lang="en-US" sz="4000" b="1" dirty="0">
              <a:solidFill>
                <a:schemeClr val="accent2">
                  <a:lumMod val="75000"/>
                </a:schemeClr>
              </a:solidFill>
            </a:endParaRPr>
          </a:p>
        </p:txBody>
      </p:sp>
      <p:sp>
        <p:nvSpPr>
          <p:cNvPr id="19459" name="Rectangle 3"/>
          <p:cNvSpPr>
            <a:spLocks noChangeArrowheads="1"/>
          </p:cNvSpPr>
          <p:nvPr/>
        </p:nvSpPr>
        <p:spPr bwMode="auto">
          <a:xfrm>
            <a:off x="6477000" y="1657351"/>
            <a:ext cx="2380588" cy="585418"/>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sz="2000" b="1" dirty="0"/>
              <a:t> Steroid injection in</a:t>
            </a:r>
          </a:p>
          <a:p>
            <a:pPr algn="l">
              <a:lnSpc>
                <a:spcPct val="80000"/>
              </a:lnSpc>
            </a:pPr>
            <a:r>
              <a:rPr lang="en-US" sz="2000" b="1" dirty="0"/>
              <a:t>   most cases</a:t>
            </a:r>
          </a:p>
        </p:txBody>
      </p:sp>
      <p:sp>
        <p:nvSpPr>
          <p:cNvPr id="19460" name="Rectangle 4"/>
          <p:cNvSpPr>
            <a:spLocks noChangeArrowheads="1"/>
          </p:cNvSpPr>
          <p:nvPr/>
        </p:nvSpPr>
        <p:spPr bwMode="auto">
          <a:xfrm>
            <a:off x="6477001" y="2238376"/>
            <a:ext cx="2499723" cy="585418"/>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sz="2000" b="1" dirty="0"/>
              <a:t> Surgical resection in</a:t>
            </a:r>
          </a:p>
          <a:p>
            <a:pPr algn="l">
              <a:lnSpc>
                <a:spcPct val="80000"/>
              </a:lnSpc>
            </a:pPr>
            <a:r>
              <a:rPr lang="en-US" sz="2000" b="1" dirty="0"/>
              <a:t>  selected cases</a:t>
            </a:r>
          </a:p>
        </p:txBody>
      </p:sp>
      <p:sp>
        <p:nvSpPr>
          <p:cNvPr id="19462" name="Rectangle 6"/>
          <p:cNvSpPr>
            <a:spLocks noChangeArrowheads="1"/>
          </p:cNvSpPr>
          <p:nvPr/>
        </p:nvSpPr>
        <p:spPr bwMode="auto">
          <a:xfrm>
            <a:off x="6400801" y="1219200"/>
            <a:ext cx="1952137" cy="369974"/>
          </a:xfrm>
          <a:prstGeom prst="rect">
            <a:avLst/>
          </a:prstGeom>
          <a:noFill/>
          <a:ln w="9525">
            <a:noFill/>
            <a:miter lim="800000"/>
            <a:headEnd/>
            <a:tailEnd/>
          </a:ln>
          <a:effectLst/>
        </p:spPr>
        <p:txBody>
          <a:bodyPr wrap="none" lIns="92075" tIns="46038" rIns="92075" bIns="46038">
            <a:spAutoFit/>
          </a:bodyPr>
          <a:lstStyle/>
          <a:p>
            <a:pPr algn="l"/>
            <a:r>
              <a:rPr lang="en-US" b="1" dirty="0">
                <a:solidFill>
                  <a:srgbClr val="FF0000"/>
                </a:solidFill>
              </a:rPr>
              <a:t>Treatment options</a:t>
            </a:r>
          </a:p>
        </p:txBody>
      </p:sp>
      <p:pic>
        <p:nvPicPr>
          <p:cNvPr id="19466" name="Picture 10" descr="C:\My Documents\Lid Lesion37.JPG"/>
          <p:cNvPicPr>
            <a:picLocks noChangeAspect="1" noChangeArrowheads="1"/>
          </p:cNvPicPr>
          <p:nvPr/>
        </p:nvPicPr>
        <p:blipFill>
          <a:blip r:embed="rId2" cstate="print"/>
          <a:srcRect/>
          <a:stretch>
            <a:fillRect/>
          </a:stretch>
        </p:blipFill>
        <p:spPr bwMode="auto">
          <a:xfrm>
            <a:off x="1659468" y="1219200"/>
            <a:ext cx="4436533" cy="4800600"/>
          </a:xfrm>
          <a:prstGeom prst="rect">
            <a:avLst/>
          </a:prstGeom>
          <a:noFill/>
        </p:spPr>
      </p:pic>
      <p:sp>
        <p:nvSpPr>
          <p:cNvPr id="19467" name="Rectangle 11"/>
          <p:cNvSpPr>
            <a:spLocks noChangeArrowheads="1"/>
          </p:cNvSpPr>
          <p:nvPr/>
        </p:nvSpPr>
        <p:spPr bwMode="auto">
          <a:xfrm>
            <a:off x="1659468" y="1219200"/>
            <a:ext cx="8873067" cy="48006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19468" name="Line 12"/>
          <p:cNvSpPr>
            <a:spLocks noChangeShapeType="1"/>
          </p:cNvSpPr>
          <p:nvPr/>
        </p:nvSpPr>
        <p:spPr bwMode="auto">
          <a:xfrm>
            <a:off x="6096000" y="1143000"/>
            <a:ext cx="0" cy="480060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4134421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2940755" y="60326"/>
            <a:ext cx="6862328" cy="646973"/>
          </a:xfrm>
          <a:prstGeom prst="rect">
            <a:avLst/>
          </a:prstGeom>
          <a:noFill/>
          <a:ln w="9525">
            <a:noFill/>
            <a:miter lim="800000"/>
            <a:headEnd/>
            <a:tailEnd/>
          </a:ln>
          <a:effectLst/>
        </p:spPr>
        <p:txBody>
          <a:bodyPr wrap="none" lIns="92075" tIns="46038" rIns="92075" bIns="46038">
            <a:spAutoFit/>
          </a:bodyPr>
          <a:lstStyle/>
          <a:p>
            <a:pPr algn="l"/>
            <a:r>
              <a:rPr lang="en-US" sz="3600" b="1" dirty="0">
                <a:solidFill>
                  <a:schemeClr val="accent2">
                    <a:lumMod val="75000"/>
                  </a:schemeClr>
                </a:solidFill>
              </a:rPr>
              <a:t>Port-wine stain (</a:t>
            </a:r>
            <a:r>
              <a:rPr lang="en-US" sz="3600" b="1" dirty="0" err="1">
                <a:solidFill>
                  <a:schemeClr val="accent2">
                    <a:lumMod val="75000"/>
                  </a:schemeClr>
                </a:solidFill>
              </a:rPr>
              <a:t>naevus</a:t>
            </a:r>
            <a:r>
              <a:rPr lang="en-US" sz="3600" b="1" dirty="0">
                <a:solidFill>
                  <a:schemeClr val="accent2">
                    <a:lumMod val="75000"/>
                  </a:schemeClr>
                </a:solidFill>
              </a:rPr>
              <a:t> </a:t>
            </a:r>
            <a:r>
              <a:rPr lang="en-US" sz="3600" b="1" dirty="0" err="1">
                <a:solidFill>
                  <a:schemeClr val="accent2">
                    <a:lumMod val="75000"/>
                  </a:schemeClr>
                </a:solidFill>
              </a:rPr>
              <a:t>flammeus</a:t>
            </a:r>
            <a:r>
              <a:rPr lang="en-US" sz="3600" b="1" dirty="0">
                <a:solidFill>
                  <a:schemeClr val="accent2">
                    <a:lumMod val="75000"/>
                  </a:schemeClr>
                </a:solidFill>
              </a:rPr>
              <a:t>)</a:t>
            </a:r>
            <a:endParaRPr lang="en-US" sz="4000" b="1" dirty="0">
              <a:solidFill>
                <a:schemeClr val="accent2">
                  <a:lumMod val="75000"/>
                </a:schemeClr>
              </a:solidFill>
            </a:endParaRPr>
          </a:p>
        </p:txBody>
      </p:sp>
      <p:sp>
        <p:nvSpPr>
          <p:cNvPr id="21507" name="Rectangle 3"/>
          <p:cNvSpPr>
            <a:spLocks noChangeArrowheads="1"/>
          </p:cNvSpPr>
          <p:nvPr/>
        </p:nvSpPr>
        <p:spPr bwMode="auto">
          <a:xfrm>
            <a:off x="6096001" y="1295401"/>
            <a:ext cx="4378699"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dirty="0"/>
              <a:t>  Rare, congenital subcutaneous lesion</a:t>
            </a:r>
          </a:p>
        </p:txBody>
      </p:sp>
      <p:sp>
        <p:nvSpPr>
          <p:cNvPr id="21508" name="Rectangle 4"/>
          <p:cNvSpPr>
            <a:spLocks noChangeArrowheads="1"/>
          </p:cNvSpPr>
          <p:nvPr/>
        </p:nvSpPr>
        <p:spPr bwMode="auto">
          <a:xfrm>
            <a:off x="6096001" y="1905001"/>
            <a:ext cx="3893695"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dirty="0"/>
              <a:t>  Segmental and usually unilateral</a:t>
            </a:r>
          </a:p>
        </p:txBody>
      </p:sp>
      <p:sp>
        <p:nvSpPr>
          <p:cNvPr id="21509" name="Rectangle 5"/>
          <p:cNvSpPr>
            <a:spLocks noChangeArrowheads="1"/>
          </p:cNvSpPr>
          <p:nvPr/>
        </p:nvSpPr>
        <p:spPr bwMode="auto">
          <a:xfrm>
            <a:off x="6096001" y="2498726"/>
            <a:ext cx="3663503"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dirty="0"/>
              <a:t>  Does not blanch with pressure</a:t>
            </a:r>
          </a:p>
        </p:txBody>
      </p:sp>
      <p:sp>
        <p:nvSpPr>
          <p:cNvPr id="21511" name="Rectangle 7"/>
          <p:cNvSpPr>
            <a:spLocks noChangeArrowheads="1"/>
          </p:cNvSpPr>
          <p:nvPr/>
        </p:nvSpPr>
        <p:spPr bwMode="auto">
          <a:xfrm>
            <a:off x="6400800" y="4208464"/>
            <a:ext cx="3383042"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a:t>  Ipsilateral glaucoma in 30% </a:t>
            </a:r>
          </a:p>
        </p:txBody>
      </p:sp>
      <p:sp>
        <p:nvSpPr>
          <p:cNvPr id="21512" name="Rectangle 8"/>
          <p:cNvSpPr>
            <a:spLocks noChangeArrowheads="1"/>
          </p:cNvSpPr>
          <p:nvPr/>
        </p:nvSpPr>
        <p:spPr bwMode="auto">
          <a:xfrm>
            <a:off x="6400801" y="4818064"/>
            <a:ext cx="3078407" cy="831639"/>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sz="2000" b="1"/>
              <a:t>  Sturge-Weber or </a:t>
            </a:r>
          </a:p>
          <a:p>
            <a:pPr algn="l">
              <a:lnSpc>
                <a:spcPct val="80000"/>
              </a:lnSpc>
            </a:pPr>
            <a:r>
              <a:rPr lang="en-US" sz="2000" b="1"/>
              <a:t>   Klippel-Trenaunay-Weber</a:t>
            </a:r>
          </a:p>
          <a:p>
            <a:pPr algn="l">
              <a:lnSpc>
                <a:spcPct val="80000"/>
              </a:lnSpc>
            </a:pPr>
            <a:r>
              <a:rPr lang="en-US" sz="2000" b="1"/>
              <a:t>   syndrome in 5%</a:t>
            </a:r>
          </a:p>
        </p:txBody>
      </p:sp>
      <p:sp>
        <p:nvSpPr>
          <p:cNvPr id="21513" name="Text Box 9"/>
          <p:cNvSpPr txBox="1">
            <a:spLocks noChangeArrowheads="1"/>
          </p:cNvSpPr>
          <p:nvPr/>
        </p:nvSpPr>
        <p:spPr bwMode="auto">
          <a:xfrm>
            <a:off x="6397978" y="3649663"/>
            <a:ext cx="1506374" cy="400110"/>
          </a:xfrm>
          <a:prstGeom prst="rect">
            <a:avLst/>
          </a:prstGeom>
          <a:noFill/>
          <a:ln w="12700">
            <a:noFill/>
            <a:miter lim="800000"/>
            <a:headEnd type="none" w="sm" len="sm"/>
            <a:tailEnd type="none" w="sm" len="sm"/>
          </a:ln>
          <a:effectLst/>
        </p:spPr>
        <p:txBody>
          <a:bodyPr wrap="none">
            <a:spAutoFit/>
          </a:bodyPr>
          <a:lstStyle/>
          <a:p>
            <a:pPr algn="l"/>
            <a:r>
              <a:rPr lang="en-US" sz="2000" b="1" dirty="0">
                <a:solidFill>
                  <a:srgbClr val="FF0000"/>
                </a:solidFill>
              </a:rPr>
              <a:t>Associations</a:t>
            </a:r>
            <a:endParaRPr lang="en-US" sz="3200" dirty="0">
              <a:solidFill>
                <a:srgbClr val="FF0000"/>
              </a:solidFill>
            </a:endParaRPr>
          </a:p>
        </p:txBody>
      </p:sp>
      <p:pic>
        <p:nvPicPr>
          <p:cNvPr id="21514" name="Picture 10" descr="C:\My Documents\Lid Lesion40.JPG"/>
          <p:cNvPicPr>
            <a:picLocks noChangeAspect="1" noChangeArrowheads="1"/>
          </p:cNvPicPr>
          <p:nvPr/>
        </p:nvPicPr>
        <p:blipFill>
          <a:blip r:embed="rId2" cstate="print"/>
          <a:srcRect/>
          <a:stretch>
            <a:fillRect/>
          </a:stretch>
        </p:blipFill>
        <p:spPr bwMode="auto">
          <a:xfrm>
            <a:off x="1676401" y="762000"/>
            <a:ext cx="4426655" cy="5791200"/>
          </a:xfrm>
          <a:prstGeom prst="rect">
            <a:avLst/>
          </a:prstGeom>
          <a:noFill/>
        </p:spPr>
      </p:pic>
      <p:sp>
        <p:nvSpPr>
          <p:cNvPr id="21515" name="Rectangle 11"/>
          <p:cNvSpPr>
            <a:spLocks noChangeArrowheads="1"/>
          </p:cNvSpPr>
          <p:nvPr/>
        </p:nvSpPr>
        <p:spPr bwMode="auto">
          <a:xfrm>
            <a:off x="1676400" y="762000"/>
            <a:ext cx="8839200" cy="57912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9082213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3217334" y="76201"/>
            <a:ext cx="5960286" cy="646973"/>
          </a:xfrm>
          <a:prstGeom prst="rect">
            <a:avLst/>
          </a:prstGeom>
          <a:noFill/>
          <a:ln w="9525">
            <a:noFill/>
            <a:miter lim="800000"/>
            <a:headEnd/>
            <a:tailEnd/>
          </a:ln>
          <a:effectLst/>
        </p:spPr>
        <p:txBody>
          <a:bodyPr wrap="none" lIns="92075" tIns="46038" rIns="92075" bIns="46038">
            <a:spAutoFit/>
          </a:bodyPr>
          <a:lstStyle/>
          <a:p>
            <a:pPr algn="l"/>
            <a:r>
              <a:rPr lang="en-US" sz="3600" b="1" dirty="0">
                <a:solidFill>
                  <a:schemeClr val="accent2">
                    <a:lumMod val="75000"/>
                  </a:schemeClr>
                </a:solidFill>
              </a:rPr>
              <a:t>Progression of port-wine stain</a:t>
            </a:r>
            <a:endParaRPr lang="en-US" sz="4000" b="1" dirty="0">
              <a:solidFill>
                <a:schemeClr val="accent2">
                  <a:lumMod val="75000"/>
                </a:schemeClr>
              </a:solidFill>
            </a:endParaRPr>
          </a:p>
        </p:txBody>
      </p:sp>
      <p:sp>
        <p:nvSpPr>
          <p:cNvPr id="22531" name="Rectangle 3"/>
          <p:cNvSpPr>
            <a:spLocks noChangeArrowheads="1"/>
          </p:cNvSpPr>
          <p:nvPr/>
        </p:nvSpPr>
        <p:spPr bwMode="auto">
          <a:xfrm>
            <a:off x="1862668" y="5334001"/>
            <a:ext cx="2383217" cy="400752"/>
          </a:xfrm>
          <a:prstGeom prst="rect">
            <a:avLst/>
          </a:prstGeom>
          <a:noFill/>
          <a:ln w="9525">
            <a:noFill/>
            <a:miter lim="800000"/>
            <a:headEnd/>
            <a:tailEnd/>
          </a:ln>
          <a:effectLst/>
        </p:spPr>
        <p:txBody>
          <a:bodyPr wrap="none" lIns="92075" tIns="46038" rIns="92075" bIns="46038">
            <a:spAutoFit/>
          </a:bodyPr>
          <a:lstStyle/>
          <a:p>
            <a:pPr algn="l"/>
            <a:r>
              <a:rPr lang="en-US" sz="2000" b="1"/>
              <a:t>  Initially red and flat</a:t>
            </a:r>
          </a:p>
        </p:txBody>
      </p:sp>
      <p:sp>
        <p:nvSpPr>
          <p:cNvPr id="22532" name="Rectangle 4"/>
          <p:cNvSpPr>
            <a:spLocks noChangeArrowheads="1"/>
          </p:cNvSpPr>
          <p:nvPr/>
        </p:nvSpPr>
        <p:spPr bwMode="auto">
          <a:xfrm>
            <a:off x="4648201" y="5410201"/>
            <a:ext cx="2901885" cy="585418"/>
          </a:xfrm>
          <a:prstGeom prst="rect">
            <a:avLst/>
          </a:prstGeom>
          <a:noFill/>
          <a:ln w="9525">
            <a:noFill/>
            <a:miter lim="800000"/>
            <a:headEnd/>
            <a:tailEnd/>
          </a:ln>
          <a:effectLst/>
        </p:spPr>
        <p:txBody>
          <a:bodyPr wrap="none" lIns="92075" tIns="46038" rIns="92075" bIns="46038">
            <a:spAutoFit/>
          </a:bodyPr>
          <a:lstStyle/>
          <a:p>
            <a:pPr algn="l">
              <a:lnSpc>
                <a:spcPct val="80000"/>
              </a:lnSpc>
            </a:pPr>
            <a:r>
              <a:rPr lang="en-US" sz="2000" b="1" dirty="0"/>
              <a:t>  Subsequent darkening</a:t>
            </a:r>
          </a:p>
          <a:p>
            <a:pPr algn="l">
              <a:lnSpc>
                <a:spcPct val="80000"/>
              </a:lnSpc>
            </a:pPr>
            <a:r>
              <a:rPr lang="en-US" sz="2000" b="1" dirty="0"/>
              <a:t>   and hypertrophy of skin</a:t>
            </a:r>
          </a:p>
        </p:txBody>
      </p:sp>
      <p:sp>
        <p:nvSpPr>
          <p:cNvPr id="22534" name="Rectangle 6"/>
          <p:cNvSpPr>
            <a:spLocks noChangeArrowheads="1"/>
          </p:cNvSpPr>
          <p:nvPr/>
        </p:nvSpPr>
        <p:spPr bwMode="auto">
          <a:xfrm>
            <a:off x="7620000" y="5410201"/>
            <a:ext cx="2514214" cy="585418"/>
          </a:xfrm>
          <a:prstGeom prst="rect">
            <a:avLst/>
          </a:prstGeom>
          <a:noFill/>
          <a:ln w="9525">
            <a:noFill/>
            <a:miter lim="800000"/>
            <a:headEnd/>
            <a:tailEnd/>
          </a:ln>
          <a:effectLst/>
        </p:spPr>
        <p:txBody>
          <a:bodyPr wrap="none" lIns="92075" tIns="46038" rIns="92075" bIns="46038">
            <a:spAutoFit/>
          </a:bodyPr>
          <a:lstStyle/>
          <a:p>
            <a:pPr algn="l">
              <a:lnSpc>
                <a:spcPct val="80000"/>
              </a:lnSpc>
            </a:pPr>
            <a:r>
              <a:rPr lang="en-US" sz="2000" b="1" dirty="0"/>
              <a:t> Skin becomes coarse,</a:t>
            </a:r>
          </a:p>
          <a:p>
            <a:pPr algn="l">
              <a:lnSpc>
                <a:spcPct val="80000"/>
              </a:lnSpc>
            </a:pPr>
            <a:r>
              <a:rPr lang="en-US" sz="2000" b="1" dirty="0"/>
              <a:t>  nodular and friable</a:t>
            </a:r>
          </a:p>
        </p:txBody>
      </p:sp>
      <p:pic>
        <p:nvPicPr>
          <p:cNvPr id="22535" name="Picture 7" descr="C:\My Documents\Lid Lesion41.JPG"/>
          <p:cNvPicPr>
            <a:picLocks noChangeAspect="1" noChangeArrowheads="1"/>
          </p:cNvPicPr>
          <p:nvPr/>
        </p:nvPicPr>
        <p:blipFill>
          <a:blip r:embed="rId2" cstate="print"/>
          <a:srcRect/>
          <a:stretch>
            <a:fillRect/>
          </a:stretch>
        </p:blipFill>
        <p:spPr bwMode="auto">
          <a:xfrm>
            <a:off x="1794935" y="990600"/>
            <a:ext cx="2912533" cy="4267200"/>
          </a:xfrm>
          <a:prstGeom prst="rect">
            <a:avLst/>
          </a:prstGeom>
          <a:noFill/>
        </p:spPr>
      </p:pic>
      <p:pic>
        <p:nvPicPr>
          <p:cNvPr id="22536" name="Picture 8" descr="C:\My Documents\Lid Lesion42.JPG"/>
          <p:cNvPicPr>
            <a:picLocks noChangeAspect="1" noChangeArrowheads="1"/>
          </p:cNvPicPr>
          <p:nvPr/>
        </p:nvPicPr>
        <p:blipFill>
          <a:blip r:embed="rId3" cstate="print"/>
          <a:srcRect/>
          <a:stretch>
            <a:fillRect/>
          </a:stretch>
        </p:blipFill>
        <p:spPr bwMode="auto">
          <a:xfrm>
            <a:off x="4746979" y="990600"/>
            <a:ext cx="2805289" cy="4267200"/>
          </a:xfrm>
          <a:prstGeom prst="rect">
            <a:avLst/>
          </a:prstGeom>
          <a:noFill/>
        </p:spPr>
      </p:pic>
      <p:pic>
        <p:nvPicPr>
          <p:cNvPr id="22537" name="Picture 9" descr="C:\My Documents\Lid Lesion43.JPG"/>
          <p:cNvPicPr>
            <a:picLocks noChangeAspect="1" noChangeArrowheads="1"/>
          </p:cNvPicPr>
          <p:nvPr/>
        </p:nvPicPr>
        <p:blipFill>
          <a:blip r:embed="rId4" cstate="print"/>
          <a:srcRect/>
          <a:stretch>
            <a:fillRect/>
          </a:stretch>
        </p:blipFill>
        <p:spPr bwMode="auto">
          <a:xfrm>
            <a:off x="7552267" y="990600"/>
            <a:ext cx="2667000" cy="4267200"/>
          </a:xfrm>
          <a:prstGeom prst="rect">
            <a:avLst/>
          </a:prstGeom>
          <a:noFill/>
        </p:spPr>
      </p:pic>
      <p:sp>
        <p:nvSpPr>
          <p:cNvPr id="22538" name="Rectangle 10"/>
          <p:cNvSpPr>
            <a:spLocks noChangeArrowheads="1"/>
          </p:cNvSpPr>
          <p:nvPr/>
        </p:nvSpPr>
        <p:spPr bwMode="auto">
          <a:xfrm>
            <a:off x="1794935" y="990600"/>
            <a:ext cx="8398933" cy="52578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22541" name="Line 13"/>
          <p:cNvSpPr>
            <a:spLocks noChangeShapeType="1"/>
          </p:cNvSpPr>
          <p:nvPr/>
        </p:nvSpPr>
        <p:spPr bwMode="auto">
          <a:xfrm>
            <a:off x="4707467" y="990600"/>
            <a:ext cx="0" cy="52578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22542" name="Line 14"/>
          <p:cNvSpPr>
            <a:spLocks noChangeShapeType="1"/>
          </p:cNvSpPr>
          <p:nvPr/>
        </p:nvSpPr>
        <p:spPr bwMode="auto">
          <a:xfrm>
            <a:off x="7552267" y="990600"/>
            <a:ext cx="0" cy="52578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22543" name="Line 15"/>
          <p:cNvSpPr>
            <a:spLocks noChangeShapeType="1"/>
          </p:cNvSpPr>
          <p:nvPr/>
        </p:nvSpPr>
        <p:spPr bwMode="auto">
          <a:xfrm>
            <a:off x="1794935" y="5257800"/>
            <a:ext cx="8398933" cy="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35787110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4281625" y="228600"/>
            <a:ext cx="3628750" cy="585418"/>
          </a:xfrm>
          <a:prstGeom prst="rect">
            <a:avLst/>
          </a:prstGeom>
          <a:noFill/>
          <a:ln w="9525">
            <a:noFill/>
            <a:miter lim="800000"/>
            <a:headEnd/>
            <a:tailEnd/>
          </a:ln>
          <a:effectLst/>
        </p:spPr>
        <p:txBody>
          <a:bodyPr wrap="none" lIns="92075" tIns="46038" rIns="92075" bIns="46038">
            <a:spAutoFit/>
          </a:bodyPr>
          <a:lstStyle/>
          <a:p>
            <a:pPr algn="ctr"/>
            <a:r>
              <a:rPr lang="en-US" sz="3200" b="1" dirty="0" err="1">
                <a:solidFill>
                  <a:schemeClr val="accent2">
                    <a:lumMod val="75000"/>
                  </a:schemeClr>
                </a:solidFill>
              </a:rPr>
              <a:t>Pyogenic</a:t>
            </a:r>
            <a:r>
              <a:rPr lang="en-US" sz="3200" b="1" dirty="0">
                <a:solidFill>
                  <a:schemeClr val="accent2">
                    <a:lumMod val="75000"/>
                  </a:schemeClr>
                </a:solidFill>
              </a:rPr>
              <a:t> </a:t>
            </a:r>
            <a:r>
              <a:rPr lang="en-US" sz="3200" b="1" dirty="0" err="1">
                <a:solidFill>
                  <a:schemeClr val="accent2">
                    <a:lumMod val="75000"/>
                  </a:schemeClr>
                </a:solidFill>
              </a:rPr>
              <a:t>granuloma</a:t>
            </a:r>
            <a:endParaRPr lang="en-US" sz="3200" b="1" dirty="0">
              <a:solidFill>
                <a:schemeClr val="accent2">
                  <a:lumMod val="75000"/>
                </a:schemeClr>
              </a:solidFill>
            </a:endParaRPr>
          </a:p>
        </p:txBody>
      </p:sp>
      <p:sp>
        <p:nvSpPr>
          <p:cNvPr id="23555" name="Rectangle 3"/>
          <p:cNvSpPr>
            <a:spLocks noChangeArrowheads="1"/>
          </p:cNvSpPr>
          <p:nvPr/>
        </p:nvSpPr>
        <p:spPr bwMode="auto">
          <a:xfrm>
            <a:off x="3662094" y="4724401"/>
            <a:ext cx="4643707"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dirty="0"/>
              <a:t>  Usually antedated by surgery or trauma</a:t>
            </a:r>
          </a:p>
        </p:txBody>
      </p:sp>
      <p:sp>
        <p:nvSpPr>
          <p:cNvPr id="23556" name="Rectangle 4"/>
          <p:cNvSpPr>
            <a:spLocks noChangeArrowheads="1"/>
          </p:cNvSpPr>
          <p:nvPr/>
        </p:nvSpPr>
        <p:spPr bwMode="auto">
          <a:xfrm>
            <a:off x="3657601" y="5029201"/>
            <a:ext cx="4549515" cy="646973"/>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dirty="0"/>
              <a:t>  Fast-growing pinkish, </a:t>
            </a:r>
            <a:r>
              <a:rPr lang="en-US" sz="2000" b="1" dirty="0" err="1"/>
              <a:t>pedunculated</a:t>
            </a:r>
            <a:r>
              <a:rPr lang="en-US" sz="2000" b="1" dirty="0"/>
              <a:t> or </a:t>
            </a:r>
          </a:p>
          <a:p>
            <a:pPr algn="l">
              <a:lnSpc>
                <a:spcPct val="80000"/>
              </a:lnSpc>
            </a:pPr>
            <a:r>
              <a:rPr lang="en-US" sz="2000" b="1" dirty="0"/>
              <a:t>   sessile mass</a:t>
            </a:r>
          </a:p>
        </p:txBody>
      </p:sp>
      <p:sp>
        <p:nvSpPr>
          <p:cNvPr id="23558" name="Rectangle 6"/>
          <p:cNvSpPr>
            <a:spLocks noChangeArrowheads="1"/>
          </p:cNvSpPr>
          <p:nvPr/>
        </p:nvSpPr>
        <p:spPr bwMode="auto">
          <a:xfrm>
            <a:off x="3686228" y="5622926"/>
            <a:ext cx="1800173"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b="1" dirty="0"/>
              <a:t>  Bleeds easily</a:t>
            </a:r>
          </a:p>
        </p:txBody>
      </p:sp>
      <p:pic>
        <p:nvPicPr>
          <p:cNvPr id="23559" name="Picture 7" descr="C:\My Documents\Lid Lesion44.JPG"/>
          <p:cNvPicPr>
            <a:picLocks noChangeAspect="1" noChangeArrowheads="1"/>
          </p:cNvPicPr>
          <p:nvPr/>
        </p:nvPicPr>
        <p:blipFill>
          <a:blip r:embed="rId2" cstate="print"/>
          <a:srcRect/>
          <a:stretch>
            <a:fillRect/>
          </a:stretch>
        </p:blipFill>
        <p:spPr bwMode="auto">
          <a:xfrm>
            <a:off x="3894668" y="1149352"/>
            <a:ext cx="4402667" cy="3509963"/>
          </a:xfrm>
          <a:prstGeom prst="rect">
            <a:avLst/>
          </a:prstGeom>
          <a:noFill/>
        </p:spPr>
      </p:pic>
      <p:sp>
        <p:nvSpPr>
          <p:cNvPr id="23560" name="Rectangle 8"/>
          <p:cNvSpPr>
            <a:spLocks noChangeArrowheads="1"/>
          </p:cNvSpPr>
          <p:nvPr/>
        </p:nvSpPr>
        <p:spPr bwMode="auto">
          <a:xfrm>
            <a:off x="3378200" y="1143000"/>
            <a:ext cx="5435600" cy="48768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14" name="Rectangle 13"/>
          <p:cNvSpPr/>
          <p:nvPr/>
        </p:nvSpPr>
        <p:spPr>
          <a:xfrm>
            <a:off x="3810000" y="2413339"/>
            <a:ext cx="4572000" cy="2031325"/>
          </a:xfrm>
          <a:prstGeom prst="rect">
            <a:avLst/>
          </a:prstGeom>
        </p:spPr>
        <p:txBody>
          <a:bodyPr>
            <a:spAutoFit/>
          </a:bodyPr>
          <a:lstStyle/>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p:txBody>
      </p:sp>
    </p:spTree>
    <p:extLst>
      <p:ext uri="{BB962C8B-B14F-4D97-AF65-F5344CB8AC3E}">
        <p14:creationId xmlns:p14="http://schemas.microsoft.com/office/powerpoint/2010/main" val="2165205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2579512" y="228601"/>
            <a:ext cx="6603603" cy="646973"/>
          </a:xfrm>
          <a:prstGeom prst="rect">
            <a:avLst/>
          </a:prstGeom>
          <a:noFill/>
          <a:ln w="9525">
            <a:noFill/>
            <a:miter lim="800000"/>
            <a:headEnd/>
            <a:tailEnd/>
          </a:ln>
          <a:effectLst/>
        </p:spPr>
        <p:txBody>
          <a:bodyPr wrap="none" lIns="92075" tIns="46038" rIns="92075" bIns="46038">
            <a:spAutoFit/>
          </a:bodyPr>
          <a:lstStyle/>
          <a:p>
            <a:r>
              <a:rPr lang="en-US" sz="3600">
                <a:solidFill>
                  <a:schemeClr val="tx2"/>
                </a:solidFill>
              </a:rPr>
              <a:t>CHRONIC MARGINAL BLEPHARITIS</a:t>
            </a:r>
            <a:endParaRPr lang="en-US" sz="4400">
              <a:solidFill>
                <a:schemeClr val="tx2"/>
              </a:solidFill>
            </a:endParaRPr>
          </a:p>
        </p:txBody>
      </p:sp>
      <p:sp>
        <p:nvSpPr>
          <p:cNvPr id="10243" name="Rectangle 3"/>
          <p:cNvSpPr>
            <a:spLocks noChangeArrowheads="1"/>
          </p:cNvSpPr>
          <p:nvPr/>
        </p:nvSpPr>
        <p:spPr bwMode="auto">
          <a:xfrm>
            <a:off x="3575756" y="1112839"/>
            <a:ext cx="2194896" cy="646973"/>
          </a:xfrm>
          <a:prstGeom prst="rect">
            <a:avLst/>
          </a:prstGeom>
          <a:noFill/>
          <a:ln w="9525">
            <a:noFill/>
            <a:miter lim="800000"/>
            <a:headEnd/>
            <a:tailEnd/>
          </a:ln>
          <a:effectLst/>
        </p:spPr>
        <p:txBody>
          <a:bodyPr wrap="none" lIns="92075" tIns="46038" rIns="92075" bIns="46038">
            <a:spAutoFit/>
          </a:bodyPr>
          <a:lstStyle/>
          <a:p>
            <a:r>
              <a:rPr lang="en-US" sz="3600">
                <a:solidFill>
                  <a:srgbClr val="FF0000"/>
                </a:solidFill>
              </a:rPr>
              <a:t>1. Anterior</a:t>
            </a:r>
            <a:endParaRPr lang="en-US" sz="3200">
              <a:solidFill>
                <a:srgbClr val="FF0000"/>
              </a:solidFill>
            </a:endParaRPr>
          </a:p>
        </p:txBody>
      </p:sp>
      <p:sp>
        <p:nvSpPr>
          <p:cNvPr id="10244" name="Rectangle 4"/>
          <p:cNvSpPr>
            <a:spLocks noChangeArrowheads="1"/>
          </p:cNvSpPr>
          <p:nvPr/>
        </p:nvSpPr>
        <p:spPr bwMode="auto">
          <a:xfrm>
            <a:off x="3962401" y="1704975"/>
            <a:ext cx="2597571" cy="523862"/>
          </a:xfrm>
          <a:prstGeom prst="rect">
            <a:avLst/>
          </a:prstGeom>
          <a:noFill/>
          <a:ln w="9525">
            <a:noFill/>
            <a:miter lim="800000"/>
            <a:headEnd/>
            <a:tailEnd/>
          </a:ln>
          <a:effectLst/>
        </p:spPr>
        <p:txBody>
          <a:bodyPr wrap="none" lIns="92075" tIns="46038" rIns="92075" bIns="46038">
            <a:spAutoFit/>
          </a:bodyPr>
          <a:lstStyle/>
          <a:p>
            <a:pPr>
              <a:buFontTx/>
              <a:buChar char="•"/>
            </a:pPr>
            <a:r>
              <a:rPr lang="en-US" sz="2800"/>
              <a:t> Staphylococcal</a:t>
            </a:r>
          </a:p>
        </p:txBody>
      </p:sp>
      <p:sp>
        <p:nvSpPr>
          <p:cNvPr id="10245" name="Rectangle 5"/>
          <p:cNvSpPr>
            <a:spLocks noChangeArrowheads="1"/>
          </p:cNvSpPr>
          <p:nvPr/>
        </p:nvSpPr>
        <p:spPr bwMode="auto">
          <a:xfrm>
            <a:off x="3962401" y="2085976"/>
            <a:ext cx="2208938" cy="523862"/>
          </a:xfrm>
          <a:prstGeom prst="rect">
            <a:avLst/>
          </a:prstGeom>
          <a:noFill/>
          <a:ln w="9525">
            <a:noFill/>
            <a:miter lim="800000"/>
            <a:headEnd/>
            <a:tailEnd/>
          </a:ln>
          <a:effectLst/>
        </p:spPr>
        <p:txBody>
          <a:bodyPr wrap="none" lIns="92075" tIns="46038" rIns="92075" bIns="46038">
            <a:spAutoFit/>
          </a:bodyPr>
          <a:lstStyle/>
          <a:p>
            <a:pPr>
              <a:buFontTx/>
              <a:buChar char="•"/>
            </a:pPr>
            <a:r>
              <a:rPr lang="en-US" sz="2800"/>
              <a:t> Seborrhoeic</a:t>
            </a:r>
          </a:p>
        </p:txBody>
      </p:sp>
      <p:sp>
        <p:nvSpPr>
          <p:cNvPr id="10246" name="Rectangle 6"/>
          <p:cNvSpPr>
            <a:spLocks noChangeArrowheads="1"/>
          </p:cNvSpPr>
          <p:nvPr/>
        </p:nvSpPr>
        <p:spPr bwMode="auto">
          <a:xfrm>
            <a:off x="3914423" y="3824288"/>
            <a:ext cx="2547172" cy="523862"/>
          </a:xfrm>
          <a:prstGeom prst="rect">
            <a:avLst/>
          </a:prstGeom>
          <a:noFill/>
          <a:ln w="9525">
            <a:noFill/>
            <a:miter lim="800000"/>
            <a:headEnd/>
            <a:tailEnd/>
          </a:ln>
          <a:effectLst/>
        </p:spPr>
        <p:txBody>
          <a:bodyPr wrap="none" lIns="92075" tIns="46038" rIns="92075" bIns="46038">
            <a:spAutoFit/>
          </a:bodyPr>
          <a:lstStyle/>
          <a:p>
            <a:pPr>
              <a:buFontTx/>
              <a:buChar char="•"/>
            </a:pPr>
            <a:r>
              <a:rPr lang="en-US" sz="2800"/>
              <a:t> Meibomianitis</a:t>
            </a:r>
          </a:p>
        </p:txBody>
      </p:sp>
      <p:sp>
        <p:nvSpPr>
          <p:cNvPr id="10247" name="Rectangle 7"/>
          <p:cNvSpPr>
            <a:spLocks noChangeArrowheads="1"/>
          </p:cNvSpPr>
          <p:nvPr/>
        </p:nvSpPr>
        <p:spPr bwMode="auto">
          <a:xfrm>
            <a:off x="3914424" y="4281488"/>
            <a:ext cx="3879267" cy="523862"/>
          </a:xfrm>
          <a:prstGeom prst="rect">
            <a:avLst/>
          </a:prstGeom>
          <a:noFill/>
          <a:ln w="9525">
            <a:noFill/>
            <a:miter lim="800000"/>
            <a:headEnd/>
            <a:tailEnd/>
          </a:ln>
          <a:effectLst/>
        </p:spPr>
        <p:txBody>
          <a:bodyPr wrap="none" lIns="92075" tIns="46038" rIns="92075" bIns="46038">
            <a:spAutoFit/>
          </a:bodyPr>
          <a:lstStyle/>
          <a:p>
            <a:pPr>
              <a:buFontTx/>
              <a:buChar char="•"/>
            </a:pPr>
            <a:r>
              <a:rPr lang="en-US" sz="2800"/>
              <a:t> Meibomian seborrhoea</a:t>
            </a:r>
          </a:p>
        </p:txBody>
      </p:sp>
      <p:sp>
        <p:nvSpPr>
          <p:cNvPr id="10249" name="Rectangle 9"/>
          <p:cNvSpPr>
            <a:spLocks noChangeArrowheads="1"/>
          </p:cNvSpPr>
          <p:nvPr/>
        </p:nvSpPr>
        <p:spPr bwMode="auto">
          <a:xfrm>
            <a:off x="3575756" y="3170239"/>
            <a:ext cx="2338654" cy="646973"/>
          </a:xfrm>
          <a:prstGeom prst="rect">
            <a:avLst/>
          </a:prstGeom>
          <a:noFill/>
          <a:ln w="9525">
            <a:noFill/>
            <a:miter lim="800000"/>
            <a:headEnd/>
            <a:tailEnd/>
          </a:ln>
          <a:effectLst/>
        </p:spPr>
        <p:txBody>
          <a:bodyPr wrap="none" lIns="92075" tIns="46038" rIns="92075" bIns="46038">
            <a:spAutoFit/>
          </a:bodyPr>
          <a:lstStyle/>
          <a:p>
            <a:r>
              <a:rPr lang="en-US" sz="3600">
                <a:solidFill>
                  <a:srgbClr val="FF0000"/>
                </a:solidFill>
              </a:rPr>
              <a:t>2. Posterior</a:t>
            </a:r>
            <a:endParaRPr lang="en-US" sz="3200">
              <a:solidFill>
                <a:srgbClr val="FF0000"/>
              </a:solidFill>
            </a:endParaRPr>
          </a:p>
        </p:txBody>
      </p:sp>
      <p:sp>
        <p:nvSpPr>
          <p:cNvPr id="10250" name="Rectangle 10"/>
          <p:cNvSpPr>
            <a:spLocks noChangeArrowheads="1"/>
          </p:cNvSpPr>
          <p:nvPr/>
        </p:nvSpPr>
        <p:spPr bwMode="auto">
          <a:xfrm>
            <a:off x="3575756" y="5227639"/>
            <a:ext cx="2580835" cy="646973"/>
          </a:xfrm>
          <a:prstGeom prst="rect">
            <a:avLst/>
          </a:prstGeom>
          <a:noFill/>
          <a:ln w="9525">
            <a:noFill/>
            <a:miter lim="800000"/>
            <a:headEnd/>
            <a:tailEnd/>
          </a:ln>
          <a:effectLst/>
        </p:spPr>
        <p:txBody>
          <a:bodyPr wrap="none" lIns="92075" tIns="46038" rIns="92075" bIns="46038">
            <a:spAutoFit/>
          </a:bodyPr>
          <a:lstStyle/>
          <a:p>
            <a:r>
              <a:rPr lang="en-US" sz="3600">
                <a:solidFill>
                  <a:srgbClr val="FF0000"/>
                </a:solidFill>
              </a:rPr>
              <a:t>3. Treatment</a:t>
            </a:r>
            <a:endParaRPr lang="en-US" sz="3200">
              <a:solidFill>
                <a:srgbClr val="FF0000"/>
              </a:solidFill>
            </a:endParaRPr>
          </a:p>
        </p:txBody>
      </p:sp>
    </p:spTree>
    <p:extLst>
      <p:ext uri="{BB962C8B-B14F-4D97-AF65-F5344CB8AC3E}">
        <p14:creationId xmlns:p14="http://schemas.microsoft.com/office/powerpoint/2010/main" val="13871403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3894667" y="-31750"/>
            <a:ext cx="5147756" cy="646973"/>
          </a:xfrm>
          <a:prstGeom prst="rect">
            <a:avLst/>
          </a:prstGeom>
          <a:noFill/>
          <a:ln w="9525">
            <a:noFill/>
            <a:miter lim="800000"/>
            <a:headEnd/>
            <a:tailEnd/>
          </a:ln>
          <a:effectLst/>
        </p:spPr>
        <p:txBody>
          <a:bodyPr wrap="none" lIns="92075" tIns="46038" rIns="92075" bIns="46038">
            <a:spAutoFit/>
          </a:bodyPr>
          <a:lstStyle/>
          <a:p>
            <a:r>
              <a:rPr lang="en-US" sz="3600">
                <a:solidFill>
                  <a:schemeClr val="tx2"/>
                </a:solidFill>
              </a:rPr>
              <a:t>Staphylococcal blepharitis </a:t>
            </a:r>
            <a:endParaRPr lang="en-US" sz="4000">
              <a:solidFill>
                <a:schemeClr val="tx2"/>
              </a:solidFill>
            </a:endParaRPr>
          </a:p>
        </p:txBody>
      </p:sp>
      <p:sp>
        <p:nvSpPr>
          <p:cNvPr id="11267" name="Rectangle 3"/>
          <p:cNvSpPr>
            <a:spLocks noChangeArrowheads="1"/>
          </p:cNvSpPr>
          <p:nvPr/>
        </p:nvSpPr>
        <p:spPr bwMode="auto">
          <a:xfrm>
            <a:off x="5867400" y="5486401"/>
            <a:ext cx="4755854" cy="585418"/>
          </a:xfrm>
          <a:prstGeom prst="rect">
            <a:avLst/>
          </a:prstGeom>
          <a:noFill/>
          <a:ln w="9525">
            <a:noFill/>
            <a:miter lim="800000"/>
            <a:headEnd/>
            <a:tailEnd/>
          </a:ln>
          <a:effectLst/>
        </p:spPr>
        <p:txBody>
          <a:bodyPr wrap="none" lIns="92075" tIns="46038" rIns="92075" bIns="46038">
            <a:spAutoFit/>
          </a:bodyPr>
          <a:lstStyle/>
          <a:p>
            <a:pPr>
              <a:lnSpc>
                <a:spcPct val="80000"/>
              </a:lnSpc>
              <a:buSzPct val="60000"/>
              <a:buFontTx/>
              <a:buChar char="•"/>
            </a:pPr>
            <a:r>
              <a:rPr lang="en-US" sz="2000" dirty="0"/>
              <a:t>  </a:t>
            </a:r>
            <a:r>
              <a:rPr lang="en-US" sz="2000" dirty="0" err="1"/>
              <a:t>Hyperaemia</a:t>
            </a:r>
            <a:r>
              <a:rPr lang="en-US" sz="2000" dirty="0"/>
              <a:t> and </a:t>
            </a:r>
            <a:r>
              <a:rPr lang="en-US" sz="2000" dirty="0" err="1"/>
              <a:t>telangiectasia</a:t>
            </a:r>
            <a:r>
              <a:rPr lang="en-US" sz="2000" dirty="0"/>
              <a:t> of anterior</a:t>
            </a:r>
          </a:p>
          <a:p>
            <a:pPr>
              <a:lnSpc>
                <a:spcPct val="80000"/>
              </a:lnSpc>
              <a:buSzPct val="60000"/>
            </a:pPr>
            <a:r>
              <a:rPr lang="en-US" sz="2000" dirty="0"/>
              <a:t>   lid margin</a:t>
            </a:r>
          </a:p>
        </p:txBody>
      </p:sp>
      <p:sp>
        <p:nvSpPr>
          <p:cNvPr id="11268" name="Rectangle 4"/>
          <p:cNvSpPr>
            <a:spLocks noChangeArrowheads="1"/>
          </p:cNvSpPr>
          <p:nvPr/>
        </p:nvSpPr>
        <p:spPr bwMode="auto">
          <a:xfrm>
            <a:off x="5867400" y="6019800"/>
            <a:ext cx="4604530" cy="339196"/>
          </a:xfrm>
          <a:prstGeom prst="rect">
            <a:avLst/>
          </a:prstGeom>
          <a:noFill/>
          <a:ln w="9525">
            <a:noFill/>
            <a:miter lim="800000"/>
            <a:headEnd/>
            <a:tailEnd/>
          </a:ln>
          <a:effectLst/>
        </p:spPr>
        <p:txBody>
          <a:bodyPr wrap="none" lIns="92075" tIns="46038" rIns="92075" bIns="46038">
            <a:spAutoFit/>
          </a:bodyPr>
          <a:lstStyle/>
          <a:p>
            <a:pPr>
              <a:lnSpc>
                <a:spcPct val="80000"/>
              </a:lnSpc>
              <a:buSzPct val="60000"/>
              <a:buFontTx/>
              <a:buChar char="•"/>
            </a:pPr>
            <a:r>
              <a:rPr lang="en-US" sz="2000" dirty="0"/>
              <a:t>  Scarring and hypertrophy if longstanding</a:t>
            </a:r>
          </a:p>
        </p:txBody>
      </p:sp>
      <p:sp>
        <p:nvSpPr>
          <p:cNvPr id="11269" name="Rectangle 5"/>
          <p:cNvSpPr>
            <a:spLocks noChangeArrowheads="1"/>
          </p:cNvSpPr>
          <p:nvPr/>
        </p:nvSpPr>
        <p:spPr bwMode="auto">
          <a:xfrm>
            <a:off x="1676400" y="5867401"/>
            <a:ext cx="3400162" cy="585418"/>
          </a:xfrm>
          <a:prstGeom prst="rect">
            <a:avLst/>
          </a:prstGeom>
          <a:noFill/>
          <a:ln w="9525">
            <a:noFill/>
            <a:miter lim="800000"/>
            <a:headEnd/>
            <a:tailEnd/>
          </a:ln>
          <a:effectLst/>
        </p:spPr>
        <p:txBody>
          <a:bodyPr wrap="none" lIns="92075" tIns="46038" rIns="92075" bIns="46038">
            <a:spAutoFit/>
          </a:bodyPr>
          <a:lstStyle/>
          <a:p>
            <a:pPr>
              <a:lnSpc>
                <a:spcPct val="80000"/>
              </a:lnSpc>
              <a:buSzPct val="60000"/>
              <a:buFontTx/>
              <a:buChar char="•"/>
            </a:pPr>
            <a:r>
              <a:rPr lang="en-US" sz="2000" dirty="0"/>
              <a:t>  Scales around base of lashes </a:t>
            </a:r>
          </a:p>
          <a:p>
            <a:pPr>
              <a:lnSpc>
                <a:spcPct val="80000"/>
              </a:lnSpc>
              <a:buSzPct val="60000"/>
            </a:pPr>
            <a:r>
              <a:rPr lang="en-US" sz="2000" dirty="0"/>
              <a:t>   (</a:t>
            </a:r>
            <a:r>
              <a:rPr lang="en-US" sz="2000" dirty="0" err="1"/>
              <a:t>collarettes</a:t>
            </a:r>
            <a:r>
              <a:rPr lang="en-US" sz="2000" dirty="0"/>
              <a:t>)</a:t>
            </a:r>
          </a:p>
        </p:txBody>
      </p:sp>
      <p:grpSp>
        <p:nvGrpSpPr>
          <p:cNvPr id="2" name="Group 16"/>
          <p:cNvGrpSpPr>
            <a:grpSpLocks/>
          </p:cNvGrpSpPr>
          <p:nvPr/>
        </p:nvGrpSpPr>
        <p:grpSpPr bwMode="auto">
          <a:xfrm>
            <a:off x="1727200" y="685801"/>
            <a:ext cx="8788400" cy="4729163"/>
            <a:chOff x="144" y="432"/>
            <a:chExt cx="6228" cy="2979"/>
          </a:xfrm>
        </p:grpSpPr>
        <p:pic>
          <p:nvPicPr>
            <p:cNvPr id="11271" name="Picture 7" descr="C:\My Documents\Lid11.jpg"/>
            <p:cNvPicPr>
              <a:picLocks noChangeAspect="1" noChangeArrowheads="1"/>
            </p:cNvPicPr>
            <p:nvPr/>
          </p:nvPicPr>
          <p:blipFill>
            <a:blip r:embed="rId2" cstate="print"/>
            <a:srcRect/>
            <a:stretch>
              <a:fillRect/>
            </a:stretch>
          </p:blipFill>
          <p:spPr bwMode="auto">
            <a:xfrm>
              <a:off x="144" y="432"/>
              <a:ext cx="2930" cy="2976"/>
            </a:xfrm>
            <a:prstGeom prst="rect">
              <a:avLst/>
            </a:prstGeom>
            <a:noFill/>
          </p:spPr>
        </p:pic>
        <p:pic>
          <p:nvPicPr>
            <p:cNvPr id="11270" name="Picture 6" descr="C:\My Documents\lid10.jpg"/>
            <p:cNvPicPr>
              <a:picLocks noChangeAspect="1" noChangeArrowheads="1"/>
            </p:cNvPicPr>
            <p:nvPr/>
          </p:nvPicPr>
          <p:blipFill>
            <a:blip r:embed="rId3" cstate="print"/>
            <a:srcRect/>
            <a:stretch>
              <a:fillRect/>
            </a:stretch>
          </p:blipFill>
          <p:spPr bwMode="auto">
            <a:xfrm>
              <a:off x="3156" y="432"/>
              <a:ext cx="3216" cy="2979"/>
            </a:xfrm>
            <a:prstGeom prst="rect">
              <a:avLst/>
            </a:prstGeom>
            <a:noFill/>
          </p:spPr>
        </p:pic>
        <p:sp>
          <p:nvSpPr>
            <p:cNvPr id="11278" name="Line 14"/>
            <p:cNvSpPr>
              <a:spLocks noChangeShapeType="1"/>
            </p:cNvSpPr>
            <p:nvPr/>
          </p:nvSpPr>
          <p:spPr bwMode="auto">
            <a:xfrm>
              <a:off x="144" y="3408"/>
              <a:ext cx="6144" cy="0"/>
            </a:xfrm>
            <a:prstGeom prst="line">
              <a:avLst/>
            </a:prstGeom>
            <a:noFill/>
            <a:ln w="19050">
              <a:solidFill>
                <a:schemeClr val="tx2"/>
              </a:solidFill>
              <a:round/>
              <a:headEnd/>
              <a:tailEnd/>
            </a:ln>
            <a:effectLst/>
          </p:spPr>
          <p:txBody>
            <a:bodyPr wrap="none" lIns="92075" tIns="46038" rIns="92075" bIns="46038" anchor="ctr">
              <a:spAutoFit/>
            </a:bodyPr>
            <a:lstStyle/>
            <a:p>
              <a:endParaRPr lang="en-US">
                <a:ln>
                  <a:solidFill>
                    <a:schemeClr val="tx1">
                      <a:lumMod val="95000"/>
                      <a:lumOff val="5000"/>
                    </a:schemeClr>
                  </a:solidFill>
                </a:ln>
                <a:solidFill>
                  <a:schemeClr val="bg2">
                    <a:lumMod val="10000"/>
                  </a:schemeClr>
                </a:solidFill>
              </a:endParaRPr>
            </a:p>
          </p:txBody>
        </p:sp>
      </p:grpSp>
      <p:sp>
        <p:nvSpPr>
          <p:cNvPr id="11279" name="Rectangle 15"/>
          <p:cNvSpPr>
            <a:spLocks noChangeArrowheads="1"/>
          </p:cNvSpPr>
          <p:nvPr/>
        </p:nvSpPr>
        <p:spPr bwMode="auto">
          <a:xfrm>
            <a:off x="1676400" y="5486400"/>
            <a:ext cx="4124206" cy="339196"/>
          </a:xfrm>
          <a:prstGeom prst="rect">
            <a:avLst/>
          </a:prstGeom>
          <a:noFill/>
          <a:ln w="9525">
            <a:noFill/>
            <a:miter lim="800000"/>
            <a:headEnd/>
            <a:tailEnd/>
          </a:ln>
          <a:effectLst/>
        </p:spPr>
        <p:txBody>
          <a:bodyPr wrap="none" lIns="92075" tIns="46038" rIns="92075" bIns="46038">
            <a:spAutoFit/>
          </a:bodyPr>
          <a:lstStyle/>
          <a:p>
            <a:pPr>
              <a:lnSpc>
                <a:spcPct val="80000"/>
              </a:lnSpc>
              <a:buSzPct val="60000"/>
              <a:buFontTx/>
              <a:buChar char="•"/>
            </a:pPr>
            <a:r>
              <a:rPr lang="en-US" sz="2000" dirty="0"/>
              <a:t>  Chronic irritation worse in mornings</a:t>
            </a:r>
          </a:p>
        </p:txBody>
      </p:sp>
    </p:spTree>
    <p:extLst>
      <p:ext uri="{BB962C8B-B14F-4D97-AF65-F5344CB8AC3E}">
        <p14:creationId xmlns:p14="http://schemas.microsoft.com/office/powerpoint/2010/main" val="143605700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2946401" y="-107950"/>
            <a:ext cx="5558125" cy="462307"/>
          </a:xfrm>
          <a:prstGeom prst="rect">
            <a:avLst/>
          </a:prstGeom>
          <a:noFill/>
          <a:ln w="9525">
            <a:noFill/>
            <a:miter lim="800000"/>
            <a:headEnd/>
            <a:tailEnd/>
          </a:ln>
          <a:effectLst/>
        </p:spPr>
        <p:txBody>
          <a:bodyPr wrap="none" lIns="92075" tIns="46038" rIns="92075" bIns="46038">
            <a:spAutoFit/>
          </a:bodyPr>
          <a:lstStyle/>
          <a:p>
            <a:r>
              <a:rPr lang="en-US" sz="2400" dirty="0">
                <a:solidFill>
                  <a:schemeClr val="tx2"/>
                </a:solidFill>
              </a:rPr>
              <a:t>Complications of staphylococcal </a:t>
            </a:r>
            <a:r>
              <a:rPr lang="en-US" sz="2400" dirty="0" err="1">
                <a:solidFill>
                  <a:schemeClr val="tx2"/>
                </a:solidFill>
              </a:rPr>
              <a:t>blepharitis</a:t>
            </a:r>
            <a:endParaRPr lang="en-US" sz="2800" dirty="0">
              <a:solidFill>
                <a:schemeClr val="tx2"/>
              </a:solidFill>
            </a:endParaRPr>
          </a:p>
        </p:txBody>
      </p:sp>
      <p:grpSp>
        <p:nvGrpSpPr>
          <p:cNvPr id="2" name="Group 27"/>
          <p:cNvGrpSpPr>
            <a:grpSpLocks/>
          </p:cNvGrpSpPr>
          <p:nvPr/>
        </p:nvGrpSpPr>
        <p:grpSpPr bwMode="auto">
          <a:xfrm>
            <a:off x="2438400" y="304800"/>
            <a:ext cx="7010400" cy="6324600"/>
            <a:chOff x="1296" y="192"/>
            <a:chExt cx="3951" cy="3984"/>
          </a:xfrm>
        </p:grpSpPr>
        <p:pic>
          <p:nvPicPr>
            <p:cNvPr id="12299" name="Picture 11" descr="C:\My Documents\Lid13.jpg"/>
            <p:cNvPicPr>
              <a:picLocks noChangeAspect="1" noChangeArrowheads="1"/>
            </p:cNvPicPr>
            <p:nvPr/>
          </p:nvPicPr>
          <p:blipFill>
            <a:blip r:embed="rId2" cstate="print"/>
            <a:srcRect/>
            <a:stretch>
              <a:fillRect/>
            </a:stretch>
          </p:blipFill>
          <p:spPr bwMode="auto">
            <a:xfrm>
              <a:off x="3360" y="192"/>
              <a:ext cx="1887" cy="1872"/>
            </a:xfrm>
            <a:prstGeom prst="rect">
              <a:avLst/>
            </a:prstGeom>
            <a:noFill/>
          </p:spPr>
        </p:pic>
        <p:pic>
          <p:nvPicPr>
            <p:cNvPr id="12301" name="Picture 13" descr="C:\My Documents\Lid15.jpg"/>
            <p:cNvPicPr>
              <a:picLocks noChangeAspect="1" noChangeArrowheads="1"/>
            </p:cNvPicPr>
            <p:nvPr/>
          </p:nvPicPr>
          <p:blipFill>
            <a:blip r:embed="rId3" cstate="print"/>
            <a:srcRect/>
            <a:stretch>
              <a:fillRect/>
            </a:stretch>
          </p:blipFill>
          <p:spPr bwMode="auto">
            <a:xfrm>
              <a:off x="3360" y="2208"/>
              <a:ext cx="1885" cy="1968"/>
            </a:xfrm>
            <a:prstGeom prst="rect">
              <a:avLst/>
            </a:prstGeom>
            <a:noFill/>
          </p:spPr>
        </p:pic>
        <p:pic>
          <p:nvPicPr>
            <p:cNvPr id="12300" name="Picture 12" descr="C:\My Documents\Lid14.jpg"/>
            <p:cNvPicPr>
              <a:picLocks noChangeAspect="1" noChangeArrowheads="1"/>
            </p:cNvPicPr>
            <p:nvPr/>
          </p:nvPicPr>
          <p:blipFill>
            <a:blip r:embed="rId4" cstate="print"/>
            <a:srcRect/>
            <a:stretch>
              <a:fillRect/>
            </a:stretch>
          </p:blipFill>
          <p:spPr bwMode="auto">
            <a:xfrm>
              <a:off x="1296" y="2208"/>
              <a:ext cx="2064" cy="1968"/>
            </a:xfrm>
            <a:prstGeom prst="rect">
              <a:avLst/>
            </a:prstGeom>
            <a:noFill/>
          </p:spPr>
        </p:pic>
        <p:pic>
          <p:nvPicPr>
            <p:cNvPr id="12298" name="Picture 10" descr="C:\My Documents\Lid12.jpg"/>
            <p:cNvPicPr>
              <a:picLocks noChangeAspect="1" noChangeArrowheads="1"/>
            </p:cNvPicPr>
            <p:nvPr/>
          </p:nvPicPr>
          <p:blipFill>
            <a:blip r:embed="rId5" cstate="print">
              <a:lum bright="-12000"/>
            </a:blip>
            <a:srcRect/>
            <a:stretch>
              <a:fillRect/>
            </a:stretch>
          </p:blipFill>
          <p:spPr bwMode="auto">
            <a:xfrm>
              <a:off x="1296" y="192"/>
              <a:ext cx="2064" cy="1872"/>
            </a:xfrm>
            <a:prstGeom prst="rect">
              <a:avLst/>
            </a:prstGeom>
            <a:noFill/>
          </p:spPr>
        </p:pic>
      </p:grpSp>
      <p:sp>
        <p:nvSpPr>
          <p:cNvPr id="12294" name="Rectangle 6"/>
          <p:cNvSpPr>
            <a:spLocks noChangeArrowheads="1"/>
          </p:cNvSpPr>
          <p:nvPr/>
        </p:nvSpPr>
        <p:spPr bwMode="auto">
          <a:xfrm>
            <a:off x="6604001" y="3180648"/>
            <a:ext cx="1915333" cy="400752"/>
          </a:xfrm>
          <a:prstGeom prst="rect">
            <a:avLst/>
          </a:prstGeom>
          <a:noFill/>
          <a:ln w="9525">
            <a:noFill/>
            <a:miter lim="800000"/>
            <a:headEnd/>
            <a:tailEnd/>
          </a:ln>
          <a:effectLst/>
        </p:spPr>
        <p:txBody>
          <a:bodyPr wrap="none" lIns="92075" tIns="46038" rIns="92075" bIns="46038">
            <a:spAutoFit/>
          </a:bodyPr>
          <a:lstStyle/>
          <a:p>
            <a:r>
              <a:rPr lang="en-US" sz="2000" dirty="0"/>
              <a:t>  Recurrent </a:t>
            </a:r>
            <a:r>
              <a:rPr lang="en-US" sz="2000" dirty="0" err="1"/>
              <a:t>styes</a:t>
            </a:r>
            <a:endParaRPr lang="en-US" sz="2000" dirty="0"/>
          </a:p>
        </p:txBody>
      </p:sp>
      <p:sp>
        <p:nvSpPr>
          <p:cNvPr id="12295" name="Rectangle 7"/>
          <p:cNvSpPr>
            <a:spLocks noChangeArrowheads="1"/>
          </p:cNvSpPr>
          <p:nvPr/>
        </p:nvSpPr>
        <p:spPr bwMode="auto">
          <a:xfrm>
            <a:off x="3505201" y="6533448"/>
            <a:ext cx="2120581" cy="400752"/>
          </a:xfrm>
          <a:prstGeom prst="rect">
            <a:avLst/>
          </a:prstGeom>
          <a:noFill/>
          <a:ln w="9525">
            <a:noFill/>
            <a:miter lim="800000"/>
            <a:headEnd/>
            <a:tailEnd/>
          </a:ln>
          <a:effectLst/>
        </p:spPr>
        <p:txBody>
          <a:bodyPr wrap="none" lIns="92075" tIns="46038" rIns="92075" bIns="46038">
            <a:spAutoFit/>
          </a:bodyPr>
          <a:lstStyle/>
          <a:p>
            <a:r>
              <a:rPr lang="en-US" sz="2000" dirty="0"/>
              <a:t>  Marginal </a:t>
            </a:r>
            <a:r>
              <a:rPr lang="en-US" sz="2000" dirty="0" err="1"/>
              <a:t>keratitis</a:t>
            </a:r>
            <a:endParaRPr lang="en-US" sz="2000" dirty="0"/>
          </a:p>
        </p:txBody>
      </p:sp>
      <p:sp>
        <p:nvSpPr>
          <p:cNvPr id="12297" name="Rectangle 9"/>
          <p:cNvSpPr>
            <a:spLocks noChangeArrowheads="1"/>
          </p:cNvSpPr>
          <p:nvPr/>
        </p:nvSpPr>
        <p:spPr bwMode="auto">
          <a:xfrm>
            <a:off x="6373991" y="6533448"/>
            <a:ext cx="2276329" cy="400752"/>
          </a:xfrm>
          <a:prstGeom prst="rect">
            <a:avLst/>
          </a:prstGeom>
          <a:noFill/>
          <a:ln w="9525">
            <a:noFill/>
            <a:miter lim="800000"/>
            <a:headEnd/>
            <a:tailEnd/>
          </a:ln>
          <a:effectLst/>
        </p:spPr>
        <p:txBody>
          <a:bodyPr wrap="none" lIns="92075" tIns="46038" rIns="92075" bIns="46038">
            <a:spAutoFit/>
          </a:bodyPr>
          <a:lstStyle/>
          <a:p>
            <a:r>
              <a:rPr lang="en-US" sz="2000" dirty="0"/>
              <a:t>  Tear film instability</a:t>
            </a:r>
          </a:p>
        </p:txBody>
      </p:sp>
      <p:sp>
        <p:nvSpPr>
          <p:cNvPr id="12291" name="Rectangle 3"/>
          <p:cNvSpPr>
            <a:spLocks noChangeArrowheads="1"/>
          </p:cNvSpPr>
          <p:nvPr/>
        </p:nvSpPr>
        <p:spPr bwMode="auto">
          <a:xfrm>
            <a:off x="2362200" y="3124200"/>
            <a:ext cx="3581400" cy="400752"/>
          </a:xfrm>
          <a:prstGeom prst="rect">
            <a:avLst/>
          </a:prstGeom>
          <a:noFill/>
          <a:ln w="9525">
            <a:noFill/>
            <a:miter lim="800000"/>
            <a:headEnd/>
            <a:tailEnd/>
          </a:ln>
          <a:effectLst/>
        </p:spPr>
        <p:txBody>
          <a:bodyPr wrap="square" lIns="92075" tIns="46038" rIns="92075" bIns="46038">
            <a:spAutoFit/>
          </a:bodyPr>
          <a:lstStyle/>
          <a:p>
            <a:r>
              <a:rPr lang="en-US" sz="2000" dirty="0"/>
              <a:t> </a:t>
            </a:r>
            <a:r>
              <a:rPr lang="en-US" sz="2000" dirty="0" err="1"/>
              <a:t>Trichiasis</a:t>
            </a:r>
            <a:r>
              <a:rPr lang="en-US" sz="2000" dirty="0"/>
              <a:t>, </a:t>
            </a:r>
            <a:r>
              <a:rPr lang="en-US" sz="2000" dirty="0" err="1"/>
              <a:t>madarosis</a:t>
            </a:r>
            <a:r>
              <a:rPr lang="en-US" sz="2000" dirty="0"/>
              <a:t> , </a:t>
            </a:r>
            <a:r>
              <a:rPr lang="en-US" sz="2000" dirty="0" err="1"/>
              <a:t>poliosis</a:t>
            </a:r>
            <a:endParaRPr lang="en-US" sz="2000" dirty="0"/>
          </a:p>
        </p:txBody>
      </p:sp>
    </p:spTree>
    <p:extLst>
      <p:ext uri="{BB962C8B-B14F-4D97-AF65-F5344CB8AC3E}">
        <p14:creationId xmlns:p14="http://schemas.microsoft.com/office/powerpoint/2010/main" val="7172705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3945467" y="-76200"/>
            <a:ext cx="4542910" cy="646973"/>
          </a:xfrm>
          <a:prstGeom prst="rect">
            <a:avLst/>
          </a:prstGeom>
          <a:noFill/>
          <a:ln w="9525">
            <a:noFill/>
            <a:miter lim="800000"/>
            <a:headEnd/>
            <a:tailEnd/>
          </a:ln>
          <a:effectLst/>
        </p:spPr>
        <p:txBody>
          <a:bodyPr wrap="none" lIns="92075" tIns="46038" rIns="92075" bIns="46038">
            <a:spAutoFit/>
          </a:bodyPr>
          <a:lstStyle/>
          <a:p>
            <a:r>
              <a:rPr lang="en-US" sz="3600">
                <a:solidFill>
                  <a:schemeClr val="tx2"/>
                </a:solidFill>
              </a:rPr>
              <a:t>Seborrhoeic blepharitis</a:t>
            </a:r>
            <a:endParaRPr lang="en-US" sz="4000">
              <a:solidFill>
                <a:schemeClr val="tx2"/>
              </a:solidFill>
            </a:endParaRPr>
          </a:p>
        </p:txBody>
      </p:sp>
      <p:sp>
        <p:nvSpPr>
          <p:cNvPr id="13315" name="Rectangle 3"/>
          <p:cNvSpPr>
            <a:spLocks noChangeArrowheads="1"/>
          </p:cNvSpPr>
          <p:nvPr/>
        </p:nvSpPr>
        <p:spPr bwMode="auto">
          <a:xfrm>
            <a:off x="1892302" y="5715001"/>
            <a:ext cx="2932919" cy="400752"/>
          </a:xfrm>
          <a:prstGeom prst="rect">
            <a:avLst/>
          </a:prstGeom>
          <a:noFill/>
          <a:ln w="9525">
            <a:noFill/>
            <a:miter lim="800000"/>
            <a:headEnd/>
            <a:tailEnd/>
          </a:ln>
          <a:effectLst/>
        </p:spPr>
        <p:txBody>
          <a:bodyPr wrap="none" lIns="92075" tIns="46038" rIns="92075" bIns="46038">
            <a:spAutoFit/>
          </a:bodyPr>
          <a:lstStyle/>
          <a:p>
            <a:pPr>
              <a:buSzPct val="60000"/>
              <a:buFontTx/>
              <a:buChar char="•"/>
            </a:pPr>
            <a:r>
              <a:rPr lang="en-US" sz="2000"/>
              <a:t>  Shiny anterior lid margin</a:t>
            </a:r>
          </a:p>
        </p:txBody>
      </p:sp>
      <p:sp>
        <p:nvSpPr>
          <p:cNvPr id="13316" name="Rectangle 4"/>
          <p:cNvSpPr>
            <a:spLocks noChangeArrowheads="1"/>
          </p:cNvSpPr>
          <p:nvPr/>
        </p:nvSpPr>
        <p:spPr bwMode="auto">
          <a:xfrm>
            <a:off x="6265333" y="5715001"/>
            <a:ext cx="1825308" cy="400752"/>
          </a:xfrm>
          <a:prstGeom prst="rect">
            <a:avLst/>
          </a:prstGeom>
          <a:noFill/>
          <a:ln w="9525">
            <a:noFill/>
            <a:miter lim="800000"/>
            <a:headEnd/>
            <a:tailEnd/>
          </a:ln>
          <a:effectLst/>
        </p:spPr>
        <p:txBody>
          <a:bodyPr wrap="none" lIns="92075" tIns="46038" rIns="92075" bIns="46038">
            <a:spAutoFit/>
          </a:bodyPr>
          <a:lstStyle/>
          <a:p>
            <a:pPr>
              <a:buSzPct val="60000"/>
              <a:buFontTx/>
              <a:buChar char="•"/>
            </a:pPr>
            <a:r>
              <a:rPr lang="en-US" sz="2000"/>
              <a:t>  Greasy scales </a:t>
            </a:r>
          </a:p>
        </p:txBody>
      </p:sp>
      <p:sp>
        <p:nvSpPr>
          <p:cNvPr id="13317" name="Rectangle 5"/>
          <p:cNvSpPr>
            <a:spLocks noChangeArrowheads="1"/>
          </p:cNvSpPr>
          <p:nvPr/>
        </p:nvSpPr>
        <p:spPr bwMode="auto">
          <a:xfrm>
            <a:off x="6268155" y="6096001"/>
            <a:ext cx="2637710" cy="400752"/>
          </a:xfrm>
          <a:prstGeom prst="rect">
            <a:avLst/>
          </a:prstGeom>
          <a:noFill/>
          <a:ln w="9525">
            <a:noFill/>
            <a:miter lim="800000"/>
            <a:headEnd/>
            <a:tailEnd/>
          </a:ln>
          <a:effectLst/>
        </p:spPr>
        <p:txBody>
          <a:bodyPr wrap="none" lIns="92075" tIns="46038" rIns="92075" bIns="46038">
            <a:spAutoFit/>
          </a:bodyPr>
          <a:lstStyle/>
          <a:p>
            <a:pPr>
              <a:buSzPct val="60000"/>
              <a:buFontTx/>
              <a:buChar char="•"/>
            </a:pPr>
            <a:r>
              <a:rPr lang="en-US" sz="2000"/>
              <a:t>  Lashes stuck together</a:t>
            </a:r>
          </a:p>
        </p:txBody>
      </p:sp>
      <p:grpSp>
        <p:nvGrpSpPr>
          <p:cNvPr id="2" name="Group 16"/>
          <p:cNvGrpSpPr>
            <a:grpSpLocks/>
          </p:cNvGrpSpPr>
          <p:nvPr/>
        </p:nvGrpSpPr>
        <p:grpSpPr bwMode="auto">
          <a:xfrm>
            <a:off x="1794934" y="685800"/>
            <a:ext cx="8669867" cy="4953000"/>
            <a:chOff x="192" y="432"/>
            <a:chExt cx="6144" cy="3120"/>
          </a:xfrm>
        </p:grpSpPr>
        <p:pic>
          <p:nvPicPr>
            <p:cNvPr id="13319" name="Picture 7" descr="C:\My Documents\Lid17.jpg"/>
            <p:cNvPicPr>
              <a:picLocks noChangeAspect="1" noChangeArrowheads="1"/>
            </p:cNvPicPr>
            <p:nvPr/>
          </p:nvPicPr>
          <p:blipFill>
            <a:blip r:embed="rId2" cstate="print"/>
            <a:srcRect/>
            <a:stretch>
              <a:fillRect/>
            </a:stretch>
          </p:blipFill>
          <p:spPr bwMode="auto">
            <a:xfrm>
              <a:off x="3264" y="432"/>
              <a:ext cx="3066" cy="3120"/>
            </a:xfrm>
            <a:prstGeom prst="rect">
              <a:avLst/>
            </a:prstGeom>
            <a:noFill/>
          </p:spPr>
        </p:pic>
        <p:pic>
          <p:nvPicPr>
            <p:cNvPr id="13318" name="Picture 6" descr="C:\My Documents\Lid16.jpg"/>
            <p:cNvPicPr>
              <a:picLocks noChangeAspect="1" noChangeArrowheads="1"/>
            </p:cNvPicPr>
            <p:nvPr/>
          </p:nvPicPr>
          <p:blipFill>
            <a:blip r:embed="rId3" cstate="print"/>
            <a:srcRect/>
            <a:stretch>
              <a:fillRect/>
            </a:stretch>
          </p:blipFill>
          <p:spPr bwMode="auto">
            <a:xfrm>
              <a:off x="200" y="432"/>
              <a:ext cx="3064" cy="3120"/>
            </a:xfrm>
            <a:prstGeom prst="rect">
              <a:avLst/>
            </a:prstGeom>
            <a:noFill/>
          </p:spPr>
        </p:pic>
        <p:sp>
          <p:nvSpPr>
            <p:cNvPr id="13326" name="Line 14"/>
            <p:cNvSpPr>
              <a:spLocks noChangeShapeType="1"/>
            </p:cNvSpPr>
            <p:nvPr/>
          </p:nvSpPr>
          <p:spPr bwMode="auto">
            <a:xfrm>
              <a:off x="192" y="3552"/>
              <a:ext cx="6144" cy="0"/>
            </a:xfrm>
            <a:prstGeom prst="line">
              <a:avLst/>
            </a:prstGeom>
            <a:noFill/>
            <a:ln w="19050">
              <a:solidFill>
                <a:schemeClr val="tx2"/>
              </a:solidFill>
              <a:round/>
              <a:headEnd/>
              <a:tailEnd/>
            </a:ln>
            <a:effectLst/>
          </p:spPr>
          <p:txBody>
            <a:bodyPr wrap="none" lIns="92075" tIns="46038" rIns="92075" bIns="46038" anchor="ctr">
              <a:spAutoFit/>
            </a:bodyPr>
            <a:lstStyle/>
            <a:p>
              <a:endParaRPr lang="en-US"/>
            </a:p>
          </p:txBody>
        </p:sp>
      </p:grpSp>
      <p:sp>
        <p:nvSpPr>
          <p:cNvPr id="13327" name="Rectangle 15"/>
          <p:cNvSpPr>
            <a:spLocks noChangeArrowheads="1"/>
          </p:cNvSpPr>
          <p:nvPr/>
        </p:nvSpPr>
        <p:spPr bwMode="auto">
          <a:xfrm>
            <a:off x="1862667" y="6080126"/>
            <a:ext cx="3009670" cy="400752"/>
          </a:xfrm>
          <a:prstGeom prst="rect">
            <a:avLst/>
          </a:prstGeom>
          <a:noFill/>
          <a:ln w="9525">
            <a:noFill/>
            <a:miter lim="800000"/>
            <a:headEnd/>
            <a:tailEnd/>
          </a:ln>
          <a:effectLst/>
        </p:spPr>
        <p:txBody>
          <a:bodyPr wrap="none" lIns="92075" tIns="46038" rIns="92075" bIns="46038">
            <a:spAutoFit/>
          </a:bodyPr>
          <a:lstStyle/>
          <a:p>
            <a:pPr>
              <a:buSzPct val="60000"/>
              <a:buFontTx/>
              <a:buChar char="•"/>
            </a:pPr>
            <a:r>
              <a:rPr lang="en-US" sz="2000"/>
              <a:t>  Hyperaemia of lid margin</a:t>
            </a:r>
          </a:p>
        </p:txBody>
      </p:sp>
    </p:spTree>
    <p:extLst>
      <p:ext uri="{BB962C8B-B14F-4D97-AF65-F5344CB8AC3E}">
        <p14:creationId xmlns:p14="http://schemas.microsoft.com/office/powerpoint/2010/main" val="50265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138047" y="3013503"/>
            <a:ext cx="1915909" cy="830997"/>
          </a:xfrm>
          <a:prstGeom prst="rect">
            <a:avLst/>
          </a:prstGeom>
        </p:spPr>
        <p:txBody>
          <a:bodyPr wrap="none">
            <a:spAutoFit/>
          </a:bodyPr>
          <a:lstStyle/>
          <a:p>
            <a:r>
              <a:rPr lang="en-US" sz="4800" dirty="0">
                <a:solidFill>
                  <a:srgbClr val="FF0000"/>
                </a:solidFill>
                <a:latin typeface="Andalus" pitchFamily="18" charset="-78"/>
                <a:cs typeface="Andalus" pitchFamily="18" charset="-78"/>
              </a:rPr>
              <a:t>Eyelids</a:t>
            </a:r>
            <a:endParaRPr lang="ar-SA" sz="4800" dirty="0">
              <a:latin typeface="Andalus" pitchFamily="18" charset="-78"/>
              <a:cs typeface="Andalus" pitchFamily="18" charset="-78"/>
            </a:endParaRPr>
          </a:p>
        </p:txBody>
      </p:sp>
    </p:spTree>
    <p:extLst>
      <p:ext uri="{BB962C8B-B14F-4D97-AF65-F5344CB8AC3E}">
        <p14:creationId xmlns:p14="http://schemas.microsoft.com/office/powerpoint/2010/main" val="32615076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5113867" y="0"/>
            <a:ext cx="2285882" cy="523862"/>
          </a:xfrm>
          <a:prstGeom prst="rect">
            <a:avLst/>
          </a:prstGeom>
          <a:noFill/>
          <a:ln w="9525">
            <a:noFill/>
            <a:miter lim="800000"/>
            <a:headEnd/>
            <a:tailEnd/>
          </a:ln>
          <a:effectLst/>
        </p:spPr>
        <p:txBody>
          <a:bodyPr wrap="none" lIns="92075" tIns="46038" rIns="92075" bIns="46038">
            <a:spAutoFit/>
          </a:bodyPr>
          <a:lstStyle/>
          <a:p>
            <a:r>
              <a:rPr lang="en-US" sz="2800" dirty="0" err="1">
                <a:solidFill>
                  <a:schemeClr val="tx2"/>
                </a:solidFill>
              </a:rPr>
              <a:t>Meibomianitis</a:t>
            </a:r>
            <a:endParaRPr lang="en-US" sz="3200" dirty="0">
              <a:solidFill>
                <a:schemeClr val="tx2"/>
              </a:solidFill>
            </a:endParaRPr>
          </a:p>
        </p:txBody>
      </p:sp>
      <p:grpSp>
        <p:nvGrpSpPr>
          <p:cNvPr id="2" name="Group 31"/>
          <p:cNvGrpSpPr>
            <a:grpSpLocks/>
          </p:cNvGrpSpPr>
          <p:nvPr/>
        </p:nvGrpSpPr>
        <p:grpSpPr bwMode="auto">
          <a:xfrm>
            <a:off x="3124200" y="609600"/>
            <a:ext cx="6400800" cy="6019800"/>
            <a:chOff x="1440" y="384"/>
            <a:chExt cx="3902" cy="3792"/>
          </a:xfrm>
        </p:grpSpPr>
        <p:pic>
          <p:nvPicPr>
            <p:cNvPr id="14347" name="Picture 11" descr="C:\My Documents\Lid20.jpg"/>
            <p:cNvPicPr>
              <a:picLocks noChangeAspect="1" noChangeArrowheads="1"/>
            </p:cNvPicPr>
            <p:nvPr/>
          </p:nvPicPr>
          <p:blipFill>
            <a:blip r:embed="rId2" cstate="print"/>
            <a:srcRect/>
            <a:stretch>
              <a:fillRect/>
            </a:stretch>
          </p:blipFill>
          <p:spPr bwMode="auto">
            <a:xfrm>
              <a:off x="1440" y="2304"/>
              <a:ext cx="1968" cy="1872"/>
            </a:xfrm>
            <a:prstGeom prst="rect">
              <a:avLst/>
            </a:prstGeom>
            <a:noFill/>
          </p:spPr>
        </p:pic>
        <p:pic>
          <p:nvPicPr>
            <p:cNvPr id="14345" name="Picture 9" descr="C:\My Documents\Lid18.jpg"/>
            <p:cNvPicPr>
              <a:picLocks noChangeAspect="1" noChangeArrowheads="1"/>
            </p:cNvPicPr>
            <p:nvPr/>
          </p:nvPicPr>
          <p:blipFill>
            <a:blip r:embed="rId3" cstate="print"/>
            <a:srcRect/>
            <a:stretch>
              <a:fillRect/>
            </a:stretch>
          </p:blipFill>
          <p:spPr bwMode="auto">
            <a:xfrm>
              <a:off x="1440" y="384"/>
              <a:ext cx="1981" cy="1920"/>
            </a:xfrm>
            <a:prstGeom prst="rect">
              <a:avLst/>
            </a:prstGeom>
            <a:noFill/>
          </p:spPr>
        </p:pic>
        <p:pic>
          <p:nvPicPr>
            <p:cNvPr id="14348" name="Picture 12" descr="C:\My Documents\Lid21.jpg"/>
            <p:cNvPicPr>
              <a:picLocks noChangeAspect="1" noChangeArrowheads="1"/>
            </p:cNvPicPr>
            <p:nvPr/>
          </p:nvPicPr>
          <p:blipFill>
            <a:blip r:embed="rId4" cstate="print"/>
            <a:srcRect/>
            <a:stretch>
              <a:fillRect/>
            </a:stretch>
          </p:blipFill>
          <p:spPr bwMode="auto">
            <a:xfrm>
              <a:off x="3408" y="2304"/>
              <a:ext cx="1934" cy="1872"/>
            </a:xfrm>
            <a:prstGeom prst="rect">
              <a:avLst/>
            </a:prstGeom>
            <a:noFill/>
          </p:spPr>
        </p:pic>
        <p:pic>
          <p:nvPicPr>
            <p:cNvPr id="14346" name="Picture 10" descr="C:\My Documents\Lid19.jpg"/>
            <p:cNvPicPr>
              <a:picLocks noChangeAspect="1" noChangeArrowheads="1"/>
            </p:cNvPicPr>
            <p:nvPr/>
          </p:nvPicPr>
          <p:blipFill>
            <a:blip r:embed="rId5" cstate="print"/>
            <a:srcRect/>
            <a:stretch>
              <a:fillRect/>
            </a:stretch>
          </p:blipFill>
          <p:spPr bwMode="auto">
            <a:xfrm>
              <a:off x="3408" y="384"/>
              <a:ext cx="1934" cy="1920"/>
            </a:xfrm>
            <a:prstGeom prst="rect">
              <a:avLst/>
            </a:prstGeom>
            <a:noFill/>
          </p:spPr>
        </p:pic>
        <p:sp>
          <p:nvSpPr>
            <p:cNvPr id="14361" name="Rectangle 25"/>
            <p:cNvSpPr>
              <a:spLocks noChangeArrowheads="1"/>
            </p:cNvSpPr>
            <p:nvPr/>
          </p:nvSpPr>
          <p:spPr bwMode="auto">
            <a:xfrm>
              <a:off x="1440" y="1995"/>
              <a:ext cx="3888" cy="233"/>
            </a:xfrm>
            <a:prstGeom prst="rect">
              <a:avLst/>
            </a:prstGeom>
            <a:solidFill>
              <a:schemeClr val="bg1"/>
            </a:solidFill>
            <a:ln w="19050">
              <a:solidFill>
                <a:schemeClr val="tx2"/>
              </a:solidFill>
              <a:miter lim="800000"/>
              <a:headEnd/>
              <a:tailEnd/>
            </a:ln>
            <a:effectLst/>
          </p:spPr>
          <p:txBody>
            <a:bodyPr wrap="square" lIns="92075" tIns="46038" rIns="92075" bIns="46038" anchor="ctr">
              <a:spAutoFit/>
            </a:bodyPr>
            <a:lstStyle/>
            <a:p>
              <a:endParaRPr lang="en-US"/>
            </a:p>
          </p:txBody>
        </p:sp>
        <p:sp>
          <p:nvSpPr>
            <p:cNvPr id="14362" name="Rectangle 26"/>
            <p:cNvSpPr>
              <a:spLocks noChangeArrowheads="1"/>
            </p:cNvSpPr>
            <p:nvPr/>
          </p:nvSpPr>
          <p:spPr bwMode="auto">
            <a:xfrm>
              <a:off x="1440" y="3936"/>
              <a:ext cx="3888" cy="240"/>
            </a:xfrm>
            <a:prstGeom prst="rect">
              <a:avLst/>
            </a:prstGeom>
            <a:solidFill>
              <a:schemeClr val="bg1"/>
            </a:solidFill>
            <a:ln w="19050">
              <a:solidFill>
                <a:schemeClr val="tx2"/>
              </a:solidFill>
              <a:miter lim="800000"/>
              <a:headEnd/>
              <a:tailEnd/>
            </a:ln>
            <a:effectLst/>
          </p:spPr>
          <p:txBody>
            <a:bodyPr lIns="92075" tIns="46038" rIns="92075" bIns="46038" anchor="ctr">
              <a:spAutoFit/>
            </a:bodyPr>
            <a:lstStyle/>
            <a:p>
              <a:endParaRPr lang="en-US"/>
            </a:p>
          </p:txBody>
        </p:sp>
        <p:sp>
          <p:nvSpPr>
            <p:cNvPr id="14363" name="Line 27"/>
            <p:cNvSpPr>
              <a:spLocks noChangeShapeType="1"/>
            </p:cNvSpPr>
            <p:nvPr/>
          </p:nvSpPr>
          <p:spPr bwMode="auto">
            <a:xfrm>
              <a:off x="3408" y="384"/>
              <a:ext cx="0" cy="3792"/>
            </a:xfrm>
            <a:prstGeom prst="line">
              <a:avLst/>
            </a:prstGeom>
            <a:noFill/>
            <a:ln w="19050">
              <a:solidFill>
                <a:schemeClr val="tx2"/>
              </a:solidFill>
              <a:round/>
              <a:headEnd/>
              <a:tailEnd/>
            </a:ln>
            <a:effectLst/>
          </p:spPr>
          <p:txBody>
            <a:bodyPr wrap="none" lIns="92075" tIns="46038" rIns="92075" bIns="46038" anchor="ctr">
              <a:spAutoFit/>
            </a:bodyPr>
            <a:lstStyle/>
            <a:p>
              <a:endParaRPr lang="en-US"/>
            </a:p>
          </p:txBody>
        </p:sp>
      </p:grpSp>
      <p:sp>
        <p:nvSpPr>
          <p:cNvPr id="14344" name="Rectangle 8"/>
          <p:cNvSpPr>
            <a:spLocks noChangeArrowheads="1"/>
          </p:cNvSpPr>
          <p:nvPr/>
        </p:nvSpPr>
        <p:spPr bwMode="auto">
          <a:xfrm>
            <a:off x="6350001" y="6248401"/>
            <a:ext cx="2783967" cy="400752"/>
          </a:xfrm>
          <a:prstGeom prst="rect">
            <a:avLst/>
          </a:prstGeom>
          <a:noFill/>
          <a:ln w="9525">
            <a:noFill/>
            <a:miter lim="800000"/>
            <a:headEnd/>
            <a:tailEnd/>
          </a:ln>
          <a:effectLst/>
        </p:spPr>
        <p:txBody>
          <a:bodyPr wrap="none" lIns="92075" tIns="46038" rIns="92075" bIns="46038">
            <a:spAutoFit/>
          </a:bodyPr>
          <a:lstStyle/>
          <a:p>
            <a:r>
              <a:rPr lang="en-US" sz="2000"/>
              <a:t>  </a:t>
            </a:r>
            <a:r>
              <a:rPr lang="en-US"/>
              <a:t>Meibomian cyst formation</a:t>
            </a:r>
          </a:p>
        </p:txBody>
      </p:sp>
      <p:sp>
        <p:nvSpPr>
          <p:cNvPr id="14342" name="Rectangle 6"/>
          <p:cNvSpPr>
            <a:spLocks noChangeArrowheads="1"/>
          </p:cNvSpPr>
          <p:nvPr/>
        </p:nvSpPr>
        <p:spPr bwMode="auto">
          <a:xfrm>
            <a:off x="3200400" y="6318250"/>
            <a:ext cx="3145476" cy="314574"/>
          </a:xfrm>
          <a:prstGeom prst="rect">
            <a:avLst/>
          </a:prstGeom>
          <a:noFill/>
          <a:ln w="9525">
            <a:noFill/>
            <a:miter lim="800000"/>
            <a:headEnd/>
            <a:tailEnd/>
          </a:ln>
          <a:effectLst/>
        </p:spPr>
        <p:txBody>
          <a:bodyPr wrap="none" lIns="92075" tIns="46038" rIns="92075" bIns="46038">
            <a:spAutoFit/>
          </a:bodyPr>
          <a:lstStyle/>
          <a:p>
            <a:pPr>
              <a:lnSpc>
                <a:spcPct val="80000"/>
              </a:lnSpc>
            </a:pPr>
            <a:r>
              <a:rPr lang="en-US" dirty="0"/>
              <a:t>  Thickened posterior lid margin</a:t>
            </a:r>
          </a:p>
        </p:txBody>
      </p:sp>
      <p:sp>
        <p:nvSpPr>
          <p:cNvPr id="14339" name="Rectangle 3"/>
          <p:cNvSpPr>
            <a:spLocks noChangeArrowheads="1"/>
          </p:cNvSpPr>
          <p:nvPr/>
        </p:nvSpPr>
        <p:spPr bwMode="auto">
          <a:xfrm>
            <a:off x="3505201" y="3124201"/>
            <a:ext cx="2660985" cy="536173"/>
          </a:xfrm>
          <a:prstGeom prst="rect">
            <a:avLst/>
          </a:prstGeom>
          <a:noFill/>
          <a:ln w="9525">
            <a:noFill/>
            <a:miter lim="800000"/>
            <a:headEnd/>
            <a:tailEnd/>
          </a:ln>
          <a:effectLst/>
        </p:spPr>
        <p:txBody>
          <a:bodyPr wrap="none" lIns="92075" tIns="46038" rIns="92075" bIns="46038">
            <a:spAutoFit/>
          </a:bodyPr>
          <a:lstStyle/>
          <a:p>
            <a:pPr>
              <a:lnSpc>
                <a:spcPct val="80000"/>
              </a:lnSpc>
            </a:pPr>
            <a:r>
              <a:rPr lang="en-US" dirty="0"/>
              <a:t>  Inflamed and blocked</a:t>
            </a:r>
          </a:p>
          <a:p>
            <a:pPr>
              <a:lnSpc>
                <a:spcPct val="80000"/>
              </a:lnSpc>
            </a:pPr>
            <a:r>
              <a:rPr lang="en-US" dirty="0"/>
              <a:t>  </a:t>
            </a:r>
            <a:r>
              <a:rPr lang="en-US" dirty="0" err="1"/>
              <a:t>meibomian</a:t>
            </a:r>
            <a:r>
              <a:rPr lang="en-US" dirty="0"/>
              <a:t> gland orifices</a:t>
            </a:r>
          </a:p>
        </p:txBody>
      </p:sp>
      <p:sp>
        <p:nvSpPr>
          <p:cNvPr id="14341" name="Rectangle 5"/>
          <p:cNvSpPr>
            <a:spLocks noChangeArrowheads="1"/>
          </p:cNvSpPr>
          <p:nvPr/>
        </p:nvSpPr>
        <p:spPr bwMode="auto">
          <a:xfrm>
            <a:off x="6541912" y="3124202"/>
            <a:ext cx="2416815" cy="536173"/>
          </a:xfrm>
          <a:prstGeom prst="rect">
            <a:avLst/>
          </a:prstGeom>
          <a:noFill/>
          <a:ln w="9525">
            <a:noFill/>
            <a:miter lim="800000"/>
            <a:headEnd/>
            <a:tailEnd/>
          </a:ln>
          <a:effectLst/>
        </p:spPr>
        <p:txBody>
          <a:bodyPr wrap="none" lIns="92075" tIns="46038" rIns="92075" bIns="46038">
            <a:spAutoFit/>
          </a:bodyPr>
          <a:lstStyle/>
          <a:p>
            <a:pPr>
              <a:lnSpc>
                <a:spcPct val="80000"/>
              </a:lnSpc>
            </a:pPr>
            <a:r>
              <a:rPr lang="en-US"/>
              <a:t>Toothpaste-like plaques</a:t>
            </a:r>
          </a:p>
          <a:p>
            <a:pPr>
              <a:lnSpc>
                <a:spcPct val="80000"/>
              </a:lnSpc>
            </a:pPr>
            <a:r>
              <a:rPr lang="en-US"/>
              <a:t>from meibomian glands</a:t>
            </a:r>
          </a:p>
        </p:txBody>
      </p:sp>
    </p:spTree>
    <p:extLst>
      <p:ext uri="{BB962C8B-B14F-4D97-AF65-F5344CB8AC3E}">
        <p14:creationId xmlns:p14="http://schemas.microsoft.com/office/powerpoint/2010/main" val="140007663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4301067" y="1"/>
            <a:ext cx="4595810" cy="646973"/>
          </a:xfrm>
          <a:prstGeom prst="rect">
            <a:avLst/>
          </a:prstGeom>
          <a:noFill/>
          <a:ln w="9525">
            <a:noFill/>
            <a:miter lim="800000"/>
            <a:headEnd/>
            <a:tailEnd/>
          </a:ln>
          <a:effectLst/>
        </p:spPr>
        <p:txBody>
          <a:bodyPr wrap="none" lIns="92075" tIns="46038" rIns="92075" bIns="46038">
            <a:spAutoFit/>
          </a:bodyPr>
          <a:lstStyle/>
          <a:p>
            <a:r>
              <a:rPr lang="en-US" sz="3600">
                <a:solidFill>
                  <a:schemeClr val="tx2"/>
                </a:solidFill>
              </a:rPr>
              <a:t>Meibomian seborrhoea</a:t>
            </a:r>
            <a:endParaRPr lang="en-US" sz="4000">
              <a:solidFill>
                <a:schemeClr val="tx2"/>
              </a:solidFill>
            </a:endParaRPr>
          </a:p>
        </p:txBody>
      </p:sp>
      <p:sp>
        <p:nvSpPr>
          <p:cNvPr id="15364" name="Rectangle 4"/>
          <p:cNvSpPr>
            <a:spLocks noChangeArrowheads="1"/>
          </p:cNvSpPr>
          <p:nvPr/>
        </p:nvSpPr>
        <p:spPr bwMode="auto">
          <a:xfrm>
            <a:off x="1871134" y="5759450"/>
            <a:ext cx="4731616" cy="339196"/>
          </a:xfrm>
          <a:prstGeom prst="rect">
            <a:avLst/>
          </a:prstGeom>
          <a:noFill/>
          <a:ln w="9525">
            <a:noFill/>
            <a:miter lim="800000"/>
            <a:headEnd/>
            <a:tailEnd/>
          </a:ln>
          <a:effectLst/>
        </p:spPr>
        <p:txBody>
          <a:bodyPr wrap="none" lIns="92075" tIns="46038" rIns="92075" bIns="46038">
            <a:spAutoFit/>
          </a:bodyPr>
          <a:lstStyle/>
          <a:p>
            <a:pPr>
              <a:lnSpc>
                <a:spcPct val="80000"/>
              </a:lnSpc>
            </a:pPr>
            <a:r>
              <a:rPr lang="en-US" sz="2000"/>
              <a:t>  Oil globules over meibomian gland orifices</a:t>
            </a:r>
          </a:p>
        </p:txBody>
      </p:sp>
      <p:sp>
        <p:nvSpPr>
          <p:cNvPr id="15365" name="Rectangle 5"/>
          <p:cNvSpPr>
            <a:spLocks noChangeArrowheads="1"/>
          </p:cNvSpPr>
          <p:nvPr/>
        </p:nvSpPr>
        <p:spPr bwMode="auto">
          <a:xfrm>
            <a:off x="7065434" y="5699126"/>
            <a:ext cx="2803588" cy="400752"/>
          </a:xfrm>
          <a:prstGeom prst="rect">
            <a:avLst/>
          </a:prstGeom>
          <a:noFill/>
          <a:ln w="9525">
            <a:noFill/>
            <a:miter lim="800000"/>
            <a:headEnd/>
            <a:tailEnd/>
          </a:ln>
          <a:effectLst/>
        </p:spPr>
        <p:txBody>
          <a:bodyPr wrap="none" lIns="92075" tIns="46038" rIns="92075" bIns="46038">
            <a:spAutoFit/>
          </a:bodyPr>
          <a:lstStyle/>
          <a:p>
            <a:r>
              <a:rPr lang="en-US" sz="2000"/>
              <a:t>  Oily and foamy tear film</a:t>
            </a:r>
          </a:p>
        </p:txBody>
      </p:sp>
      <p:grpSp>
        <p:nvGrpSpPr>
          <p:cNvPr id="2" name="Group 17"/>
          <p:cNvGrpSpPr>
            <a:grpSpLocks/>
          </p:cNvGrpSpPr>
          <p:nvPr/>
        </p:nvGrpSpPr>
        <p:grpSpPr bwMode="auto">
          <a:xfrm>
            <a:off x="1930401" y="914401"/>
            <a:ext cx="8473723" cy="4741863"/>
            <a:chOff x="288" y="576"/>
            <a:chExt cx="6005" cy="2987"/>
          </a:xfrm>
        </p:grpSpPr>
        <p:pic>
          <p:nvPicPr>
            <p:cNvPr id="15367" name="Picture 7" descr="C:\My Documents\Lid23.jpg"/>
            <p:cNvPicPr>
              <a:picLocks noChangeAspect="1" noChangeArrowheads="1"/>
            </p:cNvPicPr>
            <p:nvPr/>
          </p:nvPicPr>
          <p:blipFill>
            <a:blip r:embed="rId2" cstate="print"/>
            <a:srcRect/>
            <a:stretch>
              <a:fillRect/>
            </a:stretch>
          </p:blipFill>
          <p:spPr bwMode="auto">
            <a:xfrm>
              <a:off x="3408" y="576"/>
              <a:ext cx="2885" cy="2976"/>
            </a:xfrm>
            <a:prstGeom prst="rect">
              <a:avLst/>
            </a:prstGeom>
            <a:noFill/>
          </p:spPr>
        </p:pic>
        <p:pic>
          <p:nvPicPr>
            <p:cNvPr id="15366" name="Picture 6" descr="C:\My Documents\Lid22.jpg"/>
            <p:cNvPicPr>
              <a:picLocks noChangeAspect="1" noChangeArrowheads="1"/>
            </p:cNvPicPr>
            <p:nvPr/>
          </p:nvPicPr>
          <p:blipFill>
            <a:blip r:embed="rId3" cstate="print"/>
            <a:srcRect/>
            <a:stretch>
              <a:fillRect/>
            </a:stretch>
          </p:blipFill>
          <p:spPr bwMode="auto">
            <a:xfrm>
              <a:off x="288" y="576"/>
              <a:ext cx="3106" cy="2987"/>
            </a:xfrm>
            <a:prstGeom prst="rect">
              <a:avLst/>
            </a:prstGeom>
            <a:noFill/>
          </p:spPr>
        </p:pic>
        <p:sp>
          <p:nvSpPr>
            <p:cNvPr id="15374" name="Line 14"/>
            <p:cNvSpPr>
              <a:spLocks noChangeShapeType="1"/>
            </p:cNvSpPr>
            <p:nvPr/>
          </p:nvSpPr>
          <p:spPr bwMode="auto">
            <a:xfrm>
              <a:off x="288" y="3552"/>
              <a:ext cx="6000" cy="0"/>
            </a:xfrm>
            <a:prstGeom prst="line">
              <a:avLst/>
            </a:prstGeom>
            <a:noFill/>
            <a:ln w="19050">
              <a:solidFill>
                <a:schemeClr val="tx2"/>
              </a:solidFill>
              <a:round/>
              <a:headEnd/>
              <a:tailEnd/>
            </a:ln>
            <a:effectLst/>
          </p:spPr>
          <p:txBody>
            <a:bodyPr wrap="none" lIns="92075" tIns="46038" rIns="92075" bIns="46038" anchor="ctr">
              <a:spAutoFit/>
            </a:bodyPr>
            <a:lstStyle/>
            <a:p>
              <a:endParaRPr lang="en-US"/>
            </a:p>
          </p:txBody>
        </p:sp>
      </p:grpSp>
    </p:spTree>
    <p:extLst>
      <p:ext uri="{BB962C8B-B14F-4D97-AF65-F5344CB8AC3E}">
        <p14:creationId xmlns:p14="http://schemas.microsoft.com/office/powerpoint/2010/main" val="40001219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2997200" y="457201"/>
            <a:ext cx="6366102" cy="708528"/>
          </a:xfrm>
          <a:prstGeom prst="rect">
            <a:avLst/>
          </a:prstGeom>
          <a:noFill/>
          <a:ln w="9525">
            <a:noFill/>
            <a:miter lim="800000"/>
            <a:headEnd/>
            <a:tailEnd/>
          </a:ln>
          <a:effectLst/>
        </p:spPr>
        <p:txBody>
          <a:bodyPr wrap="none" lIns="92075" tIns="46038" rIns="92075" bIns="46038">
            <a:spAutoFit/>
          </a:bodyPr>
          <a:lstStyle/>
          <a:p>
            <a:r>
              <a:rPr lang="en-US" sz="3600">
                <a:solidFill>
                  <a:schemeClr val="tx2"/>
                </a:solidFill>
              </a:rPr>
              <a:t>Treatment of Chronic Blepharitis</a:t>
            </a:r>
            <a:r>
              <a:rPr lang="en-US" sz="4000">
                <a:solidFill>
                  <a:schemeClr val="tx2"/>
                </a:solidFill>
              </a:rPr>
              <a:t> </a:t>
            </a:r>
          </a:p>
        </p:txBody>
      </p:sp>
      <p:sp>
        <p:nvSpPr>
          <p:cNvPr id="16387" name="Rectangle 3"/>
          <p:cNvSpPr>
            <a:spLocks noChangeArrowheads="1"/>
          </p:cNvSpPr>
          <p:nvPr/>
        </p:nvSpPr>
        <p:spPr bwMode="auto">
          <a:xfrm>
            <a:off x="1676401" y="1752601"/>
            <a:ext cx="6280437" cy="523862"/>
          </a:xfrm>
          <a:prstGeom prst="rect">
            <a:avLst/>
          </a:prstGeom>
          <a:noFill/>
          <a:ln w="9525">
            <a:noFill/>
            <a:miter lim="800000"/>
            <a:headEnd/>
            <a:tailEnd/>
          </a:ln>
          <a:effectLst/>
        </p:spPr>
        <p:txBody>
          <a:bodyPr wrap="none" lIns="92075" tIns="46038" rIns="92075" bIns="46038">
            <a:spAutoFit/>
          </a:bodyPr>
          <a:lstStyle/>
          <a:p>
            <a:r>
              <a:rPr lang="en-US" sz="2800" dirty="0"/>
              <a:t>  </a:t>
            </a:r>
            <a:r>
              <a:rPr lang="en-US" sz="2800" dirty="0">
                <a:solidFill>
                  <a:srgbClr val="FF0000"/>
                </a:solidFill>
              </a:rPr>
              <a:t>1.  Lid hygiene </a:t>
            </a:r>
            <a:r>
              <a:rPr lang="en-US" sz="2800" dirty="0"/>
              <a:t>- with 25% baby shampoo</a:t>
            </a:r>
          </a:p>
        </p:txBody>
      </p:sp>
      <p:sp>
        <p:nvSpPr>
          <p:cNvPr id="16388" name="Rectangle 4"/>
          <p:cNvSpPr>
            <a:spLocks noChangeArrowheads="1"/>
          </p:cNvSpPr>
          <p:nvPr/>
        </p:nvSpPr>
        <p:spPr bwMode="auto">
          <a:xfrm>
            <a:off x="1844041" y="2667001"/>
            <a:ext cx="8031429" cy="523862"/>
          </a:xfrm>
          <a:prstGeom prst="rect">
            <a:avLst/>
          </a:prstGeom>
          <a:noFill/>
          <a:ln w="9525">
            <a:noFill/>
            <a:miter lim="800000"/>
            <a:headEnd/>
            <a:tailEnd/>
          </a:ln>
          <a:effectLst/>
        </p:spPr>
        <p:txBody>
          <a:bodyPr wrap="none" lIns="92075" tIns="46038" rIns="92075" bIns="46038">
            <a:spAutoFit/>
          </a:bodyPr>
          <a:lstStyle/>
          <a:p>
            <a:r>
              <a:rPr lang="en-US" sz="2800" dirty="0">
                <a:solidFill>
                  <a:srgbClr val="FF0000"/>
                </a:solidFill>
              </a:rPr>
              <a:t>2.  Tear substitutes</a:t>
            </a:r>
            <a:r>
              <a:rPr lang="en-US" sz="2800" dirty="0"/>
              <a:t> - for associated tear film instability</a:t>
            </a:r>
          </a:p>
        </p:txBody>
      </p:sp>
      <p:sp>
        <p:nvSpPr>
          <p:cNvPr id="16389" name="Rectangle 5"/>
          <p:cNvSpPr>
            <a:spLocks noChangeArrowheads="1"/>
          </p:cNvSpPr>
          <p:nvPr/>
        </p:nvSpPr>
        <p:spPr bwMode="auto">
          <a:xfrm>
            <a:off x="1844040" y="3505201"/>
            <a:ext cx="8503920" cy="523862"/>
          </a:xfrm>
          <a:prstGeom prst="rect">
            <a:avLst/>
          </a:prstGeom>
          <a:noFill/>
          <a:ln w="9525">
            <a:noFill/>
            <a:miter lim="800000"/>
            <a:headEnd/>
            <a:tailEnd/>
          </a:ln>
          <a:effectLst/>
        </p:spPr>
        <p:txBody>
          <a:bodyPr wrap="none" lIns="92075" tIns="46038" rIns="92075" bIns="46038">
            <a:spAutoFit/>
          </a:bodyPr>
          <a:lstStyle/>
          <a:p>
            <a:r>
              <a:rPr lang="en-US" sz="2800" dirty="0">
                <a:solidFill>
                  <a:srgbClr val="FF0000"/>
                </a:solidFill>
              </a:rPr>
              <a:t>3.  Systemic </a:t>
            </a:r>
            <a:r>
              <a:rPr lang="en-US" sz="2800" dirty="0" err="1">
                <a:solidFill>
                  <a:srgbClr val="FF0000"/>
                </a:solidFill>
              </a:rPr>
              <a:t>tetracyclines</a:t>
            </a:r>
            <a:r>
              <a:rPr lang="en-US" sz="2800" dirty="0"/>
              <a:t> - for severe posterior </a:t>
            </a:r>
            <a:r>
              <a:rPr lang="en-US" sz="2800" dirty="0" err="1"/>
              <a:t>blepharitis</a:t>
            </a:r>
            <a:endParaRPr lang="en-US" sz="2800" dirty="0"/>
          </a:p>
        </p:txBody>
      </p:sp>
      <p:sp>
        <p:nvSpPr>
          <p:cNvPr id="16390" name="Rectangle 6"/>
          <p:cNvSpPr>
            <a:spLocks noChangeArrowheads="1"/>
          </p:cNvSpPr>
          <p:nvPr/>
        </p:nvSpPr>
        <p:spPr bwMode="auto">
          <a:xfrm>
            <a:off x="1844041" y="4343400"/>
            <a:ext cx="7624267" cy="954750"/>
          </a:xfrm>
          <a:prstGeom prst="rect">
            <a:avLst/>
          </a:prstGeom>
          <a:noFill/>
          <a:ln w="9525">
            <a:noFill/>
            <a:miter lim="800000"/>
            <a:headEnd/>
            <a:tailEnd/>
          </a:ln>
          <a:effectLst/>
        </p:spPr>
        <p:txBody>
          <a:bodyPr wrap="none" lIns="92075" tIns="46038" rIns="92075" bIns="46038">
            <a:spAutoFit/>
          </a:bodyPr>
          <a:lstStyle/>
          <a:p>
            <a:pPr marL="514350" indent="-514350">
              <a:buAutoNum type="arabicPeriod" startAt="4"/>
            </a:pPr>
            <a:r>
              <a:rPr lang="en-US" sz="2800" dirty="0">
                <a:solidFill>
                  <a:srgbClr val="FF0000"/>
                </a:solidFill>
              </a:rPr>
              <a:t>Warm compresses</a:t>
            </a:r>
            <a:r>
              <a:rPr lang="en-US" sz="2800" dirty="0"/>
              <a:t> - to melt solidified sebum in </a:t>
            </a:r>
          </a:p>
          <a:p>
            <a:pPr marL="514350" indent="-514350"/>
            <a:r>
              <a:rPr lang="en-US" sz="2800" dirty="0"/>
              <a:t>posterior </a:t>
            </a:r>
            <a:r>
              <a:rPr lang="en-US" sz="2800" dirty="0" err="1"/>
              <a:t>blepharitis</a:t>
            </a:r>
            <a:endParaRPr lang="en-US" sz="2800" dirty="0"/>
          </a:p>
        </p:txBody>
      </p:sp>
    </p:spTree>
    <p:extLst>
      <p:ext uri="{BB962C8B-B14F-4D97-AF65-F5344CB8AC3E}">
        <p14:creationId xmlns:p14="http://schemas.microsoft.com/office/powerpoint/2010/main" val="109941860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ChangeArrowheads="1"/>
          </p:cNvSpPr>
          <p:nvPr/>
        </p:nvSpPr>
        <p:spPr bwMode="auto">
          <a:xfrm>
            <a:off x="3488268" y="196851"/>
            <a:ext cx="4439357" cy="646973"/>
          </a:xfrm>
          <a:prstGeom prst="rect">
            <a:avLst/>
          </a:prstGeom>
          <a:noFill/>
          <a:ln w="9525">
            <a:noFill/>
            <a:miter lim="800000"/>
            <a:headEnd/>
            <a:tailEnd/>
          </a:ln>
        </p:spPr>
        <p:txBody>
          <a:bodyPr wrap="none" lIns="92075" tIns="46038" rIns="92075" bIns="46038">
            <a:spAutoFit/>
          </a:bodyPr>
          <a:lstStyle/>
          <a:p>
            <a:r>
              <a:rPr lang="en-US" sz="3600">
                <a:solidFill>
                  <a:schemeClr val="tx2"/>
                </a:solidFill>
              </a:rPr>
              <a:t>DISORDERS OF LASHES</a:t>
            </a:r>
          </a:p>
        </p:txBody>
      </p:sp>
      <p:sp>
        <p:nvSpPr>
          <p:cNvPr id="2051" name="Rectangle 10"/>
          <p:cNvSpPr>
            <a:spLocks noChangeArrowheads="1"/>
          </p:cNvSpPr>
          <p:nvPr/>
        </p:nvSpPr>
        <p:spPr bwMode="auto">
          <a:xfrm>
            <a:off x="4368801" y="1219201"/>
            <a:ext cx="2064861" cy="554640"/>
          </a:xfrm>
          <a:prstGeom prst="rect">
            <a:avLst/>
          </a:prstGeom>
          <a:noFill/>
          <a:ln w="9525">
            <a:noFill/>
            <a:miter lim="800000"/>
            <a:headEnd/>
            <a:tailEnd/>
          </a:ln>
        </p:spPr>
        <p:txBody>
          <a:bodyPr wrap="none" lIns="92075" tIns="46038" rIns="92075" bIns="46038">
            <a:spAutoFit/>
          </a:bodyPr>
          <a:lstStyle/>
          <a:p>
            <a:r>
              <a:rPr lang="en-US" sz="3000">
                <a:solidFill>
                  <a:srgbClr val="FF0000"/>
                </a:solidFill>
              </a:rPr>
              <a:t>1.  Trichiasis</a:t>
            </a:r>
          </a:p>
        </p:txBody>
      </p:sp>
      <p:sp>
        <p:nvSpPr>
          <p:cNvPr id="2052" name="Rectangle 11"/>
          <p:cNvSpPr>
            <a:spLocks noChangeArrowheads="1"/>
          </p:cNvSpPr>
          <p:nvPr/>
        </p:nvSpPr>
        <p:spPr bwMode="auto">
          <a:xfrm>
            <a:off x="4388557" y="2133601"/>
            <a:ext cx="3530005" cy="554640"/>
          </a:xfrm>
          <a:prstGeom prst="rect">
            <a:avLst/>
          </a:prstGeom>
          <a:noFill/>
          <a:ln w="9525">
            <a:noFill/>
            <a:miter lim="800000"/>
            <a:headEnd/>
            <a:tailEnd/>
          </a:ln>
        </p:spPr>
        <p:txBody>
          <a:bodyPr wrap="none" lIns="92075" tIns="46038" rIns="92075" bIns="46038">
            <a:spAutoFit/>
          </a:bodyPr>
          <a:lstStyle/>
          <a:p>
            <a:r>
              <a:rPr lang="en-US" sz="3000">
                <a:solidFill>
                  <a:srgbClr val="FF0000"/>
                </a:solidFill>
              </a:rPr>
              <a:t>2.  Metaplastic lashes</a:t>
            </a:r>
          </a:p>
        </p:txBody>
      </p:sp>
      <p:sp>
        <p:nvSpPr>
          <p:cNvPr id="2053" name="Rectangle 12"/>
          <p:cNvSpPr>
            <a:spLocks noChangeArrowheads="1"/>
          </p:cNvSpPr>
          <p:nvPr/>
        </p:nvSpPr>
        <p:spPr bwMode="auto">
          <a:xfrm>
            <a:off x="4380090" y="3048001"/>
            <a:ext cx="2366545" cy="554640"/>
          </a:xfrm>
          <a:prstGeom prst="rect">
            <a:avLst/>
          </a:prstGeom>
          <a:noFill/>
          <a:ln w="9525">
            <a:noFill/>
            <a:miter lim="800000"/>
            <a:headEnd/>
            <a:tailEnd/>
          </a:ln>
        </p:spPr>
        <p:txBody>
          <a:bodyPr wrap="none" lIns="92075" tIns="46038" rIns="92075" bIns="46038">
            <a:spAutoFit/>
          </a:bodyPr>
          <a:lstStyle/>
          <a:p>
            <a:r>
              <a:rPr lang="en-US" sz="3000">
                <a:solidFill>
                  <a:srgbClr val="FF0000"/>
                </a:solidFill>
              </a:rPr>
              <a:t>3.  Distichiasis</a:t>
            </a:r>
          </a:p>
        </p:txBody>
      </p:sp>
      <p:sp>
        <p:nvSpPr>
          <p:cNvPr id="2054" name="Rectangle 13"/>
          <p:cNvSpPr>
            <a:spLocks noChangeArrowheads="1"/>
          </p:cNvSpPr>
          <p:nvPr/>
        </p:nvSpPr>
        <p:spPr bwMode="auto">
          <a:xfrm>
            <a:off x="4368801" y="3962401"/>
            <a:ext cx="4375942" cy="554640"/>
          </a:xfrm>
          <a:prstGeom prst="rect">
            <a:avLst/>
          </a:prstGeom>
          <a:noFill/>
          <a:ln w="9525">
            <a:noFill/>
            <a:miter lim="800000"/>
            <a:headEnd/>
            <a:tailEnd/>
          </a:ln>
        </p:spPr>
        <p:txBody>
          <a:bodyPr wrap="none" lIns="92075" tIns="46038" rIns="92075" bIns="46038">
            <a:spAutoFit/>
          </a:bodyPr>
          <a:lstStyle/>
          <a:p>
            <a:r>
              <a:rPr lang="en-US" sz="3000">
                <a:solidFill>
                  <a:srgbClr val="FF0000"/>
                </a:solidFill>
              </a:rPr>
              <a:t>4. Phthiriasis palpebrarum </a:t>
            </a:r>
          </a:p>
        </p:txBody>
      </p:sp>
      <p:sp>
        <p:nvSpPr>
          <p:cNvPr id="2055" name="Rectangle 14"/>
          <p:cNvSpPr>
            <a:spLocks noChangeArrowheads="1"/>
          </p:cNvSpPr>
          <p:nvPr/>
        </p:nvSpPr>
        <p:spPr bwMode="auto">
          <a:xfrm>
            <a:off x="4368802" y="5867401"/>
            <a:ext cx="1816523" cy="554640"/>
          </a:xfrm>
          <a:prstGeom prst="rect">
            <a:avLst/>
          </a:prstGeom>
          <a:noFill/>
          <a:ln w="9525">
            <a:noFill/>
            <a:miter lim="800000"/>
            <a:headEnd/>
            <a:tailEnd/>
          </a:ln>
        </p:spPr>
        <p:txBody>
          <a:bodyPr wrap="none" lIns="92075" tIns="46038" rIns="92075" bIns="46038">
            <a:spAutoFit/>
          </a:bodyPr>
          <a:lstStyle/>
          <a:p>
            <a:r>
              <a:rPr lang="en-US" sz="3000">
                <a:solidFill>
                  <a:srgbClr val="FF0000"/>
                </a:solidFill>
              </a:rPr>
              <a:t>6.  Poliosis</a:t>
            </a:r>
          </a:p>
        </p:txBody>
      </p:sp>
      <p:sp>
        <p:nvSpPr>
          <p:cNvPr id="2056" name="Rectangle 15"/>
          <p:cNvSpPr>
            <a:spLocks noChangeArrowheads="1"/>
          </p:cNvSpPr>
          <p:nvPr/>
        </p:nvSpPr>
        <p:spPr bwMode="auto">
          <a:xfrm>
            <a:off x="4368801" y="4953001"/>
            <a:ext cx="2273251" cy="554640"/>
          </a:xfrm>
          <a:prstGeom prst="rect">
            <a:avLst/>
          </a:prstGeom>
          <a:noFill/>
          <a:ln w="9525">
            <a:noFill/>
            <a:miter lim="800000"/>
            <a:headEnd/>
            <a:tailEnd/>
          </a:ln>
        </p:spPr>
        <p:txBody>
          <a:bodyPr wrap="none" lIns="92075" tIns="46038" rIns="92075" bIns="46038">
            <a:spAutoFit/>
          </a:bodyPr>
          <a:lstStyle/>
          <a:p>
            <a:r>
              <a:rPr lang="en-US" sz="3000">
                <a:solidFill>
                  <a:srgbClr val="FF0000"/>
                </a:solidFill>
              </a:rPr>
              <a:t>5.  Madarosis</a:t>
            </a:r>
          </a:p>
        </p:txBody>
      </p:sp>
    </p:spTree>
    <p:extLst>
      <p:ext uri="{BB962C8B-B14F-4D97-AF65-F5344CB8AC3E}">
        <p14:creationId xmlns:p14="http://schemas.microsoft.com/office/powerpoint/2010/main" val="239115030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5198533" y="196850"/>
            <a:ext cx="1879600" cy="641350"/>
          </a:xfrm>
          <a:prstGeom prst="rect">
            <a:avLst/>
          </a:prstGeom>
          <a:noFill/>
          <a:ln w="9525">
            <a:noFill/>
            <a:miter lim="800000"/>
            <a:headEnd/>
            <a:tailEnd/>
          </a:ln>
        </p:spPr>
        <p:txBody>
          <a:bodyPr wrap="none" lIns="92075" tIns="46038" rIns="92075" bIns="46038">
            <a:spAutoFit/>
          </a:bodyPr>
          <a:lstStyle/>
          <a:p>
            <a:r>
              <a:rPr lang="en-US" sz="3600">
                <a:solidFill>
                  <a:schemeClr val="tx2"/>
                </a:solidFill>
              </a:rPr>
              <a:t>Trichiasis</a:t>
            </a:r>
            <a:endParaRPr lang="en-US" sz="4400">
              <a:solidFill>
                <a:schemeClr val="tx2"/>
              </a:solidFill>
            </a:endParaRPr>
          </a:p>
        </p:txBody>
      </p:sp>
      <p:sp>
        <p:nvSpPr>
          <p:cNvPr id="3075" name="Rectangle 3"/>
          <p:cNvSpPr>
            <a:spLocks noChangeArrowheads="1"/>
          </p:cNvSpPr>
          <p:nvPr/>
        </p:nvSpPr>
        <p:spPr bwMode="auto">
          <a:xfrm>
            <a:off x="1752601" y="5070477"/>
            <a:ext cx="4491871" cy="880883"/>
          </a:xfrm>
          <a:prstGeom prst="rect">
            <a:avLst/>
          </a:prstGeom>
          <a:noFill/>
          <a:ln w="9525">
            <a:noFill/>
            <a:miter lim="800000"/>
            <a:headEnd/>
            <a:tailEnd/>
          </a:ln>
        </p:spPr>
        <p:txBody>
          <a:bodyPr wrap="none" lIns="92075" tIns="46038" rIns="92075" bIns="46038">
            <a:spAutoFit/>
          </a:bodyPr>
          <a:lstStyle/>
          <a:p>
            <a:pPr>
              <a:lnSpc>
                <a:spcPct val="80000"/>
              </a:lnSpc>
              <a:buSzPct val="55000"/>
              <a:buFontTx/>
              <a:buChar char="•"/>
            </a:pPr>
            <a:r>
              <a:rPr lang="en-US" sz="2400" dirty="0"/>
              <a:t>  </a:t>
            </a:r>
            <a:r>
              <a:rPr lang="en-US" sz="2000" dirty="0"/>
              <a:t>Posterior misdirection of normal lashes</a:t>
            </a:r>
          </a:p>
          <a:p>
            <a:pPr>
              <a:lnSpc>
                <a:spcPct val="80000"/>
              </a:lnSpc>
              <a:buSzPct val="55000"/>
            </a:pPr>
            <a:endParaRPr lang="en-US" sz="2000" dirty="0"/>
          </a:p>
          <a:p>
            <a:pPr>
              <a:lnSpc>
                <a:spcPct val="80000"/>
              </a:lnSpc>
              <a:buSzPct val="60000"/>
              <a:buFontTx/>
              <a:buChar char="•"/>
            </a:pPr>
            <a:r>
              <a:rPr lang="en-US" sz="2000" dirty="0"/>
              <a:t>  Most frequently affects lower lid</a:t>
            </a:r>
          </a:p>
        </p:txBody>
      </p:sp>
      <p:sp>
        <p:nvSpPr>
          <p:cNvPr id="3076" name="Rectangle 4"/>
          <p:cNvSpPr>
            <a:spLocks noChangeArrowheads="1"/>
          </p:cNvSpPr>
          <p:nvPr/>
        </p:nvSpPr>
        <p:spPr bwMode="auto">
          <a:xfrm>
            <a:off x="7349067" y="1066801"/>
            <a:ext cx="1948610" cy="462307"/>
          </a:xfrm>
          <a:prstGeom prst="rect">
            <a:avLst/>
          </a:prstGeom>
          <a:noFill/>
          <a:ln w="9525">
            <a:noFill/>
            <a:miter lim="800000"/>
            <a:headEnd/>
            <a:tailEnd/>
          </a:ln>
        </p:spPr>
        <p:txBody>
          <a:bodyPr wrap="none" lIns="92075" tIns="46038" rIns="92075" bIns="46038">
            <a:spAutoFit/>
          </a:bodyPr>
          <a:lstStyle/>
          <a:p>
            <a:r>
              <a:rPr lang="en-US" sz="2400">
                <a:solidFill>
                  <a:srgbClr val="FF0000"/>
                </a:solidFill>
              </a:rPr>
              <a:t>Complications</a:t>
            </a:r>
            <a:endParaRPr lang="en-US" sz="2800"/>
          </a:p>
        </p:txBody>
      </p:sp>
      <p:sp>
        <p:nvSpPr>
          <p:cNvPr id="3077" name="Rectangle 5"/>
          <p:cNvSpPr>
            <a:spLocks noChangeArrowheads="1"/>
          </p:cNvSpPr>
          <p:nvPr/>
        </p:nvSpPr>
        <p:spPr bwMode="auto">
          <a:xfrm>
            <a:off x="6351488" y="5013326"/>
            <a:ext cx="3706912"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dirty="0"/>
              <a:t>  Inferior </a:t>
            </a:r>
            <a:r>
              <a:rPr lang="en-US" sz="2000" dirty="0" err="1"/>
              <a:t>punctate</a:t>
            </a:r>
            <a:r>
              <a:rPr lang="en-US" sz="2000" dirty="0"/>
              <a:t> </a:t>
            </a:r>
            <a:r>
              <a:rPr lang="en-US" sz="2000" dirty="0" err="1"/>
              <a:t>epitheliopathy</a:t>
            </a:r>
            <a:endParaRPr lang="en-US" sz="2000" dirty="0"/>
          </a:p>
        </p:txBody>
      </p:sp>
      <p:sp>
        <p:nvSpPr>
          <p:cNvPr id="3078" name="Rectangle 6"/>
          <p:cNvSpPr>
            <a:spLocks noChangeArrowheads="1"/>
          </p:cNvSpPr>
          <p:nvPr/>
        </p:nvSpPr>
        <p:spPr bwMode="auto">
          <a:xfrm>
            <a:off x="6340538" y="5546726"/>
            <a:ext cx="3565463"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dirty="0"/>
              <a:t>  Corneal ulceration and </a:t>
            </a:r>
            <a:r>
              <a:rPr lang="en-US" sz="2000" dirty="0" err="1"/>
              <a:t>pannus</a:t>
            </a:r>
            <a:endParaRPr lang="en-US" sz="2000" dirty="0"/>
          </a:p>
        </p:txBody>
      </p:sp>
      <p:pic>
        <p:nvPicPr>
          <p:cNvPr id="3079" name="Picture 7" descr="C:\My Documents\lid2.jpg"/>
          <p:cNvPicPr>
            <a:picLocks noChangeAspect="1" noChangeArrowheads="1"/>
          </p:cNvPicPr>
          <p:nvPr/>
        </p:nvPicPr>
        <p:blipFill>
          <a:blip r:embed="rId2" cstate="print">
            <a:lum bright="4000"/>
          </a:blip>
          <a:srcRect/>
          <a:stretch>
            <a:fillRect/>
          </a:stretch>
        </p:blipFill>
        <p:spPr bwMode="auto">
          <a:xfrm>
            <a:off x="1752600" y="1524000"/>
            <a:ext cx="4394200" cy="3505200"/>
          </a:xfrm>
          <a:prstGeom prst="rect">
            <a:avLst/>
          </a:prstGeom>
          <a:noFill/>
          <a:ln w="9525">
            <a:noFill/>
            <a:miter lim="800000"/>
            <a:headEnd/>
            <a:tailEnd/>
          </a:ln>
        </p:spPr>
      </p:pic>
      <p:pic>
        <p:nvPicPr>
          <p:cNvPr id="3080" name="Picture 8" descr="C:\My Documents\Lid3.jpg"/>
          <p:cNvPicPr>
            <a:picLocks noChangeAspect="1" noChangeArrowheads="1"/>
          </p:cNvPicPr>
          <p:nvPr/>
        </p:nvPicPr>
        <p:blipFill>
          <a:blip r:embed="rId3" cstate="print"/>
          <a:srcRect/>
          <a:stretch>
            <a:fillRect/>
          </a:stretch>
        </p:blipFill>
        <p:spPr bwMode="auto">
          <a:xfrm>
            <a:off x="6248400" y="1524000"/>
            <a:ext cx="4191000" cy="3505200"/>
          </a:xfrm>
          <a:prstGeom prst="rect">
            <a:avLst/>
          </a:prstGeom>
          <a:noFill/>
          <a:ln w="9525">
            <a:noFill/>
            <a:miter lim="800000"/>
            <a:headEnd/>
            <a:tailEnd/>
          </a:ln>
        </p:spPr>
      </p:pic>
      <p:sp>
        <p:nvSpPr>
          <p:cNvPr id="3083" name="Line 17"/>
          <p:cNvSpPr>
            <a:spLocks noChangeShapeType="1"/>
          </p:cNvSpPr>
          <p:nvPr/>
        </p:nvSpPr>
        <p:spPr bwMode="auto">
          <a:xfrm>
            <a:off x="1862667" y="5029200"/>
            <a:ext cx="8534400" cy="0"/>
          </a:xfrm>
          <a:prstGeom prst="line">
            <a:avLst/>
          </a:prstGeom>
          <a:noFill/>
          <a:ln w="19050">
            <a:solidFill>
              <a:schemeClr val="tx2"/>
            </a:solidFill>
            <a:round/>
            <a:headEnd/>
            <a:tailEnd/>
          </a:ln>
        </p:spPr>
        <p:txBody>
          <a:bodyPr wrap="none" lIns="92075" tIns="46038" rIns="92075" bIns="46038" anchor="ctr">
            <a:spAutoFit/>
          </a:bodyPr>
          <a:lstStyle/>
          <a:p>
            <a:endParaRPr lang="en-US"/>
          </a:p>
        </p:txBody>
      </p:sp>
      <p:sp>
        <p:nvSpPr>
          <p:cNvPr id="3084" name="Rectangle 18"/>
          <p:cNvSpPr>
            <a:spLocks noChangeArrowheads="1"/>
          </p:cNvSpPr>
          <p:nvPr/>
        </p:nvSpPr>
        <p:spPr bwMode="auto">
          <a:xfrm>
            <a:off x="3587045" y="1066801"/>
            <a:ext cx="823944" cy="462307"/>
          </a:xfrm>
          <a:prstGeom prst="rect">
            <a:avLst/>
          </a:prstGeom>
          <a:noFill/>
          <a:ln w="9525">
            <a:noFill/>
            <a:miter lim="800000"/>
            <a:headEnd/>
            <a:tailEnd/>
          </a:ln>
        </p:spPr>
        <p:txBody>
          <a:bodyPr wrap="none" lIns="92075" tIns="46038" rIns="92075" bIns="46038">
            <a:spAutoFit/>
          </a:bodyPr>
          <a:lstStyle/>
          <a:p>
            <a:r>
              <a:rPr lang="en-US" sz="2400">
                <a:solidFill>
                  <a:srgbClr val="FF0000"/>
                </a:solidFill>
              </a:rPr>
              <a:t>Signs</a:t>
            </a:r>
            <a:endParaRPr lang="en-US" sz="2800"/>
          </a:p>
        </p:txBody>
      </p:sp>
      <p:sp>
        <p:nvSpPr>
          <p:cNvPr id="3085" name="Line 20"/>
          <p:cNvSpPr>
            <a:spLocks noChangeShapeType="1"/>
          </p:cNvSpPr>
          <p:nvPr/>
        </p:nvSpPr>
        <p:spPr bwMode="auto">
          <a:xfrm>
            <a:off x="1862667" y="1524000"/>
            <a:ext cx="8534400" cy="0"/>
          </a:xfrm>
          <a:prstGeom prst="line">
            <a:avLst/>
          </a:prstGeom>
          <a:noFill/>
          <a:ln w="19050">
            <a:solidFill>
              <a:schemeClr val="tx2"/>
            </a:solidFill>
            <a:round/>
            <a:headEnd/>
            <a:tailEnd/>
          </a:ln>
        </p:spPr>
        <p:txBody>
          <a:bodyPr wrap="none" lIns="92075" tIns="46038" rIns="92075" bIns="46038" anchor="ctr">
            <a:spAutoFit/>
          </a:bodyPr>
          <a:lstStyle/>
          <a:p>
            <a:endParaRPr lang="en-US"/>
          </a:p>
        </p:txBody>
      </p:sp>
    </p:spTree>
    <p:extLst>
      <p:ext uri="{BB962C8B-B14F-4D97-AF65-F5344CB8AC3E}">
        <p14:creationId xmlns:p14="http://schemas.microsoft.com/office/powerpoint/2010/main" val="399321644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3222978" y="441326"/>
            <a:ext cx="6140848" cy="646973"/>
          </a:xfrm>
          <a:prstGeom prst="rect">
            <a:avLst/>
          </a:prstGeom>
          <a:noFill/>
          <a:ln w="9525">
            <a:noFill/>
            <a:miter lim="800000"/>
            <a:headEnd/>
            <a:tailEnd/>
          </a:ln>
        </p:spPr>
        <p:txBody>
          <a:bodyPr wrap="none" lIns="92075" tIns="46038" rIns="92075" bIns="46038">
            <a:spAutoFit/>
          </a:bodyPr>
          <a:lstStyle/>
          <a:p>
            <a:r>
              <a:rPr lang="en-US" sz="3600">
                <a:solidFill>
                  <a:schemeClr val="tx2"/>
                </a:solidFill>
              </a:rPr>
              <a:t>Treatment Options for Trichiasis</a:t>
            </a:r>
            <a:endParaRPr lang="en-US" sz="4400">
              <a:solidFill>
                <a:schemeClr val="tx2"/>
              </a:solidFill>
            </a:endParaRPr>
          </a:p>
        </p:txBody>
      </p:sp>
      <p:sp>
        <p:nvSpPr>
          <p:cNvPr id="4099" name="Rectangle 3"/>
          <p:cNvSpPr>
            <a:spLocks noChangeArrowheads="1"/>
          </p:cNvSpPr>
          <p:nvPr/>
        </p:nvSpPr>
        <p:spPr bwMode="auto">
          <a:xfrm>
            <a:off x="1844040" y="1524001"/>
            <a:ext cx="8503920" cy="2862964"/>
          </a:xfrm>
          <a:prstGeom prst="rect">
            <a:avLst/>
          </a:prstGeom>
          <a:noFill/>
          <a:ln w="9525">
            <a:noFill/>
            <a:miter lim="800000"/>
            <a:headEnd/>
            <a:tailEnd/>
          </a:ln>
        </p:spPr>
        <p:txBody>
          <a:bodyPr wrap="square" lIns="92075" tIns="46038" rIns="92075" bIns="46038">
            <a:spAutoFit/>
          </a:bodyPr>
          <a:lstStyle/>
          <a:p>
            <a:pPr marL="514350" indent="-514350" algn="just">
              <a:lnSpc>
                <a:spcPct val="150000"/>
              </a:lnSpc>
              <a:buAutoNum type="arabicPeriod"/>
            </a:pPr>
            <a:r>
              <a:rPr lang="en-US" sz="2400" dirty="0" err="1">
                <a:solidFill>
                  <a:srgbClr val="FF0000"/>
                </a:solidFill>
                <a:latin typeface="Times New Roman" pitchFamily="18" charset="0"/>
                <a:cs typeface="Times New Roman" pitchFamily="18" charset="0"/>
              </a:rPr>
              <a:t>Epilation</a:t>
            </a:r>
            <a:r>
              <a:rPr lang="en-US" sz="2400" dirty="0">
                <a:latin typeface="Times New Roman" pitchFamily="18" charset="0"/>
                <a:cs typeface="Times New Roman" pitchFamily="18" charset="0"/>
              </a:rPr>
              <a:t> - but recurrences within few weeks</a:t>
            </a:r>
          </a:p>
          <a:p>
            <a:pPr marL="514350" indent="-514350" algn="just">
              <a:lnSpc>
                <a:spcPct val="150000"/>
              </a:lnSpc>
              <a:buFontTx/>
              <a:buAutoNum type="arabicPeriod"/>
            </a:pPr>
            <a:r>
              <a:rPr lang="en-US" sz="2400" dirty="0">
                <a:solidFill>
                  <a:srgbClr val="FF0000"/>
                </a:solidFill>
                <a:latin typeface="Times New Roman" pitchFamily="18" charset="0"/>
                <a:cs typeface="Times New Roman" pitchFamily="18" charset="0"/>
              </a:rPr>
              <a:t>Electrolysis</a:t>
            </a:r>
            <a:r>
              <a:rPr lang="en-US" sz="2400" dirty="0">
                <a:latin typeface="Times New Roman" pitchFamily="18" charset="0"/>
                <a:cs typeface="Times New Roman" pitchFamily="18" charset="0"/>
              </a:rPr>
              <a:t> - but frequently repeated treatments required</a:t>
            </a:r>
          </a:p>
          <a:p>
            <a:pPr marL="514350" indent="-514350" algn="just">
              <a:lnSpc>
                <a:spcPct val="150000"/>
              </a:lnSpc>
              <a:buFontTx/>
              <a:buAutoNum type="arabicPeriod"/>
            </a:pPr>
            <a:r>
              <a:rPr lang="en-US" sz="2400" dirty="0" err="1">
                <a:solidFill>
                  <a:srgbClr val="FF0000"/>
                </a:solidFill>
                <a:latin typeface="Times New Roman" pitchFamily="18" charset="0"/>
                <a:cs typeface="Times New Roman" pitchFamily="18" charset="0"/>
              </a:rPr>
              <a:t>Cryotherapy</a:t>
            </a:r>
            <a:r>
              <a:rPr lang="en-US" sz="2400" dirty="0">
                <a:latin typeface="Times New Roman" pitchFamily="18" charset="0"/>
                <a:cs typeface="Times New Roman" pitchFamily="18" charset="0"/>
              </a:rPr>
              <a:t> - for many lashes</a:t>
            </a:r>
          </a:p>
          <a:p>
            <a:pPr marL="514350" indent="-514350" algn="just">
              <a:lnSpc>
                <a:spcPct val="150000"/>
              </a:lnSpc>
              <a:buFontTx/>
              <a:buAutoNum type="arabicPeriod"/>
            </a:pPr>
            <a:r>
              <a:rPr lang="en-US" sz="2400" dirty="0">
                <a:solidFill>
                  <a:srgbClr val="FF0000"/>
                </a:solidFill>
                <a:latin typeface="Times New Roman" pitchFamily="18" charset="0"/>
                <a:cs typeface="Times New Roman" pitchFamily="18" charset="0"/>
              </a:rPr>
              <a:t>Laser ablation</a:t>
            </a:r>
            <a:r>
              <a:rPr lang="en-US" sz="2400" dirty="0">
                <a:latin typeface="Times New Roman" pitchFamily="18" charset="0"/>
                <a:cs typeface="Times New Roman" pitchFamily="18" charset="0"/>
              </a:rPr>
              <a:t> - for few scattered lashes</a:t>
            </a:r>
          </a:p>
          <a:p>
            <a:pPr marL="514350" indent="-514350" algn="just">
              <a:lnSpc>
                <a:spcPct val="150000"/>
              </a:lnSpc>
              <a:buFontTx/>
              <a:buAutoNum type="arabicPeriod"/>
            </a:pPr>
            <a:r>
              <a:rPr lang="en-US" sz="2400" dirty="0">
                <a:solidFill>
                  <a:srgbClr val="FF0000"/>
                </a:solidFill>
                <a:latin typeface="Times New Roman" pitchFamily="18" charset="0"/>
                <a:cs typeface="Times New Roman" pitchFamily="18" charset="0"/>
              </a:rPr>
              <a:t>Surgery</a:t>
            </a:r>
            <a:r>
              <a:rPr lang="en-US" sz="2400" dirty="0">
                <a:latin typeface="Times New Roman" pitchFamily="18" charset="0"/>
                <a:cs typeface="Times New Roman" pitchFamily="18" charset="0"/>
              </a:rPr>
              <a:t> - for localized crop resistant to other methods</a:t>
            </a:r>
          </a:p>
        </p:txBody>
      </p:sp>
    </p:spTree>
    <p:extLst>
      <p:ext uri="{BB962C8B-B14F-4D97-AF65-F5344CB8AC3E}">
        <p14:creationId xmlns:p14="http://schemas.microsoft.com/office/powerpoint/2010/main" val="69426848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5017912" y="-76200"/>
            <a:ext cx="2243819" cy="646973"/>
          </a:xfrm>
          <a:prstGeom prst="rect">
            <a:avLst/>
          </a:prstGeom>
          <a:noFill/>
          <a:ln w="9525">
            <a:noFill/>
            <a:miter lim="800000"/>
            <a:headEnd/>
            <a:tailEnd/>
          </a:ln>
        </p:spPr>
        <p:txBody>
          <a:bodyPr wrap="none" lIns="92075" tIns="46038" rIns="92075" bIns="46038">
            <a:spAutoFit/>
          </a:bodyPr>
          <a:lstStyle/>
          <a:p>
            <a:r>
              <a:rPr lang="en-US" sz="3600">
                <a:solidFill>
                  <a:schemeClr val="tx2"/>
                </a:solidFill>
              </a:rPr>
              <a:t>Distichiasis</a:t>
            </a:r>
            <a:endParaRPr lang="en-US" sz="4400">
              <a:solidFill>
                <a:schemeClr val="tx2"/>
              </a:solidFill>
            </a:endParaRPr>
          </a:p>
        </p:txBody>
      </p:sp>
      <p:sp>
        <p:nvSpPr>
          <p:cNvPr id="6147" name="Rectangle 3"/>
          <p:cNvSpPr>
            <a:spLocks noChangeArrowheads="1"/>
          </p:cNvSpPr>
          <p:nvPr/>
        </p:nvSpPr>
        <p:spPr bwMode="auto">
          <a:xfrm>
            <a:off x="2133601" y="5029201"/>
            <a:ext cx="3552960" cy="585418"/>
          </a:xfrm>
          <a:prstGeom prst="rect">
            <a:avLst/>
          </a:prstGeom>
          <a:noFill/>
          <a:ln w="9525">
            <a:noFill/>
            <a:miter lim="800000"/>
            <a:headEnd/>
            <a:tailEnd/>
          </a:ln>
        </p:spPr>
        <p:txBody>
          <a:bodyPr wrap="none" lIns="92075" tIns="46038" rIns="92075" bIns="46038">
            <a:spAutoFit/>
          </a:bodyPr>
          <a:lstStyle/>
          <a:p>
            <a:pPr>
              <a:lnSpc>
                <a:spcPct val="80000"/>
              </a:lnSpc>
              <a:buSzPct val="60000"/>
              <a:buFontTx/>
              <a:buChar char="•"/>
            </a:pPr>
            <a:r>
              <a:rPr lang="en-US" sz="2000"/>
              <a:t>  Second row of lashes arising </a:t>
            </a:r>
          </a:p>
          <a:p>
            <a:pPr>
              <a:lnSpc>
                <a:spcPct val="80000"/>
              </a:lnSpc>
              <a:buSzPct val="60000"/>
            </a:pPr>
            <a:r>
              <a:rPr lang="en-US" sz="2000"/>
              <a:t>   from meibomian gland orifices</a:t>
            </a:r>
          </a:p>
        </p:txBody>
      </p:sp>
      <p:sp>
        <p:nvSpPr>
          <p:cNvPr id="6148" name="Rectangle 5"/>
          <p:cNvSpPr>
            <a:spLocks noChangeArrowheads="1"/>
          </p:cNvSpPr>
          <p:nvPr/>
        </p:nvSpPr>
        <p:spPr bwMode="auto">
          <a:xfrm>
            <a:off x="2133600" y="5638800"/>
            <a:ext cx="1490344" cy="339196"/>
          </a:xfrm>
          <a:prstGeom prst="rect">
            <a:avLst/>
          </a:prstGeom>
          <a:noFill/>
          <a:ln w="9525">
            <a:noFill/>
            <a:miter lim="800000"/>
            <a:headEnd/>
            <a:tailEnd/>
          </a:ln>
        </p:spPr>
        <p:txBody>
          <a:bodyPr wrap="none" lIns="92075" tIns="46038" rIns="92075" bIns="46038">
            <a:spAutoFit/>
          </a:bodyPr>
          <a:lstStyle/>
          <a:p>
            <a:pPr>
              <a:lnSpc>
                <a:spcPct val="80000"/>
              </a:lnSpc>
              <a:buSzPct val="60000"/>
              <a:buFontTx/>
              <a:buChar char="•"/>
            </a:pPr>
            <a:r>
              <a:rPr lang="en-US" sz="2000"/>
              <a:t>  Congenital</a:t>
            </a:r>
          </a:p>
        </p:txBody>
      </p:sp>
      <p:sp>
        <p:nvSpPr>
          <p:cNvPr id="6149" name="Rectangle 8"/>
          <p:cNvSpPr>
            <a:spLocks noChangeArrowheads="1"/>
          </p:cNvSpPr>
          <p:nvPr/>
        </p:nvSpPr>
        <p:spPr bwMode="auto">
          <a:xfrm>
            <a:off x="6333066" y="5562601"/>
            <a:ext cx="3761864"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Cryotherapy to posterior lamella</a:t>
            </a:r>
          </a:p>
        </p:txBody>
      </p:sp>
      <p:sp>
        <p:nvSpPr>
          <p:cNvPr id="6150" name="Rectangle 7"/>
          <p:cNvSpPr>
            <a:spLocks noChangeArrowheads="1"/>
          </p:cNvSpPr>
          <p:nvPr/>
        </p:nvSpPr>
        <p:spPr bwMode="auto">
          <a:xfrm>
            <a:off x="6333067" y="5022851"/>
            <a:ext cx="4084836" cy="585418"/>
          </a:xfrm>
          <a:prstGeom prst="rect">
            <a:avLst/>
          </a:prstGeom>
          <a:noFill/>
          <a:ln w="9525">
            <a:noFill/>
            <a:miter lim="800000"/>
            <a:headEnd/>
            <a:tailEnd/>
          </a:ln>
        </p:spPr>
        <p:txBody>
          <a:bodyPr wrap="none" lIns="92075" tIns="46038" rIns="92075" bIns="46038">
            <a:spAutoFit/>
          </a:bodyPr>
          <a:lstStyle/>
          <a:p>
            <a:pPr>
              <a:lnSpc>
                <a:spcPct val="80000"/>
              </a:lnSpc>
              <a:buSzPct val="60000"/>
              <a:buFontTx/>
              <a:buChar char="•"/>
            </a:pPr>
            <a:r>
              <a:rPr lang="en-US" sz="2000"/>
              <a:t>  Division into anterior and posterior </a:t>
            </a:r>
          </a:p>
          <a:p>
            <a:pPr>
              <a:lnSpc>
                <a:spcPct val="80000"/>
              </a:lnSpc>
              <a:buSzPct val="60000"/>
            </a:pPr>
            <a:r>
              <a:rPr lang="en-US" sz="2000"/>
              <a:t>   lamellae</a:t>
            </a:r>
          </a:p>
        </p:txBody>
      </p:sp>
      <p:sp>
        <p:nvSpPr>
          <p:cNvPr id="6151" name="Rectangle 9"/>
          <p:cNvSpPr>
            <a:spLocks noChangeArrowheads="1"/>
          </p:cNvSpPr>
          <p:nvPr/>
        </p:nvSpPr>
        <p:spPr bwMode="auto">
          <a:xfrm>
            <a:off x="6333068" y="6003926"/>
            <a:ext cx="2959465"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Reapposition of lamellae</a:t>
            </a:r>
          </a:p>
        </p:txBody>
      </p:sp>
      <p:sp>
        <p:nvSpPr>
          <p:cNvPr id="6152" name="Rectangle 10"/>
          <p:cNvSpPr>
            <a:spLocks noChangeArrowheads="1"/>
          </p:cNvSpPr>
          <p:nvPr/>
        </p:nvSpPr>
        <p:spPr bwMode="auto">
          <a:xfrm>
            <a:off x="7552267" y="685801"/>
            <a:ext cx="1482714" cy="462307"/>
          </a:xfrm>
          <a:prstGeom prst="rect">
            <a:avLst/>
          </a:prstGeom>
          <a:noFill/>
          <a:ln w="9525">
            <a:noFill/>
            <a:miter lim="800000"/>
            <a:headEnd/>
            <a:tailEnd/>
          </a:ln>
        </p:spPr>
        <p:txBody>
          <a:bodyPr wrap="none" lIns="92075" tIns="46038" rIns="92075" bIns="46038">
            <a:spAutoFit/>
          </a:bodyPr>
          <a:lstStyle/>
          <a:p>
            <a:r>
              <a:rPr lang="en-US" sz="2400">
                <a:solidFill>
                  <a:srgbClr val="FF0000"/>
                </a:solidFill>
              </a:rPr>
              <a:t>Treatment</a:t>
            </a:r>
            <a:endParaRPr lang="en-US" sz="2800">
              <a:solidFill>
                <a:srgbClr val="FF0066"/>
              </a:solidFill>
            </a:endParaRPr>
          </a:p>
        </p:txBody>
      </p:sp>
      <p:sp>
        <p:nvSpPr>
          <p:cNvPr id="6153" name="Rectangle 17"/>
          <p:cNvSpPr>
            <a:spLocks noChangeArrowheads="1"/>
          </p:cNvSpPr>
          <p:nvPr/>
        </p:nvSpPr>
        <p:spPr bwMode="auto">
          <a:xfrm>
            <a:off x="3389489" y="685801"/>
            <a:ext cx="823944" cy="462307"/>
          </a:xfrm>
          <a:prstGeom prst="rect">
            <a:avLst/>
          </a:prstGeom>
          <a:noFill/>
          <a:ln w="9525">
            <a:noFill/>
            <a:miter lim="800000"/>
            <a:headEnd/>
            <a:tailEnd/>
          </a:ln>
        </p:spPr>
        <p:txBody>
          <a:bodyPr wrap="none" lIns="92075" tIns="46038" rIns="92075" bIns="46038">
            <a:spAutoFit/>
          </a:bodyPr>
          <a:lstStyle/>
          <a:p>
            <a:r>
              <a:rPr lang="en-US" sz="2400">
                <a:solidFill>
                  <a:srgbClr val="FF0000"/>
                </a:solidFill>
              </a:rPr>
              <a:t>Signs</a:t>
            </a:r>
            <a:endParaRPr lang="en-US" sz="2800"/>
          </a:p>
        </p:txBody>
      </p:sp>
      <p:pic>
        <p:nvPicPr>
          <p:cNvPr id="6154" name="Picture 11" descr="C:\My Documents\Lid6.jpg"/>
          <p:cNvPicPr>
            <a:picLocks noChangeAspect="1" noChangeArrowheads="1"/>
          </p:cNvPicPr>
          <p:nvPr/>
        </p:nvPicPr>
        <p:blipFill>
          <a:blip r:embed="rId2" cstate="print"/>
          <a:srcRect/>
          <a:stretch>
            <a:fillRect/>
          </a:stretch>
        </p:blipFill>
        <p:spPr bwMode="auto">
          <a:xfrm>
            <a:off x="1905000" y="1219200"/>
            <a:ext cx="4267200" cy="3657600"/>
          </a:xfrm>
          <a:prstGeom prst="rect">
            <a:avLst/>
          </a:prstGeom>
          <a:noFill/>
          <a:ln w="9525">
            <a:noFill/>
            <a:miter lim="800000"/>
            <a:headEnd/>
            <a:tailEnd/>
          </a:ln>
        </p:spPr>
      </p:pic>
      <p:pic>
        <p:nvPicPr>
          <p:cNvPr id="6155" name="Picture 12" descr="C:\My Documents\Lid7.jpg"/>
          <p:cNvPicPr>
            <a:picLocks noChangeAspect="1" noChangeArrowheads="1"/>
          </p:cNvPicPr>
          <p:nvPr/>
        </p:nvPicPr>
        <p:blipFill>
          <a:blip r:embed="rId3" cstate="print"/>
          <a:srcRect/>
          <a:stretch>
            <a:fillRect/>
          </a:stretch>
        </p:blipFill>
        <p:spPr bwMode="auto">
          <a:xfrm>
            <a:off x="6282268" y="1219200"/>
            <a:ext cx="3928533" cy="3657600"/>
          </a:xfrm>
          <a:prstGeom prst="rect">
            <a:avLst/>
          </a:prstGeom>
          <a:noFill/>
          <a:ln w="9525">
            <a:noFill/>
            <a:miter lim="800000"/>
            <a:headEnd/>
            <a:tailEnd/>
          </a:ln>
        </p:spPr>
      </p:pic>
      <p:sp>
        <p:nvSpPr>
          <p:cNvPr id="6157" name="Line 19"/>
          <p:cNvSpPr>
            <a:spLocks noChangeShapeType="1"/>
          </p:cNvSpPr>
          <p:nvPr/>
        </p:nvSpPr>
        <p:spPr bwMode="auto">
          <a:xfrm>
            <a:off x="6223000" y="1219200"/>
            <a:ext cx="25400" cy="5410200"/>
          </a:xfrm>
          <a:prstGeom prst="line">
            <a:avLst/>
          </a:prstGeom>
          <a:noFill/>
          <a:ln w="19050">
            <a:solidFill>
              <a:schemeClr val="tx2"/>
            </a:solidFill>
            <a:round/>
            <a:headEnd/>
            <a:tailEnd/>
          </a:ln>
        </p:spPr>
        <p:txBody>
          <a:bodyPr wrap="square" lIns="92075" tIns="46038" rIns="92075" bIns="46038" anchor="ctr">
            <a:spAutoFit/>
          </a:bodyPr>
          <a:lstStyle/>
          <a:p>
            <a:endParaRPr lang="en-US"/>
          </a:p>
        </p:txBody>
      </p:sp>
      <p:sp>
        <p:nvSpPr>
          <p:cNvPr id="6158" name="Line 20"/>
          <p:cNvSpPr>
            <a:spLocks noChangeShapeType="1"/>
          </p:cNvSpPr>
          <p:nvPr/>
        </p:nvSpPr>
        <p:spPr bwMode="auto">
          <a:xfrm>
            <a:off x="1930401" y="4876800"/>
            <a:ext cx="8195733" cy="0"/>
          </a:xfrm>
          <a:prstGeom prst="line">
            <a:avLst/>
          </a:prstGeom>
          <a:noFill/>
          <a:ln w="19050">
            <a:solidFill>
              <a:schemeClr val="tx2"/>
            </a:solidFill>
            <a:round/>
            <a:headEnd/>
            <a:tailEnd/>
          </a:ln>
        </p:spPr>
        <p:txBody>
          <a:bodyPr lIns="92075" tIns="46038" rIns="92075" bIns="46038" anchor="ctr">
            <a:spAutoFit/>
          </a:bodyPr>
          <a:lstStyle/>
          <a:p>
            <a:endParaRPr lang="en-US"/>
          </a:p>
        </p:txBody>
      </p:sp>
      <p:sp>
        <p:nvSpPr>
          <p:cNvPr id="6160" name="Line 23"/>
          <p:cNvSpPr>
            <a:spLocks noChangeShapeType="1"/>
          </p:cNvSpPr>
          <p:nvPr/>
        </p:nvSpPr>
        <p:spPr bwMode="auto">
          <a:xfrm>
            <a:off x="1930401" y="1219200"/>
            <a:ext cx="8195733" cy="0"/>
          </a:xfrm>
          <a:prstGeom prst="line">
            <a:avLst/>
          </a:prstGeom>
          <a:noFill/>
          <a:ln w="19050">
            <a:solidFill>
              <a:schemeClr val="tx2"/>
            </a:solidFill>
            <a:round/>
            <a:headEnd/>
            <a:tailEnd/>
          </a:ln>
        </p:spPr>
        <p:txBody>
          <a:bodyPr lIns="92075" tIns="46038" rIns="92075" bIns="46038" anchor="ctr">
            <a:spAutoFit/>
          </a:bodyPr>
          <a:lstStyle/>
          <a:p>
            <a:endParaRPr lang="en-US"/>
          </a:p>
        </p:txBody>
      </p:sp>
    </p:spTree>
    <p:extLst>
      <p:ext uri="{BB962C8B-B14F-4D97-AF65-F5344CB8AC3E}">
        <p14:creationId xmlns:p14="http://schemas.microsoft.com/office/powerpoint/2010/main" val="78357021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3764844" y="1"/>
            <a:ext cx="4649350" cy="646973"/>
          </a:xfrm>
          <a:prstGeom prst="rect">
            <a:avLst/>
          </a:prstGeom>
          <a:noFill/>
          <a:ln w="9525">
            <a:noFill/>
            <a:miter lim="800000"/>
            <a:headEnd/>
            <a:tailEnd/>
          </a:ln>
        </p:spPr>
        <p:txBody>
          <a:bodyPr wrap="none" lIns="92075" tIns="46038" rIns="92075" bIns="46038">
            <a:spAutoFit/>
          </a:bodyPr>
          <a:lstStyle/>
          <a:p>
            <a:r>
              <a:rPr lang="en-US" sz="3600">
                <a:solidFill>
                  <a:schemeClr val="tx2"/>
                </a:solidFill>
              </a:rPr>
              <a:t>Phthiriasis palpebrarum</a:t>
            </a:r>
            <a:endParaRPr lang="en-US" sz="4000">
              <a:solidFill>
                <a:schemeClr val="tx2"/>
              </a:solidFill>
            </a:endParaRPr>
          </a:p>
        </p:txBody>
      </p:sp>
      <p:sp>
        <p:nvSpPr>
          <p:cNvPr id="7171" name="Rectangle 3"/>
          <p:cNvSpPr>
            <a:spLocks noChangeArrowheads="1"/>
          </p:cNvSpPr>
          <p:nvPr/>
        </p:nvSpPr>
        <p:spPr bwMode="auto">
          <a:xfrm>
            <a:off x="2452512" y="457201"/>
            <a:ext cx="7576241" cy="462307"/>
          </a:xfrm>
          <a:prstGeom prst="rect">
            <a:avLst/>
          </a:prstGeom>
          <a:noFill/>
          <a:ln w="9525">
            <a:noFill/>
            <a:miter lim="800000"/>
            <a:headEnd/>
            <a:tailEnd/>
          </a:ln>
        </p:spPr>
        <p:txBody>
          <a:bodyPr wrap="none" lIns="92075" tIns="46038" rIns="92075" bIns="46038">
            <a:spAutoFit/>
          </a:bodyPr>
          <a:lstStyle/>
          <a:p>
            <a:pPr>
              <a:buFontTx/>
              <a:buChar char="•"/>
            </a:pPr>
            <a:r>
              <a:rPr lang="en-US" sz="2400"/>
              <a:t>  Infestation of lashes by pubic crab louse and its ova (nits)</a:t>
            </a:r>
          </a:p>
        </p:txBody>
      </p:sp>
      <p:sp>
        <p:nvSpPr>
          <p:cNvPr id="7172" name="Rectangle 4"/>
          <p:cNvSpPr>
            <a:spLocks noChangeArrowheads="1"/>
          </p:cNvSpPr>
          <p:nvPr/>
        </p:nvSpPr>
        <p:spPr bwMode="auto">
          <a:xfrm>
            <a:off x="2452512" y="762001"/>
            <a:ext cx="6875537" cy="462307"/>
          </a:xfrm>
          <a:prstGeom prst="rect">
            <a:avLst/>
          </a:prstGeom>
          <a:noFill/>
          <a:ln w="9525">
            <a:noFill/>
            <a:miter lim="800000"/>
            <a:headEnd/>
            <a:tailEnd/>
          </a:ln>
        </p:spPr>
        <p:txBody>
          <a:bodyPr wrap="none" lIns="92075" tIns="46038" rIns="92075" bIns="46038">
            <a:spAutoFit/>
          </a:bodyPr>
          <a:lstStyle/>
          <a:p>
            <a:pPr>
              <a:buFontTx/>
              <a:buChar char="•"/>
            </a:pPr>
            <a:r>
              <a:rPr lang="en-US" sz="2400"/>
              <a:t>  Typically affects children in poor hygenic conditions</a:t>
            </a:r>
          </a:p>
        </p:txBody>
      </p:sp>
      <p:sp>
        <p:nvSpPr>
          <p:cNvPr id="7173" name="Rectangle 5"/>
          <p:cNvSpPr>
            <a:spLocks noChangeArrowheads="1"/>
          </p:cNvSpPr>
          <p:nvPr/>
        </p:nvSpPr>
        <p:spPr bwMode="auto">
          <a:xfrm>
            <a:off x="2949224" y="6324601"/>
            <a:ext cx="6124497" cy="462307"/>
          </a:xfrm>
          <a:prstGeom prst="rect">
            <a:avLst/>
          </a:prstGeom>
          <a:noFill/>
          <a:ln w="9525">
            <a:noFill/>
            <a:miter lim="800000"/>
            <a:headEnd/>
            <a:tailEnd/>
          </a:ln>
        </p:spPr>
        <p:txBody>
          <a:bodyPr wrap="none" lIns="92075" tIns="46038" rIns="92075" bIns="46038">
            <a:spAutoFit/>
          </a:bodyPr>
          <a:lstStyle/>
          <a:p>
            <a:r>
              <a:rPr lang="en-US" sz="2400" dirty="0">
                <a:solidFill>
                  <a:srgbClr val="FF0000"/>
                </a:solidFill>
              </a:rPr>
              <a:t>Treatment</a:t>
            </a:r>
            <a:r>
              <a:rPr lang="en-US" sz="2400" dirty="0"/>
              <a:t> - removal, destruction and delousing</a:t>
            </a:r>
            <a:endParaRPr lang="en-US" sz="2800" dirty="0"/>
          </a:p>
        </p:txBody>
      </p:sp>
      <p:sp>
        <p:nvSpPr>
          <p:cNvPr id="7174" name="Rectangle 6"/>
          <p:cNvSpPr>
            <a:spLocks noChangeArrowheads="1"/>
          </p:cNvSpPr>
          <p:nvPr/>
        </p:nvSpPr>
        <p:spPr bwMode="auto">
          <a:xfrm>
            <a:off x="2362201" y="5943601"/>
            <a:ext cx="2952731" cy="369974"/>
          </a:xfrm>
          <a:prstGeom prst="rect">
            <a:avLst/>
          </a:prstGeom>
          <a:noFill/>
          <a:ln w="9525">
            <a:noFill/>
            <a:miter lim="800000"/>
            <a:headEnd/>
            <a:tailEnd/>
          </a:ln>
        </p:spPr>
        <p:txBody>
          <a:bodyPr wrap="none" lIns="92075" tIns="46038" rIns="92075" bIns="46038">
            <a:spAutoFit/>
          </a:bodyPr>
          <a:lstStyle/>
          <a:p>
            <a:r>
              <a:rPr lang="en-US" dirty="0"/>
              <a:t>    Lice gripping base of lashes</a:t>
            </a:r>
            <a:endParaRPr lang="en-US" sz="2000" dirty="0"/>
          </a:p>
        </p:txBody>
      </p:sp>
      <p:sp>
        <p:nvSpPr>
          <p:cNvPr id="7175" name="Rectangle 7"/>
          <p:cNvSpPr>
            <a:spLocks noChangeArrowheads="1"/>
          </p:cNvSpPr>
          <p:nvPr/>
        </p:nvSpPr>
        <p:spPr bwMode="auto">
          <a:xfrm>
            <a:off x="6096000" y="6013450"/>
            <a:ext cx="4525406" cy="314574"/>
          </a:xfrm>
          <a:prstGeom prst="rect">
            <a:avLst/>
          </a:prstGeom>
          <a:noFill/>
          <a:ln w="9525">
            <a:noFill/>
            <a:miter lim="800000"/>
            <a:headEnd/>
            <a:tailEnd/>
          </a:ln>
        </p:spPr>
        <p:txBody>
          <a:bodyPr wrap="none" lIns="92075" tIns="46038" rIns="92075" bIns="46038">
            <a:spAutoFit/>
          </a:bodyPr>
          <a:lstStyle/>
          <a:p>
            <a:pPr>
              <a:lnSpc>
                <a:spcPct val="80000"/>
              </a:lnSpc>
            </a:pPr>
            <a:r>
              <a:rPr lang="en-US" dirty="0"/>
              <a:t>Nits and empty shells adhere to base of lashes</a:t>
            </a:r>
            <a:endParaRPr lang="en-US" sz="2000" dirty="0"/>
          </a:p>
        </p:txBody>
      </p:sp>
      <p:grpSp>
        <p:nvGrpSpPr>
          <p:cNvPr id="2" name="Group 8"/>
          <p:cNvGrpSpPr>
            <a:grpSpLocks/>
          </p:cNvGrpSpPr>
          <p:nvPr/>
        </p:nvGrpSpPr>
        <p:grpSpPr bwMode="auto">
          <a:xfrm>
            <a:off x="1905001" y="1219200"/>
            <a:ext cx="8492067" cy="4724400"/>
            <a:chOff x="270" y="768"/>
            <a:chExt cx="6018" cy="2976"/>
          </a:xfrm>
        </p:grpSpPr>
        <p:pic>
          <p:nvPicPr>
            <p:cNvPr id="7177" name="Picture 9" descr="C:\My Documents\Lid24.jpg"/>
            <p:cNvPicPr>
              <a:picLocks noChangeAspect="1" noChangeArrowheads="1"/>
            </p:cNvPicPr>
            <p:nvPr/>
          </p:nvPicPr>
          <p:blipFill>
            <a:blip r:embed="rId2" cstate="print"/>
            <a:srcRect/>
            <a:stretch>
              <a:fillRect/>
            </a:stretch>
          </p:blipFill>
          <p:spPr bwMode="auto">
            <a:xfrm>
              <a:off x="270" y="768"/>
              <a:ext cx="3027" cy="2976"/>
            </a:xfrm>
            <a:prstGeom prst="rect">
              <a:avLst/>
            </a:prstGeom>
            <a:noFill/>
            <a:ln w="9525">
              <a:noFill/>
              <a:miter lim="800000"/>
              <a:headEnd/>
              <a:tailEnd/>
            </a:ln>
          </p:spPr>
        </p:pic>
        <p:pic>
          <p:nvPicPr>
            <p:cNvPr id="7178" name="Picture 10" descr="C:\My Documents\Lid25.jpg"/>
            <p:cNvPicPr>
              <a:picLocks noChangeAspect="1" noChangeArrowheads="1"/>
            </p:cNvPicPr>
            <p:nvPr/>
          </p:nvPicPr>
          <p:blipFill>
            <a:blip r:embed="rId3" cstate="print"/>
            <a:srcRect/>
            <a:stretch>
              <a:fillRect/>
            </a:stretch>
          </p:blipFill>
          <p:spPr bwMode="auto">
            <a:xfrm>
              <a:off x="3312" y="768"/>
              <a:ext cx="2976" cy="2976"/>
            </a:xfrm>
            <a:prstGeom prst="rect">
              <a:avLst/>
            </a:prstGeom>
            <a:noFill/>
            <a:ln w="9525">
              <a:noFill/>
              <a:miter lim="800000"/>
              <a:headEnd/>
              <a:tailEnd/>
            </a:ln>
          </p:spPr>
        </p:pic>
        <p:sp>
          <p:nvSpPr>
            <p:cNvPr id="7180" name="Line 12"/>
            <p:cNvSpPr>
              <a:spLocks noChangeShapeType="1"/>
            </p:cNvSpPr>
            <p:nvPr/>
          </p:nvSpPr>
          <p:spPr bwMode="auto">
            <a:xfrm>
              <a:off x="3294" y="768"/>
              <a:ext cx="0" cy="2976"/>
            </a:xfrm>
            <a:prstGeom prst="line">
              <a:avLst/>
            </a:prstGeom>
            <a:noFill/>
            <a:ln w="19050">
              <a:solidFill>
                <a:schemeClr val="tx2"/>
              </a:solidFill>
              <a:round/>
              <a:headEnd/>
              <a:tailEnd/>
            </a:ln>
          </p:spPr>
          <p:txBody>
            <a:bodyPr wrap="square" lIns="92075" tIns="46038" rIns="92075" bIns="46038" anchor="ctr">
              <a:spAutoFit/>
            </a:bodyPr>
            <a:lstStyle/>
            <a:p>
              <a:endParaRPr lang="en-US"/>
            </a:p>
          </p:txBody>
        </p:sp>
        <p:sp>
          <p:nvSpPr>
            <p:cNvPr id="7181" name="Line 13"/>
            <p:cNvSpPr>
              <a:spLocks noChangeShapeType="1"/>
            </p:cNvSpPr>
            <p:nvPr/>
          </p:nvSpPr>
          <p:spPr bwMode="auto">
            <a:xfrm>
              <a:off x="288" y="3744"/>
              <a:ext cx="6000" cy="0"/>
            </a:xfrm>
            <a:prstGeom prst="line">
              <a:avLst/>
            </a:prstGeom>
            <a:noFill/>
            <a:ln w="19050">
              <a:solidFill>
                <a:schemeClr val="tx2"/>
              </a:solidFill>
              <a:round/>
              <a:headEnd/>
              <a:tailEnd/>
            </a:ln>
          </p:spPr>
          <p:txBody>
            <a:bodyPr wrap="none" lIns="92075" tIns="46038" rIns="92075" bIns="46038" anchor="ctr">
              <a:spAutoFit/>
            </a:bodyPr>
            <a:lstStyle/>
            <a:p>
              <a:endParaRPr lang="en-US"/>
            </a:p>
          </p:txBody>
        </p:sp>
      </p:grpSp>
    </p:spTree>
    <p:extLst>
      <p:ext uri="{BB962C8B-B14F-4D97-AF65-F5344CB8AC3E}">
        <p14:creationId xmlns:p14="http://schemas.microsoft.com/office/powerpoint/2010/main" val="127678424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4950179" y="-31750"/>
            <a:ext cx="2129365" cy="646973"/>
          </a:xfrm>
          <a:prstGeom prst="rect">
            <a:avLst/>
          </a:prstGeom>
          <a:noFill/>
          <a:ln w="9525">
            <a:noFill/>
            <a:miter lim="800000"/>
            <a:headEnd/>
            <a:tailEnd/>
          </a:ln>
        </p:spPr>
        <p:txBody>
          <a:bodyPr wrap="none" lIns="92075" tIns="46038" rIns="92075" bIns="46038">
            <a:spAutoFit/>
          </a:bodyPr>
          <a:lstStyle/>
          <a:p>
            <a:r>
              <a:rPr lang="en-US" sz="3600">
                <a:solidFill>
                  <a:schemeClr val="tx2"/>
                </a:solidFill>
              </a:rPr>
              <a:t>Madarosis</a:t>
            </a:r>
            <a:endParaRPr lang="en-US" sz="4400">
              <a:solidFill>
                <a:schemeClr val="tx2"/>
              </a:solidFill>
            </a:endParaRPr>
          </a:p>
        </p:txBody>
      </p:sp>
      <p:sp>
        <p:nvSpPr>
          <p:cNvPr id="8195" name="Rectangle 5"/>
          <p:cNvSpPr>
            <a:spLocks noChangeArrowheads="1"/>
          </p:cNvSpPr>
          <p:nvPr/>
        </p:nvSpPr>
        <p:spPr bwMode="auto">
          <a:xfrm>
            <a:off x="7349067" y="1063626"/>
            <a:ext cx="1722908" cy="462307"/>
          </a:xfrm>
          <a:prstGeom prst="rect">
            <a:avLst/>
          </a:prstGeom>
          <a:noFill/>
          <a:ln w="9525">
            <a:noFill/>
            <a:miter lim="800000"/>
            <a:headEnd/>
            <a:tailEnd/>
          </a:ln>
        </p:spPr>
        <p:txBody>
          <a:bodyPr wrap="none" lIns="92075" tIns="46038" rIns="92075" bIns="46038">
            <a:spAutoFit/>
          </a:bodyPr>
          <a:lstStyle/>
          <a:p>
            <a:r>
              <a:rPr lang="en-US" sz="2400">
                <a:solidFill>
                  <a:srgbClr val="FF0000"/>
                </a:solidFill>
              </a:rPr>
              <a:t>Local causes</a:t>
            </a:r>
          </a:p>
        </p:txBody>
      </p:sp>
      <p:sp>
        <p:nvSpPr>
          <p:cNvPr id="8196" name="Rectangle 6"/>
          <p:cNvSpPr>
            <a:spLocks noChangeArrowheads="1"/>
          </p:cNvSpPr>
          <p:nvPr/>
        </p:nvSpPr>
        <p:spPr bwMode="auto">
          <a:xfrm>
            <a:off x="7667978" y="1490664"/>
            <a:ext cx="2232662" cy="708528"/>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Chronic anterior</a:t>
            </a:r>
          </a:p>
          <a:p>
            <a:pPr>
              <a:buSzPct val="60000"/>
            </a:pPr>
            <a:r>
              <a:rPr lang="en-US" sz="2000"/>
              <a:t>   lid margin disease</a:t>
            </a:r>
          </a:p>
        </p:txBody>
      </p:sp>
      <p:sp>
        <p:nvSpPr>
          <p:cNvPr id="8197" name="Rectangle 7"/>
          <p:cNvSpPr>
            <a:spLocks noChangeArrowheads="1"/>
          </p:cNvSpPr>
          <p:nvPr/>
        </p:nvSpPr>
        <p:spPr bwMode="auto">
          <a:xfrm>
            <a:off x="7687734" y="2252664"/>
            <a:ext cx="2405467"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Infiltrating tumours</a:t>
            </a:r>
          </a:p>
        </p:txBody>
      </p:sp>
      <p:sp>
        <p:nvSpPr>
          <p:cNvPr id="8198" name="Rectangle 8"/>
          <p:cNvSpPr>
            <a:spLocks noChangeArrowheads="1"/>
          </p:cNvSpPr>
          <p:nvPr/>
        </p:nvSpPr>
        <p:spPr bwMode="auto">
          <a:xfrm>
            <a:off x="7687733" y="2663826"/>
            <a:ext cx="2442400" cy="708528"/>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Burns, radiotherapy</a:t>
            </a:r>
          </a:p>
          <a:p>
            <a:pPr>
              <a:buSzPct val="60000"/>
            </a:pPr>
            <a:r>
              <a:rPr lang="en-US" sz="2000"/>
              <a:t>   or cryotherapy</a:t>
            </a:r>
          </a:p>
        </p:txBody>
      </p:sp>
      <p:sp>
        <p:nvSpPr>
          <p:cNvPr id="8199" name="Rectangle 9"/>
          <p:cNvSpPr>
            <a:spLocks noChangeArrowheads="1"/>
          </p:cNvSpPr>
          <p:nvPr/>
        </p:nvSpPr>
        <p:spPr bwMode="auto">
          <a:xfrm>
            <a:off x="7349068" y="3425826"/>
            <a:ext cx="2175275" cy="462307"/>
          </a:xfrm>
          <a:prstGeom prst="rect">
            <a:avLst/>
          </a:prstGeom>
          <a:noFill/>
          <a:ln w="9525">
            <a:noFill/>
            <a:miter lim="800000"/>
            <a:headEnd/>
            <a:tailEnd/>
          </a:ln>
        </p:spPr>
        <p:txBody>
          <a:bodyPr wrap="none" lIns="92075" tIns="46038" rIns="92075" bIns="46038">
            <a:spAutoFit/>
          </a:bodyPr>
          <a:lstStyle/>
          <a:p>
            <a:r>
              <a:rPr lang="en-US" sz="2400">
                <a:solidFill>
                  <a:srgbClr val="FF0000"/>
                </a:solidFill>
              </a:rPr>
              <a:t>Systemic causes</a:t>
            </a:r>
          </a:p>
        </p:txBody>
      </p:sp>
      <p:sp>
        <p:nvSpPr>
          <p:cNvPr id="8200" name="Rectangle 10"/>
          <p:cNvSpPr>
            <a:spLocks noChangeArrowheads="1"/>
          </p:cNvSpPr>
          <p:nvPr/>
        </p:nvSpPr>
        <p:spPr bwMode="auto">
          <a:xfrm>
            <a:off x="7687734" y="3929064"/>
            <a:ext cx="2545762"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Generalized alopecia</a:t>
            </a:r>
          </a:p>
        </p:txBody>
      </p:sp>
      <p:sp>
        <p:nvSpPr>
          <p:cNvPr id="8201" name="Rectangle 11"/>
          <p:cNvSpPr>
            <a:spLocks noChangeArrowheads="1"/>
          </p:cNvSpPr>
          <p:nvPr/>
        </p:nvSpPr>
        <p:spPr bwMode="auto">
          <a:xfrm>
            <a:off x="7687734" y="4386264"/>
            <a:ext cx="1671483"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Myxoedema</a:t>
            </a:r>
          </a:p>
        </p:txBody>
      </p:sp>
      <p:sp>
        <p:nvSpPr>
          <p:cNvPr id="8202" name="Rectangle 12"/>
          <p:cNvSpPr>
            <a:spLocks noChangeArrowheads="1"/>
          </p:cNvSpPr>
          <p:nvPr/>
        </p:nvSpPr>
        <p:spPr bwMode="auto">
          <a:xfrm>
            <a:off x="7687734" y="4843464"/>
            <a:ext cx="729367"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SLE</a:t>
            </a:r>
          </a:p>
        </p:txBody>
      </p:sp>
      <p:sp>
        <p:nvSpPr>
          <p:cNvPr id="8203" name="Rectangle 13"/>
          <p:cNvSpPr>
            <a:spLocks noChangeArrowheads="1"/>
          </p:cNvSpPr>
          <p:nvPr/>
        </p:nvSpPr>
        <p:spPr bwMode="auto">
          <a:xfrm>
            <a:off x="7687735" y="5254626"/>
            <a:ext cx="1157433"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Syphilis</a:t>
            </a:r>
          </a:p>
        </p:txBody>
      </p:sp>
      <p:sp>
        <p:nvSpPr>
          <p:cNvPr id="8204" name="Rectangle 14"/>
          <p:cNvSpPr>
            <a:spLocks noChangeArrowheads="1"/>
          </p:cNvSpPr>
          <p:nvPr/>
        </p:nvSpPr>
        <p:spPr bwMode="auto">
          <a:xfrm>
            <a:off x="7687734" y="5635626"/>
            <a:ext cx="1180708"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Leprosy</a:t>
            </a:r>
          </a:p>
        </p:txBody>
      </p:sp>
      <p:sp>
        <p:nvSpPr>
          <p:cNvPr id="8205" name="Rectangle 15"/>
          <p:cNvSpPr>
            <a:spLocks noChangeArrowheads="1"/>
          </p:cNvSpPr>
          <p:nvPr/>
        </p:nvSpPr>
        <p:spPr bwMode="auto">
          <a:xfrm>
            <a:off x="7349068" y="6092826"/>
            <a:ext cx="2467727" cy="462307"/>
          </a:xfrm>
          <a:prstGeom prst="rect">
            <a:avLst/>
          </a:prstGeom>
          <a:noFill/>
          <a:ln w="9525">
            <a:noFill/>
            <a:miter lim="800000"/>
            <a:headEnd/>
            <a:tailEnd/>
          </a:ln>
        </p:spPr>
        <p:txBody>
          <a:bodyPr wrap="none" lIns="92075" tIns="46038" rIns="92075" bIns="46038">
            <a:spAutoFit/>
          </a:bodyPr>
          <a:lstStyle/>
          <a:p>
            <a:r>
              <a:rPr lang="en-US" sz="2400">
                <a:solidFill>
                  <a:srgbClr val="FF0000"/>
                </a:solidFill>
              </a:rPr>
              <a:t>Following removal</a:t>
            </a:r>
          </a:p>
        </p:txBody>
      </p:sp>
      <p:pic>
        <p:nvPicPr>
          <p:cNvPr id="8206" name="Picture 16" descr="C:\My Documents\Lid8.jpg"/>
          <p:cNvPicPr>
            <a:picLocks noChangeAspect="1" noChangeArrowheads="1"/>
          </p:cNvPicPr>
          <p:nvPr/>
        </p:nvPicPr>
        <p:blipFill>
          <a:blip r:embed="rId2" cstate="print">
            <a:lum bright="-8000"/>
          </a:blip>
          <a:srcRect/>
          <a:stretch>
            <a:fillRect/>
          </a:stretch>
        </p:blipFill>
        <p:spPr bwMode="auto">
          <a:xfrm>
            <a:off x="1862668" y="1063627"/>
            <a:ext cx="5215467" cy="5565775"/>
          </a:xfrm>
          <a:prstGeom prst="rect">
            <a:avLst/>
          </a:prstGeom>
          <a:noFill/>
          <a:ln w="9525">
            <a:noFill/>
            <a:miter lim="800000"/>
            <a:headEnd/>
            <a:tailEnd/>
          </a:ln>
        </p:spPr>
      </p:pic>
      <p:sp>
        <p:nvSpPr>
          <p:cNvPr id="8208" name="Line 18"/>
          <p:cNvSpPr>
            <a:spLocks noChangeShapeType="1"/>
          </p:cNvSpPr>
          <p:nvPr/>
        </p:nvSpPr>
        <p:spPr bwMode="auto">
          <a:xfrm>
            <a:off x="7078133" y="1063625"/>
            <a:ext cx="0" cy="5562600"/>
          </a:xfrm>
          <a:prstGeom prst="line">
            <a:avLst/>
          </a:prstGeom>
          <a:noFill/>
          <a:ln w="19050">
            <a:solidFill>
              <a:schemeClr val="tx2"/>
            </a:solidFill>
            <a:round/>
            <a:headEnd/>
            <a:tailEnd/>
          </a:ln>
        </p:spPr>
        <p:txBody>
          <a:bodyPr wrap="none" lIns="92075" tIns="46038" rIns="92075" bIns="46038" anchor="ctr">
            <a:spAutoFit/>
          </a:bodyPr>
          <a:lstStyle/>
          <a:p>
            <a:endParaRPr lang="en-US"/>
          </a:p>
        </p:txBody>
      </p:sp>
      <p:sp>
        <p:nvSpPr>
          <p:cNvPr id="8209" name="Text Box 21"/>
          <p:cNvSpPr txBox="1">
            <a:spLocks noChangeArrowheads="1"/>
          </p:cNvSpPr>
          <p:nvPr/>
        </p:nvSpPr>
        <p:spPr bwMode="auto">
          <a:xfrm>
            <a:off x="3251200" y="533401"/>
            <a:ext cx="5990038" cy="462307"/>
          </a:xfrm>
          <a:prstGeom prst="rect">
            <a:avLst/>
          </a:prstGeom>
          <a:noFill/>
          <a:ln w="9525">
            <a:noFill/>
            <a:miter lim="800000"/>
            <a:headEnd/>
            <a:tailEnd/>
          </a:ln>
        </p:spPr>
        <p:txBody>
          <a:bodyPr wrap="none" lIns="92075" tIns="46038" rIns="92075" bIns="46038">
            <a:spAutoFit/>
          </a:bodyPr>
          <a:lstStyle/>
          <a:p>
            <a:r>
              <a:rPr lang="en-US" sz="2400"/>
              <a:t>Decrease in number or complete loss of lashes</a:t>
            </a:r>
            <a:endParaRPr lang="en-US"/>
          </a:p>
        </p:txBody>
      </p:sp>
    </p:spTree>
    <p:extLst>
      <p:ext uri="{BB962C8B-B14F-4D97-AF65-F5344CB8AC3E}">
        <p14:creationId xmlns:p14="http://schemas.microsoft.com/office/powerpoint/2010/main" val="229168739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5266268" y="-76200"/>
            <a:ext cx="1582549" cy="646973"/>
          </a:xfrm>
          <a:prstGeom prst="rect">
            <a:avLst/>
          </a:prstGeom>
          <a:noFill/>
          <a:ln w="9525">
            <a:noFill/>
            <a:miter lim="800000"/>
            <a:headEnd/>
            <a:tailEnd/>
          </a:ln>
        </p:spPr>
        <p:txBody>
          <a:bodyPr wrap="none" lIns="92075" tIns="46038" rIns="92075" bIns="46038">
            <a:spAutoFit/>
          </a:bodyPr>
          <a:lstStyle/>
          <a:p>
            <a:r>
              <a:rPr lang="en-US" sz="3600">
                <a:solidFill>
                  <a:schemeClr val="tx2"/>
                </a:solidFill>
              </a:rPr>
              <a:t>Poliosis</a:t>
            </a:r>
            <a:endParaRPr lang="en-US" sz="4400">
              <a:solidFill>
                <a:schemeClr val="tx2"/>
              </a:solidFill>
            </a:endParaRPr>
          </a:p>
        </p:txBody>
      </p:sp>
      <p:sp>
        <p:nvSpPr>
          <p:cNvPr id="9219" name="Rectangle 3"/>
          <p:cNvSpPr>
            <a:spLocks noChangeArrowheads="1"/>
          </p:cNvSpPr>
          <p:nvPr/>
        </p:nvSpPr>
        <p:spPr bwMode="auto">
          <a:xfrm>
            <a:off x="3757791" y="533401"/>
            <a:ext cx="4924681" cy="462307"/>
          </a:xfrm>
          <a:prstGeom prst="rect">
            <a:avLst/>
          </a:prstGeom>
          <a:noFill/>
          <a:ln w="9525">
            <a:noFill/>
            <a:miter lim="800000"/>
            <a:headEnd/>
            <a:tailEnd/>
          </a:ln>
        </p:spPr>
        <p:txBody>
          <a:bodyPr wrap="none" lIns="92075" tIns="46038" rIns="92075" bIns="46038">
            <a:spAutoFit/>
          </a:bodyPr>
          <a:lstStyle/>
          <a:p>
            <a:r>
              <a:rPr lang="en-US" sz="2400"/>
              <a:t> Premature localized whitening of hair</a:t>
            </a:r>
          </a:p>
        </p:txBody>
      </p:sp>
      <p:sp>
        <p:nvSpPr>
          <p:cNvPr id="9220" name="Rectangle 4"/>
          <p:cNvSpPr>
            <a:spLocks noChangeArrowheads="1"/>
          </p:cNvSpPr>
          <p:nvPr/>
        </p:nvSpPr>
        <p:spPr bwMode="auto">
          <a:xfrm>
            <a:off x="7078134" y="1371601"/>
            <a:ext cx="2587568" cy="462307"/>
          </a:xfrm>
          <a:prstGeom prst="rect">
            <a:avLst/>
          </a:prstGeom>
          <a:noFill/>
          <a:ln w="9525">
            <a:noFill/>
            <a:miter lim="800000"/>
            <a:headEnd/>
            <a:tailEnd/>
          </a:ln>
        </p:spPr>
        <p:txBody>
          <a:bodyPr wrap="none" lIns="92075" tIns="46038" rIns="92075" bIns="46038">
            <a:spAutoFit/>
          </a:bodyPr>
          <a:lstStyle/>
          <a:p>
            <a:r>
              <a:rPr lang="en-US" sz="2400">
                <a:solidFill>
                  <a:srgbClr val="FF0000"/>
                </a:solidFill>
              </a:rPr>
              <a:t>Ocular associations</a:t>
            </a:r>
          </a:p>
        </p:txBody>
      </p:sp>
      <p:sp>
        <p:nvSpPr>
          <p:cNvPr id="9221" name="Rectangle 5"/>
          <p:cNvSpPr>
            <a:spLocks noChangeArrowheads="1"/>
          </p:cNvSpPr>
          <p:nvPr/>
        </p:nvSpPr>
        <p:spPr bwMode="auto">
          <a:xfrm>
            <a:off x="7281333" y="2057401"/>
            <a:ext cx="3240054"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Chronic anterior blepharitis</a:t>
            </a:r>
          </a:p>
        </p:txBody>
      </p:sp>
      <p:sp>
        <p:nvSpPr>
          <p:cNvPr id="9222" name="Rectangle 6"/>
          <p:cNvSpPr>
            <a:spLocks noChangeArrowheads="1"/>
          </p:cNvSpPr>
          <p:nvPr/>
        </p:nvSpPr>
        <p:spPr bwMode="auto">
          <a:xfrm>
            <a:off x="7281334" y="2727326"/>
            <a:ext cx="3047694"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Sympathetic ophthalmitis</a:t>
            </a:r>
          </a:p>
        </p:txBody>
      </p:sp>
      <p:sp>
        <p:nvSpPr>
          <p:cNvPr id="9223" name="Rectangle 7"/>
          <p:cNvSpPr>
            <a:spLocks noChangeArrowheads="1"/>
          </p:cNvSpPr>
          <p:nvPr/>
        </p:nvSpPr>
        <p:spPr bwMode="auto">
          <a:xfrm>
            <a:off x="7349067" y="4405314"/>
            <a:ext cx="2749792" cy="708528"/>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Vogt-Koyanagi-Harada </a:t>
            </a:r>
          </a:p>
          <a:p>
            <a:pPr>
              <a:buSzPct val="60000"/>
            </a:pPr>
            <a:r>
              <a:rPr lang="en-US" sz="2000"/>
              <a:t>   syndrome</a:t>
            </a:r>
          </a:p>
        </p:txBody>
      </p:sp>
      <p:sp>
        <p:nvSpPr>
          <p:cNvPr id="9224" name="Rectangle 8"/>
          <p:cNvSpPr>
            <a:spLocks noChangeArrowheads="1"/>
          </p:cNvSpPr>
          <p:nvPr/>
        </p:nvSpPr>
        <p:spPr bwMode="auto">
          <a:xfrm>
            <a:off x="7349067" y="5470526"/>
            <a:ext cx="2895986" cy="400752"/>
          </a:xfrm>
          <a:prstGeom prst="rect">
            <a:avLst/>
          </a:prstGeom>
          <a:noFill/>
          <a:ln w="9525">
            <a:noFill/>
            <a:miter lim="800000"/>
            <a:headEnd/>
            <a:tailEnd/>
          </a:ln>
        </p:spPr>
        <p:txBody>
          <a:bodyPr wrap="none" lIns="92075" tIns="46038" rIns="92075" bIns="46038">
            <a:spAutoFit/>
          </a:bodyPr>
          <a:lstStyle/>
          <a:p>
            <a:pPr>
              <a:buSzPct val="60000"/>
              <a:buFontTx/>
              <a:buChar char="•"/>
            </a:pPr>
            <a:r>
              <a:rPr lang="en-US" sz="2000"/>
              <a:t>  Waardenburg syndrome</a:t>
            </a:r>
          </a:p>
        </p:txBody>
      </p:sp>
      <p:sp>
        <p:nvSpPr>
          <p:cNvPr id="9225" name="Rectangle 9"/>
          <p:cNvSpPr>
            <a:spLocks noChangeArrowheads="1"/>
          </p:cNvSpPr>
          <p:nvPr/>
        </p:nvSpPr>
        <p:spPr bwMode="auto">
          <a:xfrm>
            <a:off x="7078134" y="3733801"/>
            <a:ext cx="2856231" cy="462307"/>
          </a:xfrm>
          <a:prstGeom prst="rect">
            <a:avLst/>
          </a:prstGeom>
          <a:noFill/>
          <a:ln w="9525">
            <a:noFill/>
            <a:miter lim="800000"/>
            <a:headEnd/>
            <a:tailEnd/>
          </a:ln>
        </p:spPr>
        <p:txBody>
          <a:bodyPr wrap="none" lIns="92075" tIns="46038" rIns="92075" bIns="46038">
            <a:spAutoFit/>
          </a:bodyPr>
          <a:lstStyle/>
          <a:p>
            <a:r>
              <a:rPr lang="en-US" sz="2400">
                <a:solidFill>
                  <a:srgbClr val="FF0000"/>
                </a:solidFill>
              </a:rPr>
              <a:t>Systemic associations</a:t>
            </a:r>
          </a:p>
        </p:txBody>
      </p:sp>
      <p:grpSp>
        <p:nvGrpSpPr>
          <p:cNvPr id="2" name="Group 13"/>
          <p:cNvGrpSpPr>
            <a:grpSpLocks/>
          </p:cNvGrpSpPr>
          <p:nvPr/>
        </p:nvGrpSpPr>
        <p:grpSpPr bwMode="auto">
          <a:xfrm>
            <a:off x="1930401" y="1066800"/>
            <a:ext cx="5147733" cy="5494338"/>
            <a:chOff x="240" y="528"/>
            <a:chExt cx="3648" cy="3461"/>
          </a:xfrm>
        </p:grpSpPr>
        <p:pic>
          <p:nvPicPr>
            <p:cNvPr id="9227" name="Picture 10" descr="C:\My Documents\Lid9.jpg"/>
            <p:cNvPicPr>
              <a:picLocks noChangeAspect="1" noChangeArrowheads="1"/>
            </p:cNvPicPr>
            <p:nvPr/>
          </p:nvPicPr>
          <p:blipFill>
            <a:blip r:embed="rId2" cstate="print"/>
            <a:srcRect/>
            <a:stretch>
              <a:fillRect/>
            </a:stretch>
          </p:blipFill>
          <p:spPr bwMode="auto">
            <a:xfrm>
              <a:off x="240" y="528"/>
              <a:ext cx="3648" cy="3461"/>
            </a:xfrm>
            <a:prstGeom prst="rect">
              <a:avLst/>
            </a:prstGeom>
            <a:noFill/>
            <a:ln w="9525">
              <a:noFill/>
              <a:miter lim="800000"/>
              <a:headEnd/>
              <a:tailEnd/>
            </a:ln>
          </p:spPr>
        </p:pic>
        <p:sp>
          <p:nvSpPr>
            <p:cNvPr id="9229" name="Line 12"/>
            <p:cNvSpPr>
              <a:spLocks noChangeShapeType="1"/>
            </p:cNvSpPr>
            <p:nvPr/>
          </p:nvSpPr>
          <p:spPr bwMode="auto">
            <a:xfrm>
              <a:off x="3888" y="528"/>
              <a:ext cx="0" cy="3456"/>
            </a:xfrm>
            <a:prstGeom prst="line">
              <a:avLst/>
            </a:prstGeom>
            <a:noFill/>
            <a:ln w="19050">
              <a:solidFill>
                <a:schemeClr val="tx2"/>
              </a:solidFill>
              <a:round/>
              <a:headEnd/>
              <a:tailEnd/>
            </a:ln>
          </p:spPr>
          <p:txBody>
            <a:bodyPr wrap="none" lIns="92075" tIns="46038" rIns="92075" bIns="46038" anchor="ctr">
              <a:spAutoFit/>
            </a:bodyPr>
            <a:lstStyle/>
            <a:p>
              <a:endParaRPr lang="en-US"/>
            </a:p>
          </p:txBody>
        </p:sp>
      </p:grpSp>
    </p:spTree>
    <p:extLst>
      <p:ext uri="{BB962C8B-B14F-4D97-AF65-F5344CB8AC3E}">
        <p14:creationId xmlns:p14="http://schemas.microsoft.com/office/powerpoint/2010/main" val="679067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rrowheads="1"/>
          </p:cNvSpPr>
          <p:nvPr>
            <p:ph type="title"/>
          </p:nvPr>
        </p:nvSpPr>
        <p:spPr/>
        <p:txBody>
          <a:bodyPr/>
          <a:lstStyle/>
          <a:p>
            <a:pPr eaLnBrk="1" hangingPunct="1">
              <a:defRPr/>
            </a:pPr>
            <a:r>
              <a:rPr lang="en-US" smtClean="0">
                <a:solidFill>
                  <a:schemeClr val="folHlink"/>
                </a:solidFill>
              </a:rPr>
              <a:t>SURFACE ANATOMY</a:t>
            </a:r>
          </a:p>
        </p:txBody>
      </p:sp>
      <p:sp>
        <p:nvSpPr>
          <p:cNvPr id="94211" name="Rectangle 3"/>
          <p:cNvSpPr>
            <a:spLocks noGrp="1" noRot="1" noChangeArrowheads="1"/>
          </p:cNvSpPr>
          <p:nvPr>
            <p:ph type="body" sz="half" idx="1"/>
          </p:nvPr>
        </p:nvSpPr>
        <p:spPr>
          <a:xfrm>
            <a:off x="1825626" y="1676401"/>
            <a:ext cx="3432175" cy="4422775"/>
          </a:xfrm>
        </p:spPr>
        <p:txBody>
          <a:bodyPr/>
          <a:lstStyle/>
          <a:p>
            <a:pPr eaLnBrk="1" hangingPunct="1">
              <a:defRPr/>
            </a:pPr>
            <a:r>
              <a:rPr lang="en-US" dirty="0"/>
              <a:t>Superior </a:t>
            </a:r>
            <a:r>
              <a:rPr lang="en-US" dirty="0" err="1"/>
              <a:t>Palpebral</a:t>
            </a:r>
            <a:r>
              <a:rPr lang="en-US" dirty="0"/>
              <a:t> </a:t>
            </a:r>
            <a:r>
              <a:rPr lang="en-US" dirty="0" err="1"/>
              <a:t>Sulcus</a:t>
            </a:r>
            <a:endParaRPr lang="en-US" dirty="0"/>
          </a:p>
          <a:p>
            <a:pPr eaLnBrk="1" hangingPunct="1">
              <a:buFont typeface="Wingdings" panose="05000000000000000000" pitchFamily="2" charset="2"/>
              <a:buNone/>
              <a:defRPr/>
            </a:pPr>
            <a:endParaRPr lang="en-US" dirty="0"/>
          </a:p>
          <a:p>
            <a:pPr eaLnBrk="1" hangingPunct="1">
              <a:defRPr/>
            </a:pPr>
            <a:r>
              <a:rPr lang="en-US" dirty="0"/>
              <a:t>Lateral </a:t>
            </a:r>
            <a:r>
              <a:rPr lang="en-US" dirty="0" err="1"/>
              <a:t>Canthus</a:t>
            </a:r>
            <a:endParaRPr lang="en-US" dirty="0"/>
          </a:p>
          <a:p>
            <a:pPr eaLnBrk="1" hangingPunct="1">
              <a:buFont typeface="Wingdings" panose="05000000000000000000" pitchFamily="2" charset="2"/>
              <a:buNone/>
              <a:defRPr/>
            </a:pPr>
            <a:endParaRPr lang="en-US" dirty="0"/>
          </a:p>
          <a:p>
            <a:pPr eaLnBrk="1" hangingPunct="1">
              <a:defRPr/>
            </a:pPr>
            <a:r>
              <a:rPr lang="en-US" dirty="0"/>
              <a:t>Medial </a:t>
            </a:r>
            <a:r>
              <a:rPr lang="en-US" dirty="0" err="1"/>
              <a:t>Canthus</a:t>
            </a:r>
            <a:endParaRPr lang="en-US" dirty="0"/>
          </a:p>
          <a:p>
            <a:pPr eaLnBrk="1" hangingPunct="1">
              <a:buFont typeface="Wingdings" panose="05000000000000000000" pitchFamily="2" charset="2"/>
              <a:buNone/>
              <a:defRPr/>
            </a:pPr>
            <a:endParaRPr lang="en-US" dirty="0"/>
          </a:p>
          <a:p>
            <a:pPr eaLnBrk="1" hangingPunct="1">
              <a:defRPr/>
            </a:pPr>
            <a:r>
              <a:rPr lang="en-US" dirty="0" err="1"/>
              <a:t>Palpebral</a:t>
            </a:r>
            <a:r>
              <a:rPr lang="en-US" dirty="0"/>
              <a:t> Fissure</a:t>
            </a:r>
          </a:p>
        </p:txBody>
      </p:sp>
      <p:pic>
        <p:nvPicPr>
          <p:cNvPr id="5124" name="Picture 4" descr="14"/>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54614" y="2244726"/>
            <a:ext cx="5284787" cy="3546475"/>
          </a:xfr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804353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3234267" y="76201"/>
            <a:ext cx="4850174" cy="646331"/>
          </a:xfrm>
          <a:prstGeom prst="rect">
            <a:avLst/>
          </a:prstGeom>
          <a:noFill/>
          <a:ln w="9525">
            <a:noFill/>
            <a:miter lim="800000"/>
            <a:headEnd/>
            <a:tailEnd/>
          </a:ln>
          <a:effectLst/>
        </p:spPr>
        <p:txBody>
          <a:bodyPr wrap="none">
            <a:spAutoFit/>
          </a:bodyPr>
          <a:lstStyle/>
          <a:p>
            <a:r>
              <a:rPr lang="en-GB" sz="3600" b="1">
                <a:solidFill>
                  <a:srgbClr val="FFFF00"/>
                </a:solidFill>
              </a:rPr>
              <a:t>DIFFUSE EYELID DISEASE</a:t>
            </a:r>
            <a:endParaRPr lang="en-GB" sz="4000" b="1">
              <a:solidFill>
                <a:srgbClr val="FFFF00"/>
              </a:solidFill>
            </a:endParaRPr>
          </a:p>
        </p:txBody>
      </p:sp>
      <p:sp>
        <p:nvSpPr>
          <p:cNvPr id="3075" name="Text Box 3"/>
          <p:cNvSpPr txBox="1">
            <a:spLocks noChangeArrowheads="1"/>
          </p:cNvSpPr>
          <p:nvPr/>
        </p:nvSpPr>
        <p:spPr bwMode="auto">
          <a:xfrm>
            <a:off x="4233334" y="975361"/>
            <a:ext cx="3517053" cy="4708981"/>
          </a:xfrm>
          <a:prstGeom prst="rect">
            <a:avLst/>
          </a:prstGeom>
          <a:noFill/>
          <a:ln w="9525">
            <a:noFill/>
            <a:miter lim="800000"/>
            <a:headEnd/>
            <a:tailEnd/>
          </a:ln>
          <a:effectLst/>
        </p:spPr>
        <p:txBody>
          <a:bodyPr wrap="none">
            <a:spAutoFit/>
          </a:bodyPr>
          <a:lstStyle/>
          <a:p>
            <a:r>
              <a:rPr lang="en-GB" sz="2800" b="1" dirty="0">
                <a:solidFill>
                  <a:srgbClr val="FF0000"/>
                </a:solidFill>
              </a:rPr>
              <a:t>1.  Allergic</a:t>
            </a:r>
            <a:endParaRPr lang="en-GB" b="1" dirty="0">
              <a:solidFill>
                <a:srgbClr val="FF0066"/>
              </a:solidFill>
            </a:endParaRPr>
          </a:p>
          <a:p>
            <a:pPr lvl="1">
              <a:buFontTx/>
              <a:buChar char="•"/>
            </a:pPr>
            <a:r>
              <a:rPr lang="en-GB" b="1" dirty="0"/>
              <a:t>  Acute oedema</a:t>
            </a:r>
          </a:p>
          <a:p>
            <a:pPr lvl="1">
              <a:buFontTx/>
              <a:buChar char="•"/>
            </a:pPr>
            <a:r>
              <a:rPr lang="en-GB" b="1" dirty="0"/>
              <a:t>  Contact dermatitis</a:t>
            </a:r>
          </a:p>
          <a:p>
            <a:pPr lvl="1">
              <a:buFontTx/>
              <a:buChar char="•"/>
            </a:pPr>
            <a:r>
              <a:rPr lang="en-GB" b="1" dirty="0"/>
              <a:t>  Atopic dermatitis</a:t>
            </a:r>
          </a:p>
          <a:p>
            <a:pPr lvl="1">
              <a:buFontTx/>
              <a:buChar char="•"/>
            </a:pPr>
            <a:r>
              <a:rPr lang="en-GB" b="1" dirty="0"/>
              <a:t>  </a:t>
            </a:r>
            <a:r>
              <a:rPr lang="en-GB" b="1" dirty="0" err="1"/>
              <a:t>Blepharochalasis</a:t>
            </a:r>
            <a:endParaRPr lang="en-GB" b="1" dirty="0"/>
          </a:p>
          <a:p>
            <a:r>
              <a:rPr lang="en-GB" sz="2800" b="1" dirty="0">
                <a:solidFill>
                  <a:srgbClr val="FF0000"/>
                </a:solidFill>
              </a:rPr>
              <a:t>2.  Infections</a:t>
            </a:r>
            <a:endParaRPr lang="en-GB" b="1" dirty="0">
              <a:solidFill>
                <a:srgbClr val="FF0066"/>
              </a:solidFill>
            </a:endParaRPr>
          </a:p>
          <a:p>
            <a:pPr lvl="1">
              <a:buFontTx/>
              <a:buChar char="•"/>
            </a:pPr>
            <a:r>
              <a:rPr lang="en-GB" b="1" dirty="0"/>
              <a:t>  </a:t>
            </a:r>
            <a:r>
              <a:rPr lang="en-GB" b="1" dirty="0" err="1"/>
              <a:t>Preseptal</a:t>
            </a:r>
            <a:r>
              <a:rPr lang="en-GB" b="1" dirty="0"/>
              <a:t> </a:t>
            </a:r>
            <a:r>
              <a:rPr lang="en-GB" b="1" dirty="0" err="1"/>
              <a:t>cellulitis</a:t>
            </a:r>
            <a:endParaRPr lang="en-GB" b="1" dirty="0"/>
          </a:p>
          <a:p>
            <a:pPr lvl="1">
              <a:buFontTx/>
              <a:buChar char="•"/>
            </a:pPr>
            <a:r>
              <a:rPr lang="en-GB" b="1" dirty="0"/>
              <a:t>  Herpes simplex</a:t>
            </a:r>
          </a:p>
          <a:p>
            <a:pPr lvl="1">
              <a:buFontTx/>
              <a:buChar char="•"/>
            </a:pPr>
            <a:r>
              <a:rPr lang="en-GB" b="1" dirty="0"/>
              <a:t>  Herpes zoster </a:t>
            </a:r>
            <a:r>
              <a:rPr lang="en-GB" b="1" dirty="0" err="1"/>
              <a:t>ophthalmicus</a:t>
            </a:r>
            <a:endParaRPr lang="en-GB" b="1" dirty="0"/>
          </a:p>
          <a:p>
            <a:pPr lvl="1">
              <a:buFontTx/>
              <a:buChar char="•"/>
            </a:pPr>
            <a:r>
              <a:rPr lang="en-GB" b="1" dirty="0"/>
              <a:t>  Impetigo</a:t>
            </a:r>
          </a:p>
          <a:p>
            <a:pPr lvl="1">
              <a:buFontTx/>
              <a:buChar char="•"/>
            </a:pPr>
            <a:r>
              <a:rPr lang="en-GB" b="1" dirty="0"/>
              <a:t>  Erysipelas</a:t>
            </a:r>
          </a:p>
          <a:p>
            <a:pPr lvl="1">
              <a:buFontTx/>
              <a:buChar char="•"/>
            </a:pPr>
            <a:r>
              <a:rPr lang="en-GB" b="1" dirty="0"/>
              <a:t>  Necrotizing fasciitis</a:t>
            </a:r>
          </a:p>
          <a:p>
            <a:r>
              <a:rPr lang="en-GB" sz="2800" b="1" dirty="0">
                <a:solidFill>
                  <a:srgbClr val="FF0000"/>
                </a:solidFill>
              </a:rPr>
              <a:t>3.  Miscellaneous</a:t>
            </a:r>
            <a:endParaRPr lang="en-GB" sz="2800" b="1" dirty="0">
              <a:solidFill>
                <a:schemeClr val="bg1"/>
              </a:solidFill>
              <a:effectLst>
                <a:outerShdw blurRad="38100" dist="38100" dir="2700000" algn="tl">
                  <a:srgbClr val="808080"/>
                </a:outerShdw>
              </a:effectLst>
            </a:endParaRPr>
          </a:p>
          <a:p>
            <a:pPr lvl="1">
              <a:buFontTx/>
              <a:buChar char="•"/>
            </a:pPr>
            <a:r>
              <a:rPr lang="en-GB" b="1" dirty="0"/>
              <a:t>  Fat </a:t>
            </a:r>
            <a:r>
              <a:rPr lang="en-GB" b="1" dirty="0" err="1"/>
              <a:t>herniation</a:t>
            </a:r>
            <a:endParaRPr lang="en-GB" b="1" dirty="0"/>
          </a:p>
          <a:p>
            <a:pPr lvl="1">
              <a:buFontTx/>
              <a:buChar char="•"/>
            </a:pPr>
            <a:r>
              <a:rPr lang="en-GB" b="1" dirty="0"/>
              <a:t>  Systemic causes</a:t>
            </a:r>
          </a:p>
        </p:txBody>
      </p:sp>
    </p:spTree>
    <p:extLst>
      <p:ext uri="{BB962C8B-B14F-4D97-AF65-F5344CB8AC3E}">
        <p14:creationId xmlns:p14="http://schemas.microsoft.com/office/powerpoint/2010/main" val="301072622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My Documents\lids1.jpg"/>
          <p:cNvPicPr>
            <a:picLocks noChangeAspect="1" noChangeArrowheads="1"/>
          </p:cNvPicPr>
          <p:nvPr/>
        </p:nvPicPr>
        <p:blipFill>
          <a:blip r:embed="rId2" cstate="print"/>
          <a:srcRect/>
          <a:stretch>
            <a:fillRect/>
          </a:stretch>
        </p:blipFill>
        <p:spPr bwMode="auto">
          <a:xfrm>
            <a:off x="2810935" y="741363"/>
            <a:ext cx="6773333" cy="4049712"/>
          </a:xfrm>
          <a:prstGeom prst="rect">
            <a:avLst/>
          </a:prstGeom>
          <a:noFill/>
        </p:spPr>
      </p:pic>
      <p:sp>
        <p:nvSpPr>
          <p:cNvPr id="18435" name="Text Box 3"/>
          <p:cNvSpPr txBox="1">
            <a:spLocks noChangeArrowheads="1"/>
          </p:cNvSpPr>
          <p:nvPr/>
        </p:nvSpPr>
        <p:spPr bwMode="auto">
          <a:xfrm>
            <a:off x="4092223" y="1"/>
            <a:ext cx="4440831" cy="646331"/>
          </a:xfrm>
          <a:prstGeom prst="rect">
            <a:avLst/>
          </a:prstGeom>
          <a:noFill/>
          <a:ln w="9525">
            <a:noFill/>
            <a:miter lim="800000"/>
            <a:headEnd/>
            <a:tailEnd/>
          </a:ln>
          <a:effectLst/>
        </p:spPr>
        <p:txBody>
          <a:bodyPr wrap="none">
            <a:spAutoFit/>
          </a:bodyPr>
          <a:lstStyle/>
          <a:p>
            <a:r>
              <a:rPr lang="en-GB" sz="3600" b="1">
                <a:solidFill>
                  <a:srgbClr val="FFFF00"/>
                </a:solidFill>
              </a:rPr>
              <a:t>Acute allergic oedema</a:t>
            </a:r>
          </a:p>
        </p:txBody>
      </p:sp>
      <p:sp>
        <p:nvSpPr>
          <p:cNvPr id="18436" name="Text Box 4"/>
          <p:cNvSpPr txBox="1">
            <a:spLocks noChangeArrowheads="1"/>
          </p:cNvSpPr>
          <p:nvPr/>
        </p:nvSpPr>
        <p:spPr bwMode="auto">
          <a:xfrm>
            <a:off x="2878667" y="4856163"/>
            <a:ext cx="6034024" cy="1785104"/>
          </a:xfrm>
          <a:prstGeom prst="rect">
            <a:avLst/>
          </a:prstGeom>
          <a:noFill/>
          <a:ln w="9525">
            <a:noFill/>
            <a:miter lim="800000"/>
            <a:headEnd/>
            <a:tailEnd/>
          </a:ln>
          <a:effectLst/>
        </p:spPr>
        <p:txBody>
          <a:bodyPr wrap="none">
            <a:spAutoFit/>
          </a:bodyPr>
          <a:lstStyle/>
          <a:p>
            <a:pPr>
              <a:buFontTx/>
              <a:buChar char="•"/>
            </a:pPr>
            <a:r>
              <a:rPr lang="en-GB" b="1" dirty="0"/>
              <a:t> </a:t>
            </a:r>
            <a:r>
              <a:rPr lang="en-GB" sz="2200" b="1" dirty="0"/>
              <a:t>Causes - insect bites, </a:t>
            </a:r>
            <a:r>
              <a:rPr lang="en-GB" sz="2200" b="1" dirty="0" err="1"/>
              <a:t>urticaria</a:t>
            </a:r>
            <a:r>
              <a:rPr lang="en-GB" sz="2200" b="1" dirty="0"/>
              <a:t> and </a:t>
            </a:r>
            <a:r>
              <a:rPr lang="en-GB" sz="2200" b="1" dirty="0" err="1"/>
              <a:t>angioedema</a:t>
            </a:r>
            <a:endParaRPr lang="en-GB" sz="2200" b="1" dirty="0"/>
          </a:p>
          <a:p>
            <a:pPr>
              <a:buFontTx/>
              <a:buChar char="•"/>
            </a:pPr>
            <a:r>
              <a:rPr lang="en-GB" sz="2200" b="1" dirty="0"/>
              <a:t>  Unilateral or bilateral</a:t>
            </a:r>
          </a:p>
          <a:p>
            <a:pPr>
              <a:buFontTx/>
              <a:buChar char="•"/>
            </a:pPr>
            <a:r>
              <a:rPr lang="en-GB" sz="2200" b="1" dirty="0"/>
              <a:t>  Painless, red, pitting oedema</a:t>
            </a:r>
          </a:p>
          <a:p>
            <a:pPr>
              <a:buFontTx/>
              <a:buChar char="•"/>
            </a:pPr>
            <a:r>
              <a:rPr lang="en-GB" sz="2200" b="1" dirty="0"/>
              <a:t>  </a:t>
            </a:r>
            <a:r>
              <a:rPr lang="en-GB" sz="2200" b="1" dirty="0" err="1"/>
              <a:t>Chemosis</a:t>
            </a:r>
            <a:r>
              <a:rPr lang="en-GB" sz="2200" b="1" dirty="0"/>
              <a:t> may be present</a:t>
            </a:r>
          </a:p>
          <a:p>
            <a:pPr>
              <a:buFontTx/>
              <a:buChar char="•"/>
            </a:pPr>
            <a:r>
              <a:rPr lang="en-GB" sz="2200" b="1" dirty="0"/>
              <a:t>  Self-limiting</a:t>
            </a:r>
          </a:p>
        </p:txBody>
      </p:sp>
      <p:sp>
        <p:nvSpPr>
          <p:cNvPr id="18437" name="Rectangle 5"/>
          <p:cNvSpPr>
            <a:spLocks noChangeArrowheads="1"/>
          </p:cNvSpPr>
          <p:nvPr/>
        </p:nvSpPr>
        <p:spPr bwMode="auto">
          <a:xfrm>
            <a:off x="3420533" y="5237163"/>
            <a:ext cx="5283200" cy="1676400"/>
          </a:xfrm>
          <a:prstGeom prst="rect">
            <a:avLst/>
          </a:prstGeom>
          <a:noFill/>
          <a:ln w="9525">
            <a:noFill/>
            <a:miter lim="800000"/>
            <a:headEnd/>
            <a:tailEnd/>
          </a:ln>
          <a:effectLst/>
        </p:spPr>
        <p:txBody>
          <a:bodyPr wrap="none" anchor="ctr"/>
          <a:lstStyle/>
          <a:p>
            <a:endParaRPr lang="en-US"/>
          </a:p>
        </p:txBody>
      </p:sp>
      <p:sp>
        <p:nvSpPr>
          <p:cNvPr id="18438" name="Rectangle 6"/>
          <p:cNvSpPr>
            <a:spLocks noChangeArrowheads="1"/>
          </p:cNvSpPr>
          <p:nvPr/>
        </p:nvSpPr>
        <p:spPr bwMode="auto">
          <a:xfrm>
            <a:off x="2810935" y="741363"/>
            <a:ext cx="6773333" cy="5943600"/>
          </a:xfrm>
          <a:prstGeom prst="rect">
            <a:avLst/>
          </a:prstGeom>
          <a:noFill/>
          <a:ln w="28575">
            <a:solidFill>
              <a:srgbClr val="FFFF00"/>
            </a:solidFill>
            <a:miter lim="800000"/>
            <a:headEnd/>
            <a:tailEnd/>
          </a:ln>
          <a:effectLst/>
        </p:spPr>
        <p:txBody>
          <a:bodyPr wrap="none" anchor="ctr"/>
          <a:lstStyle/>
          <a:p>
            <a:endParaRPr lang="en-US"/>
          </a:p>
        </p:txBody>
      </p:sp>
      <p:sp>
        <p:nvSpPr>
          <p:cNvPr id="18439" name="Line 7"/>
          <p:cNvSpPr>
            <a:spLocks noChangeShapeType="1"/>
          </p:cNvSpPr>
          <p:nvPr/>
        </p:nvSpPr>
        <p:spPr bwMode="auto">
          <a:xfrm flipH="1">
            <a:off x="2810935" y="4779963"/>
            <a:ext cx="6773333" cy="0"/>
          </a:xfrm>
          <a:prstGeom prst="line">
            <a:avLst/>
          </a:prstGeom>
          <a:noFill/>
          <a:ln w="19050">
            <a:solidFill>
              <a:srgbClr val="FFFF00"/>
            </a:solidFill>
            <a:round/>
            <a:headEnd/>
            <a:tailEnd/>
          </a:ln>
          <a:effectLst/>
        </p:spPr>
        <p:txBody>
          <a:bodyPr wrap="none" anchor="ctr"/>
          <a:lstStyle/>
          <a:p>
            <a:endParaRPr lang="en-US"/>
          </a:p>
        </p:txBody>
      </p:sp>
    </p:spTree>
    <p:extLst>
      <p:ext uri="{BB962C8B-B14F-4D97-AF65-F5344CB8AC3E}">
        <p14:creationId xmlns:p14="http://schemas.microsoft.com/office/powerpoint/2010/main" val="162123323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4261556" y="20639"/>
            <a:ext cx="3738267" cy="646331"/>
          </a:xfrm>
          <a:prstGeom prst="rect">
            <a:avLst/>
          </a:prstGeom>
          <a:noFill/>
          <a:ln w="9525">
            <a:noFill/>
            <a:miter lim="800000"/>
            <a:headEnd/>
            <a:tailEnd/>
          </a:ln>
          <a:effectLst/>
        </p:spPr>
        <p:txBody>
          <a:bodyPr wrap="none">
            <a:spAutoFit/>
          </a:bodyPr>
          <a:lstStyle/>
          <a:p>
            <a:r>
              <a:rPr lang="en-GB" sz="3600" b="1">
                <a:solidFill>
                  <a:srgbClr val="FFFF00"/>
                </a:solidFill>
              </a:rPr>
              <a:t>Contact dermatitis</a:t>
            </a:r>
          </a:p>
        </p:txBody>
      </p:sp>
      <p:pic>
        <p:nvPicPr>
          <p:cNvPr id="4100" name="Picture 4" descr="C:\My Documents\lids2.jpg"/>
          <p:cNvPicPr>
            <a:picLocks noChangeAspect="1" noChangeArrowheads="1"/>
          </p:cNvPicPr>
          <p:nvPr/>
        </p:nvPicPr>
        <p:blipFill>
          <a:blip r:embed="rId2" cstate="print"/>
          <a:srcRect/>
          <a:stretch>
            <a:fillRect/>
          </a:stretch>
        </p:blipFill>
        <p:spPr bwMode="auto">
          <a:xfrm>
            <a:off x="2946401" y="838200"/>
            <a:ext cx="6366933" cy="4038600"/>
          </a:xfrm>
          <a:prstGeom prst="rect">
            <a:avLst/>
          </a:prstGeom>
          <a:noFill/>
        </p:spPr>
      </p:pic>
      <p:sp>
        <p:nvSpPr>
          <p:cNvPr id="4099" name="Text Box 3"/>
          <p:cNvSpPr txBox="1">
            <a:spLocks noChangeArrowheads="1"/>
          </p:cNvSpPr>
          <p:nvPr/>
        </p:nvSpPr>
        <p:spPr bwMode="auto">
          <a:xfrm>
            <a:off x="2946401" y="4876800"/>
            <a:ext cx="4269117" cy="1785104"/>
          </a:xfrm>
          <a:prstGeom prst="rect">
            <a:avLst/>
          </a:prstGeom>
          <a:noFill/>
          <a:ln w="9525">
            <a:noFill/>
            <a:miter lim="800000"/>
            <a:headEnd/>
            <a:tailEnd/>
          </a:ln>
          <a:effectLst/>
        </p:spPr>
        <p:txBody>
          <a:bodyPr wrap="none">
            <a:spAutoFit/>
          </a:bodyPr>
          <a:lstStyle/>
          <a:p>
            <a:pPr>
              <a:buFontTx/>
              <a:buChar char="•"/>
            </a:pPr>
            <a:r>
              <a:rPr lang="en-GB" b="1" dirty="0"/>
              <a:t> </a:t>
            </a:r>
            <a:r>
              <a:rPr lang="en-GB" sz="2200" b="1" dirty="0"/>
              <a:t>Sensitivity to topical medication</a:t>
            </a:r>
          </a:p>
          <a:p>
            <a:pPr>
              <a:buFontTx/>
              <a:buChar char="•"/>
            </a:pPr>
            <a:r>
              <a:rPr lang="en-GB" sz="2200" b="1" dirty="0"/>
              <a:t>  Unilateral or bilateral</a:t>
            </a:r>
          </a:p>
          <a:p>
            <a:pPr>
              <a:buFontTx/>
              <a:buChar char="•"/>
            </a:pPr>
            <a:r>
              <a:rPr lang="en-GB" sz="2200" b="1" dirty="0"/>
              <a:t>  Painless oedema and </a:t>
            </a:r>
            <a:r>
              <a:rPr lang="en-GB" sz="2200" b="1" dirty="0" err="1"/>
              <a:t>erythema</a:t>
            </a:r>
            <a:endParaRPr lang="en-GB" sz="2200" b="1" dirty="0"/>
          </a:p>
          <a:p>
            <a:pPr>
              <a:buFontTx/>
              <a:buChar char="•"/>
            </a:pPr>
            <a:r>
              <a:rPr lang="en-GB" sz="2200" b="1" dirty="0"/>
              <a:t>  </a:t>
            </a:r>
            <a:r>
              <a:rPr lang="en-GB" sz="2200" b="1" dirty="0" err="1"/>
              <a:t>Vesiculation</a:t>
            </a:r>
            <a:r>
              <a:rPr lang="en-GB" sz="2200" b="1" dirty="0"/>
              <a:t> and crusting</a:t>
            </a:r>
          </a:p>
          <a:p>
            <a:pPr>
              <a:buFontTx/>
              <a:buChar char="•"/>
            </a:pPr>
            <a:r>
              <a:rPr lang="en-GB" sz="2200" b="1" dirty="0"/>
              <a:t>  Thickening if chronic</a:t>
            </a:r>
          </a:p>
        </p:txBody>
      </p:sp>
      <p:sp>
        <p:nvSpPr>
          <p:cNvPr id="4102" name="Rectangle 6"/>
          <p:cNvSpPr>
            <a:spLocks noChangeArrowheads="1"/>
          </p:cNvSpPr>
          <p:nvPr/>
        </p:nvSpPr>
        <p:spPr bwMode="auto">
          <a:xfrm>
            <a:off x="3962401" y="5181600"/>
            <a:ext cx="3793067" cy="1676400"/>
          </a:xfrm>
          <a:prstGeom prst="rect">
            <a:avLst/>
          </a:prstGeom>
          <a:noFill/>
          <a:ln w="9525">
            <a:noFill/>
            <a:miter lim="800000"/>
            <a:headEnd/>
            <a:tailEnd/>
          </a:ln>
          <a:effectLst/>
        </p:spPr>
        <p:txBody>
          <a:bodyPr wrap="none" anchor="ctr"/>
          <a:lstStyle/>
          <a:p>
            <a:endParaRPr lang="en-US"/>
          </a:p>
        </p:txBody>
      </p:sp>
      <p:sp>
        <p:nvSpPr>
          <p:cNvPr id="4103" name="Rectangle 7"/>
          <p:cNvSpPr>
            <a:spLocks noChangeArrowheads="1"/>
          </p:cNvSpPr>
          <p:nvPr/>
        </p:nvSpPr>
        <p:spPr bwMode="auto">
          <a:xfrm>
            <a:off x="2946401" y="838200"/>
            <a:ext cx="6366933" cy="5867400"/>
          </a:xfrm>
          <a:prstGeom prst="rect">
            <a:avLst/>
          </a:prstGeom>
          <a:noFill/>
          <a:ln w="19050">
            <a:solidFill>
              <a:srgbClr val="FFFF00"/>
            </a:solidFill>
            <a:miter lim="800000"/>
            <a:headEnd/>
            <a:tailEnd/>
          </a:ln>
          <a:effectLst/>
        </p:spPr>
        <p:txBody>
          <a:bodyPr wrap="none" anchor="ctr"/>
          <a:lstStyle/>
          <a:p>
            <a:endParaRPr lang="en-US"/>
          </a:p>
        </p:txBody>
      </p:sp>
      <p:sp>
        <p:nvSpPr>
          <p:cNvPr id="4104" name="Line 8"/>
          <p:cNvSpPr>
            <a:spLocks noChangeShapeType="1"/>
          </p:cNvSpPr>
          <p:nvPr/>
        </p:nvSpPr>
        <p:spPr bwMode="auto">
          <a:xfrm flipH="1">
            <a:off x="2946401" y="4876800"/>
            <a:ext cx="6366933" cy="0"/>
          </a:xfrm>
          <a:prstGeom prst="line">
            <a:avLst/>
          </a:prstGeom>
          <a:noFill/>
          <a:ln w="19050">
            <a:solidFill>
              <a:srgbClr val="FFFF00"/>
            </a:solidFill>
            <a:round/>
            <a:headEnd/>
            <a:tailEnd/>
          </a:ln>
          <a:effectLst/>
        </p:spPr>
        <p:txBody>
          <a:bodyPr wrap="none" anchor="ctr"/>
          <a:lstStyle/>
          <a:p>
            <a:endParaRPr lang="en-US"/>
          </a:p>
        </p:txBody>
      </p:sp>
    </p:spTree>
    <p:extLst>
      <p:ext uri="{BB962C8B-B14F-4D97-AF65-F5344CB8AC3E}">
        <p14:creationId xmlns:p14="http://schemas.microsoft.com/office/powerpoint/2010/main" val="204012359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4233334" y="96839"/>
            <a:ext cx="3491149" cy="646331"/>
          </a:xfrm>
          <a:prstGeom prst="rect">
            <a:avLst/>
          </a:prstGeom>
          <a:noFill/>
          <a:ln w="9525">
            <a:noFill/>
            <a:miter lim="800000"/>
            <a:headEnd/>
            <a:tailEnd/>
          </a:ln>
          <a:effectLst/>
        </p:spPr>
        <p:txBody>
          <a:bodyPr wrap="none">
            <a:spAutoFit/>
          </a:bodyPr>
          <a:lstStyle/>
          <a:p>
            <a:r>
              <a:rPr lang="en-GB" sz="3600" b="1">
                <a:solidFill>
                  <a:srgbClr val="FFFF00"/>
                </a:solidFill>
              </a:rPr>
              <a:t>Atopic dermatitis</a:t>
            </a:r>
          </a:p>
        </p:txBody>
      </p:sp>
      <p:sp>
        <p:nvSpPr>
          <p:cNvPr id="5123" name="Text Box 3"/>
          <p:cNvSpPr txBox="1">
            <a:spLocks noChangeArrowheads="1"/>
          </p:cNvSpPr>
          <p:nvPr/>
        </p:nvSpPr>
        <p:spPr bwMode="auto">
          <a:xfrm>
            <a:off x="3581401" y="762001"/>
            <a:ext cx="3884653" cy="646331"/>
          </a:xfrm>
          <a:prstGeom prst="rect">
            <a:avLst/>
          </a:prstGeom>
          <a:noFill/>
          <a:ln w="9525">
            <a:noFill/>
            <a:miter lim="800000"/>
            <a:headEnd/>
            <a:tailEnd/>
          </a:ln>
          <a:effectLst/>
        </p:spPr>
        <p:txBody>
          <a:bodyPr wrap="none">
            <a:spAutoFit/>
          </a:bodyPr>
          <a:lstStyle/>
          <a:p>
            <a:pPr>
              <a:buFont typeface="Arial" pitchFamily="34" charset="0"/>
              <a:buChar char="•"/>
            </a:pPr>
            <a:r>
              <a:rPr lang="en-GB" b="1" dirty="0"/>
              <a:t>Associated with asthma and hay fever</a:t>
            </a:r>
          </a:p>
          <a:p>
            <a:pPr>
              <a:buFont typeface="Arial" pitchFamily="34" charset="0"/>
              <a:buChar char="•"/>
            </a:pPr>
            <a:r>
              <a:rPr lang="en-GB" b="1" dirty="0"/>
              <a:t>  Chronic itching and scratching</a:t>
            </a:r>
          </a:p>
        </p:txBody>
      </p:sp>
      <p:pic>
        <p:nvPicPr>
          <p:cNvPr id="5124" name="Picture 4" descr="C:\My Documents\lids3.jpg"/>
          <p:cNvPicPr>
            <a:picLocks noChangeAspect="1" noChangeArrowheads="1"/>
          </p:cNvPicPr>
          <p:nvPr/>
        </p:nvPicPr>
        <p:blipFill>
          <a:blip r:embed="rId2" cstate="print"/>
          <a:srcRect/>
          <a:stretch>
            <a:fillRect/>
          </a:stretch>
        </p:blipFill>
        <p:spPr bwMode="auto">
          <a:xfrm>
            <a:off x="2523068" y="1909763"/>
            <a:ext cx="2912533" cy="3733800"/>
          </a:xfrm>
          <a:prstGeom prst="rect">
            <a:avLst/>
          </a:prstGeom>
          <a:noFill/>
        </p:spPr>
      </p:pic>
      <p:pic>
        <p:nvPicPr>
          <p:cNvPr id="5125" name="Picture 5" descr="C:\My Documents\lids4.jpg"/>
          <p:cNvPicPr>
            <a:picLocks noChangeAspect="1" noChangeArrowheads="1"/>
          </p:cNvPicPr>
          <p:nvPr/>
        </p:nvPicPr>
        <p:blipFill>
          <a:blip r:embed="rId3" cstate="print"/>
          <a:srcRect/>
          <a:stretch>
            <a:fillRect/>
          </a:stretch>
        </p:blipFill>
        <p:spPr bwMode="auto">
          <a:xfrm>
            <a:off x="5452534" y="1909763"/>
            <a:ext cx="4402667" cy="3740150"/>
          </a:xfrm>
          <a:prstGeom prst="rect">
            <a:avLst/>
          </a:prstGeom>
          <a:noFill/>
        </p:spPr>
      </p:pic>
      <p:sp>
        <p:nvSpPr>
          <p:cNvPr id="5126" name="Text Box 6"/>
          <p:cNvSpPr txBox="1">
            <a:spLocks noChangeArrowheads="1"/>
          </p:cNvSpPr>
          <p:nvPr/>
        </p:nvSpPr>
        <p:spPr bwMode="auto">
          <a:xfrm>
            <a:off x="2675467" y="5775326"/>
            <a:ext cx="2642070" cy="369332"/>
          </a:xfrm>
          <a:prstGeom prst="rect">
            <a:avLst/>
          </a:prstGeom>
          <a:noFill/>
          <a:ln w="9525">
            <a:noFill/>
            <a:miter lim="800000"/>
            <a:headEnd/>
            <a:tailEnd/>
          </a:ln>
          <a:effectLst/>
        </p:spPr>
        <p:txBody>
          <a:bodyPr wrap="none">
            <a:spAutoFit/>
          </a:bodyPr>
          <a:lstStyle/>
          <a:p>
            <a:r>
              <a:rPr lang="en-GB" b="1" dirty="0"/>
              <a:t>Facial - in young children</a:t>
            </a:r>
          </a:p>
        </p:txBody>
      </p:sp>
      <p:sp>
        <p:nvSpPr>
          <p:cNvPr id="5127" name="Text Box 7"/>
          <p:cNvSpPr txBox="1">
            <a:spLocks noChangeArrowheads="1"/>
          </p:cNvSpPr>
          <p:nvPr/>
        </p:nvSpPr>
        <p:spPr bwMode="auto">
          <a:xfrm>
            <a:off x="5470879" y="5791201"/>
            <a:ext cx="4215257" cy="369332"/>
          </a:xfrm>
          <a:prstGeom prst="rect">
            <a:avLst/>
          </a:prstGeom>
          <a:noFill/>
          <a:ln w="9525">
            <a:noFill/>
            <a:miter lim="800000"/>
            <a:headEnd/>
            <a:tailEnd/>
          </a:ln>
          <a:effectLst/>
        </p:spPr>
        <p:txBody>
          <a:bodyPr wrap="none">
            <a:spAutoFit/>
          </a:bodyPr>
          <a:lstStyle/>
          <a:p>
            <a:r>
              <a:rPr lang="en-GB" b="1" dirty="0"/>
              <a:t>Flexural - knees, elbows, wrists and ankles</a:t>
            </a:r>
          </a:p>
        </p:txBody>
      </p:sp>
      <p:sp>
        <p:nvSpPr>
          <p:cNvPr id="5128" name="Rectangle 8"/>
          <p:cNvSpPr>
            <a:spLocks noChangeArrowheads="1"/>
          </p:cNvSpPr>
          <p:nvPr/>
        </p:nvSpPr>
        <p:spPr bwMode="auto">
          <a:xfrm>
            <a:off x="2540000" y="1905000"/>
            <a:ext cx="7315200" cy="4419600"/>
          </a:xfrm>
          <a:prstGeom prst="rect">
            <a:avLst/>
          </a:prstGeom>
          <a:noFill/>
          <a:ln w="19050">
            <a:solidFill>
              <a:srgbClr val="FFFF00"/>
            </a:solidFill>
            <a:miter lim="800000"/>
            <a:headEnd/>
            <a:tailEnd/>
          </a:ln>
          <a:effectLst/>
        </p:spPr>
        <p:txBody>
          <a:bodyPr wrap="none" anchor="ctr"/>
          <a:lstStyle/>
          <a:p>
            <a:endParaRPr lang="en-US"/>
          </a:p>
        </p:txBody>
      </p:sp>
      <p:sp>
        <p:nvSpPr>
          <p:cNvPr id="5129" name="Line 9"/>
          <p:cNvSpPr>
            <a:spLocks noChangeShapeType="1"/>
          </p:cNvSpPr>
          <p:nvPr/>
        </p:nvSpPr>
        <p:spPr bwMode="auto">
          <a:xfrm flipH="1">
            <a:off x="2540000" y="5638800"/>
            <a:ext cx="7315200" cy="0"/>
          </a:xfrm>
          <a:prstGeom prst="line">
            <a:avLst/>
          </a:prstGeom>
          <a:noFill/>
          <a:ln w="19050">
            <a:solidFill>
              <a:srgbClr val="FFFF00"/>
            </a:solidFill>
            <a:round/>
            <a:headEnd/>
            <a:tailEnd/>
          </a:ln>
          <a:effectLst/>
        </p:spPr>
        <p:txBody>
          <a:bodyPr wrap="none" anchor="ctr"/>
          <a:lstStyle/>
          <a:p>
            <a:endParaRPr lang="en-US"/>
          </a:p>
        </p:txBody>
      </p:sp>
      <p:sp>
        <p:nvSpPr>
          <p:cNvPr id="5130" name="Line 10"/>
          <p:cNvSpPr>
            <a:spLocks noChangeShapeType="1"/>
          </p:cNvSpPr>
          <p:nvPr/>
        </p:nvSpPr>
        <p:spPr bwMode="auto">
          <a:xfrm>
            <a:off x="5452533" y="1905000"/>
            <a:ext cx="0" cy="4419600"/>
          </a:xfrm>
          <a:prstGeom prst="line">
            <a:avLst/>
          </a:prstGeom>
          <a:noFill/>
          <a:ln w="19050">
            <a:solidFill>
              <a:srgbClr val="FFFF00"/>
            </a:solidFill>
            <a:round/>
            <a:headEnd/>
            <a:tailEnd/>
          </a:ln>
          <a:effectLst/>
        </p:spPr>
        <p:txBody>
          <a:bodyPr wrap="none" anchor="ctr"/>
          <a:lstStyle/>
          <a:p>
            <a:endParaRPr lang="en-US"/>
          </a:p>
        </p:txBody>
      </p:sp>
    </p:spTree>
    <p:extLst>
      <p:ext uri="{BB962C8B-B14F-4D97-AF65-F5344CB8AC3E}">
        <p14:creationId xmlns:p14="http://schemas.microsoft.com/office/powerpoint/2010/main" val="172171947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540000" y="47626"/>
            <a:ext cx="7746288" cy="646331"/>
          </a:xfrm>
          <a:prstGeom prst="rect">
            <a:avLst/>
          </a:prstGeom>
          <a:noFill/>
          <a:ln w="9525">
            <a:noFill/>
            <a:miter lim="800000"/>
            <a:headEnd/>
            <a:tailEnd/>
          </a:ln>
          <a:effectLst/>
        </p:spPr>
        <p:txBody>
          <a:bodyPr wrap="none">
            <a:spAutoFit/>
          </a:bodyPr>
          <a:lstStyle/>
          <a:p>
            <a:r>
              <a:rPr lang="en-GB" sz="3600" b="1">
                <a:solidFill>
                  <a:srgbClr val="FFFF00"/>
                </a:solidFill>
              </a:rPr>
              <a:t>Ocular associations of atopic dermatitis</a:t>
            </a:r>
          </a:p>
        </p:txBody>
      </p:sp>
      <p:sp>
        <p:nvSpPr>
          <p:cNvPr id="6147" name="Text Box 3"/>
          <p:cNvSpPr txBox="1">
            <a:spLocks noChangeArrowheads="1"/>
          </p:cNvSpPr>
          <p:nvPr/>
        </p:nvSpPr>
        <p:spPr bwMode="auto">
          <a:xfrm>
            <a:off x="3210280" y="6172201"/>
            <a:ext cx="2388731" cy="400110"/>
          </a:xfrm>
          <a:prstGeom prst="rect">
            <a:avLst/>
          </a:prstGeom>
          <a:noFill/>
          <a:ln w="9525">
            <a:noFill/>
            <a:miter lim="800000"/>
            <a:headEnd/>
            <a:tailEnd/>
          </a:ln>
          <a:effectLst/>
        </p:spPr>
        <p:txBody>
          <a:bodyPr wrap="none">
            <a:spAutoFit/>
          </a:bodyPr>
          <a:lstStyle/>
          <a:p>
            <a:r>
              <a:rPr lang="en-GB" sz="2000" b="1" dirty="0"/>
              <a:t>  Angular </a:t>
            </a:r>
            <a:r>
              <a:rPr lang="en-GB" sz="2000" b="1" dirty="0" err="1"/>
              <a:t>blepharitis</a:t>
            </a:r>
            <a:endParaRPr lang="en-GB" sz="2000" b="1" dirty="0"/>
          </a:p>
        </p:txBody>
      </p:sp>
      <p:pic>
        <p:nvPicPr>
          <p:cNvPr id="6148" name="Picture 4" descr="C:\My Documents\lids5.jpg"/>
          <p:cNvPicPr>
            <a:picLocks noChangeAspect="1" noChangeArrowheads="1"/>
          </p:cNvPicPr>
          <p:nvPr/>
        </p:nvPicPr>
        <p:blipFill>
          <a:blip r:embed="rId2" cstate="print"/>
          <a:srcRect/>
          <a:stretch>
            <a:fillRect/>
          </a:stretch>
        </p:blipFill>
        <p:spPr bwMode="auto">
          <a:xfrm>
            <a:off x="2946401" y="755651"/>
            <a:ext cx="2912533" cy="2263775"/>
          </a:xfrm>
          <a:prstGeom prst="rect">
            <a:avLst/>
          </a:prstGeom>
          <a:noFill/>
        </p:spPr>
      </p:pic>
      <p:pic>
        <p:nvPicPr>
          <p:cNvPr id="6149" name="Picture 5" descr="C:\My Documents\lids6.jpg"/>
          <p:cNvPicPr>
            <a:picLocks noChangeAspect="1" noChangeArrowheads="1"/>
          </p:cNvPicPr>
          <p:nvPr/>
        </p:nvPicPr>
        <p:blipFill>
          <a:blip r:embed="rId3" cstate="print"/>
          <a:srcRect/>
          <a:stretch>
            <a:fillRect/>
          </a:stretch>
        </p:blipFill>
        <p:spPr bwMode="auto">
          <a:xfrm>
            <a:off x="5858935" y="781052"/>
            <a:ext cx="3115733" cy="2314575"/>
          </a:xfrm>
          <a:prstGeom prst="rect">
            <a:avLst/>
          </a:prstGeom>
          <a:noFill/>
        </p:spPr>
      </p:pic>
      <p:pic>
        <p:nvPicPr>
          <p:cNvPr id="6150" name="Picture 6" descr="C:\My Documents\lids7.jpg"/>
          <p:cNvPicPr>
            <a:picLocks noChangeAspect="1" noChangeArrowheads="1"/>
          </p:cNvPicPr>
          <p:nvPr/>
        </p:nvPicPr>
        <p:blipFill>
          <a:blip r:embed="rId4" cstate="print"/>
          <a:srcRect/>
          <a:stretch>
            <a:fillRect/>
          </a:stretch>
        </p:blipFill>
        <p:spPr bwMode="auto">
          <a:xfrm>
            <a:off x="2946401" y="3657602"/>
            <a:ext cx="2912533" cy="2530475"/>
          </a:xfrm>
          <a:prstGeom prst="rect">
            <a:avLst/>
          </a:prstGeom>
          <a:noFill/>
        </p:spPr>
      </p:pic>
      <p:pic>
        <p:nvPicPr>
          <p:cNvPr id="6151" name="Picture 7" descr="C:\My Documents\lids8.jpg"/>
          <p:cNvPicPr>
            <a:picLocks noChangeAspect="1" noChangeArrowheads="1"/>
          </p:cNvPicPr>
          <p:nvPr/>
        </p:nvPicPr>
        <p:blipFill>
          <a:blip r:embed="rId5" cstate="print"/>
          <a:srcRect/>
          <a:stretch>
            <a:fillRect/>
          </a:stretch>
        </p:blipFill>
        <p:spPr bwMode="auto">
          <a:xfrm>
            <a:off x="5926668" y="3657600"/>
            <a:ext cx="3522133" cy="2514600"/>
          </a:xfrm>
          <a:prstGeom prst="rect">
            <a:avLst/>
          </a:prstGeom>
          <a:noFill/>
        </p:spPr>
      </p:pic>
      <p:sp>
        <p:nvSpPr>
          <p:cNvPr id="6152" name="Text Box 8"/>
          <p:cNvSpPr txBox="1">
            <a:spLocks noChangeArrowheads="1"/>
          </p:cNvSpPr>
          <p:nvPr/>
        </p:nvSpPr>
        <p:spPr bwMode="auto">
          <a:xfrm>
            <a:off x="6199013" y="6172201"/>
            <a:ext cx="3058401" cy="400110"/>
          </a:xfrm>
          <a:prstGeom prst="rect">
            <a:avLst/>
          </a:prstGeom>
          <a:noFill/>
          <a:ln w="9525">
            <a:noFill/>
            <a:miter lim="800000"/>
            <a:headEnd/>
            <a:tailEnd/>
          </a:ln>
          <a:effectLst/>
        </p:spPr>
        <p:txBody>
          <a:bodyPr wrap="none">
            <a:spAutoFit/>
          </a:bodyPr>
          <a:lstStyle/>
          <a:p>
            <a:r>
              <a:rPr lang="en-GB" sz="2000" b="1" dirty="0"/>
              <a:t>  Vernal disease in children</a:t>
            </a:r>
          </a:p>
        </p:txBody>
      </p:sp>
      <p:sp>
        <p:nvSpPr>
          <p:cNvPr id="6153" name="Text Box 9"/>
          <p:cNvSpPr txBox="1">
            <a:spLocks noChangeArrowheads="1"/>
          </p:cNvSpPr>
          <p:nvPr/>
        </p:nvSpPr>
        <p:spPr bwMode="auto">
          <a:xfrm>
            <a:off x="3022601" y="3032126"/>
            <a:ext cx="2817118" cy="646331"/>
          </a:xfrm>
          <a:prstGeom prst="rect">
            <a:avLst/>
          </a:prstGeom>
          <a:noFill/>
          <a:ln w="9525">
            <a:noFill/>
            <a:miter lim="800000"/>
            <a:headEnd/>
            <a:tailEnd/>
          </a:ln>
          <a:effectLst/>
        </p:spPr>
        <p:txBody>
          <a:bodyPr wrap="none">
            <a:spAutoFit/>
          </a:bodyPr>
          <a:lstStyle/>
          <a:p>
            <a:r>
              <a:rPr lang="en-GB" sz="2000" b="1" dirty="0"/>
              <a:t>Thickening, crusting and </a:t>
            </a:r>
          </a:p>
          <a:p>
            <a:pPr>
              <a:lnSpc>
                <a:spcPct val="80000"/>
              </a:lnSpc>
            </a:pPr>
            <a:r>
              <a:rPr lang="en-GB" sz="2000" b="1" dirty="0"/>
              <a:t>fissuring</a:t>
            </a:r>
          </a:p>
        </p:txBody>
      </p:sp>
      <p:sp>
        <p:nvSpPr>
          <p:cNvPr id="6154" name="Text Box 10"/>
          <p:cNvSpPr txBox="1">
            <a:spLocks noChangeArrowheads="1"/>
          </p:cNvSpPr>
          <p:nvPr/>
        </p:nvSpPr>
        <p:spPr bwMode="auto">
          <a:xfrm>
            <a:off x="6536268" y="3032126"/>
            <a:ext cx="2254271" cy="400110"/>
          </a:xfrm>
          <a:prstGeom prst="rect">
            <a:avLst/>
          </a:prstGeom>
          <a:noFill/>
          <a:ln w="9525">
            <a:noFill/>
            <a:miter lim="800000"/>
            <a:headEnd/>
            <a:tailEnd/>
          </a:ln>
          <a:effectLst/>
        </p:spPr>
        <p:txBody>
          <a:bodyPr wrap="none">
            <a:spAutoFit/>
          </a:bodyPr>
          <a:lstStyle/>
          <a:p>
            <a:r>
              <a:rPr lang="en-GB" sz="2000" b="1" dirty="0"/>
              <a:t>  Staph. </a:t>
            </a:r>
            <a:r>
              <a:rPr lang="en-GB" sz="2000" b="1" dirty="0" err="1"/>
              <a:t>blepharitis</a:t>
            </a:r>
            <a:endParaRPr lang="en-GB" sz="2000" b="1" dirty="0"/>
          </a:p>
        </p:txBody>
      </p:sp>
      <p:sp>
        <p:nvSpPr>
          <p:cNvPr id="6155" name="Rectangle 11"/>
          <p:cNvSpPr>
            <a:spLocks noChangeArrowheads="1"/>
          </p:cNvSpPr>
          <p:nvPr/>
        </p:nvSpPr>
        <p:spPr bwMode="auto">
          <a:xfrm>
            <a:off x="2946400" y="746127"/>
            <a:ext cx="6502400" cy="5883275"/>
          </a:xfrm>
          <a:prstGeom prst="rect">
            <a:avLst/>
          </a:prstGeom>
          <a:noFill/>
          <a:ln w="28575">
            <a:solidFill>
              <a:srgbClr val="FFFF00"/>
            </a:solidFill>
            <a:miter lim="800000"/>
            <a:headEnd/>
            <a:tailEnd/>
          </a:ln>
          <a:effectLst/>
        </p:spPr>
        <p:txBody>
          <a:bodyPr wrap="none" anchor="ctr"/>
          <a:lstStyle/>
          <a:p>
            <a:endParaRPr lang="en-US"/>
          </a:p>
        </p:txBody>
      </p:sp>
      <p:sp>
        <p:nvSpPr>
          <p:cNvPr id="6156" name="Line 12"/>
          <p:cNvSpPr>
            <a:spLocks noChangeShapeType="1"/>
          </p:cNvSpPr>
          <p:nvPr/>
        </p:nvSpPr>
        <p:spPr bwMode="auto">
          <a:xfrm>
            <a:off x="5858933" y="746127"/>
            <a:ext cx="0" cy="5883275"/>
          </a:xfrm>
          <a:prstGeom prst="line">
            <a:avLst/>
          </a:prstGeom>
          <a:noFill/>
          <a:ln w="19050">
            <a:solidFill>
              <a:srgbClr val="FFFF00"/>
            </a:solidFill>
            <a:round/>
            <a:headEnd/>
            <a:tailEnd/>
          </a:ln>
          <a:effectLst/>
        </p:spPr>
        <p:txBody>
          <a:bodyPr wrap="none" anchor="ctr"/>
          <a:lstStyle/>
          <a:p>
            <a:endParaRPr lang="en-US"/>
          </a:p>
        </p:txBody>
      </p:sp>
      <p:sp>
        <p:nvSpPr>
          <p:cNvPr id="6157" name="Line 13"/>
          <p:cNvSpPr>
            <a:spLocks noChangeShapeType="1"/>
          </p:cNvSpPr>
          <p:nvPr/>
        </p:nvSpPr>
        <p:spPr bwMode="auto">
          <a:xfrm flipH="1">
            <a:off x="2946400" y="3657600"/>
            <a:ext cx="6502400" cy="0"/>
          </a:xfrm>
          <a:prstGeom prst="line">
            <a:avLst/>
          </a:prstGeom>
          <a:noFill/>
          <a:ln w="19050">
            <a:solidFill>
              <a:srgbClr val="FFFF00"/>
            </a:solidFill>
            <a:round/>
            <a:headEnd/>
            <a:tailEnd/>
          </a:ln>
          <a:effectLst/>
        </p:spPr>
        <p:txBody>
          <a:bodyPr wrap="none" anchor="ctr"/>
          <a:lstStyle/>
          <a:p>
            <a:endParaRPr lang="en-US"/>
          </a:p>
        </p:txBody>
      </p:sp>
      <p:sp>
        <p:nvSpPr>
          <p:cNvPr id="6158" name="Line 14"/>
          <p:cNvSpPr>
            <a:spLocks noChangeShapeType="1"/>
          </p:cNvSpPr>
          <p:nvPr/>
        </p:nvSpPr>
        <p:spPr bwMode="auto">
          <a:xfrm flipH="1">
            <a:off x="2946400" y="3048000"/>
            <a:ext cx="6502400" cy="0"/>
          </a:xfrm>
          <a:prstGeom prst="line">
            <a:avLst/>
          </a:prstGeom>
          <a:noFill/>
          <a:ln w="19050">
            <a:solidFill>
              <a:srgbClr val="FFFF00"/>
            </a:solidFill>
            <a:round/>
            <a:headEnd/>
            <a:tailEnd/>
          </a:ln>
          <a:effectLst/>
        </p:spPr>
        <p:txBody>
          <a:bodyPr wrap="none" anchor="ctr"/>
          <a:lstStyle/>
          <a:p>
            <a:endParaRPr lang="en-US"/>
          </a:p>
        </p:txBody>
      </p:sp>
      <p:sp>
        <p:nvSpPr>
          <p:cNvPr id="6159" name="Line 15"/>
          <p:cNvSpPr>
            <a:spLocks noChangeShapeType="1"/>
          </p:cNvSpPr>
          <p:nvPr/>
        </p:nvSpPr>
        <p:spPr bwMode="auto">
          <a:xfrm flipH="1">
            <a:off x="2946400" y="6172200"/>
            <a:ext cx="6502400" cy="0"/>
          </a:xfrm>
          <a:prstGeom prst="line">
            <a:avLst/>
          </a:prstGeom>
          <a:noFill/>
          <a:ln w="19050">
            <a:solidFill>
              <a:srgbClr val="FFFF00"/>
            </a:solidFill>
            <a:round/>
            <a:headEnd/>
            <a:tailEnd/>
          </a:ln>
          <a:effectLst/>
        </p:spPr>
        <p:txBody>
          <a:bodyPr wrap="none" anchor="ctr"/>
          <a:lstStyle/>
          <a:p>
            <a:endParaRPr lang="en-US"/>
          </a:p>
        </p:txBody>
      </p:sp>
    </p:spTree>
    <p:extLst>
      <p:ext uri="{BB962C8B-B14F-4D97-AF65-F5344CB8AC3E}">
        <p14:creationId xmlns:p14="http://schemas.microsoft.com/office/powerpoint/2010/main" val="98227402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607734" y="-31750"/>
            <a:ext cx="7746288" cy="646331"/>
          </a:xfrm>
          <a:prstGeom prst="rect">
            <a:avLst/>
          </a:prstGeom>
          <a:noFill/>
          <a:ln w="9525">
            <a:noFill/>
            <a:miter lim="800000"/>
            <a:headEnd/>
            <a:tailEnd/>
          </a:ln>
          <a:effectLst/>
        </p:spPr>
        <p:txBody>
          <a:bodyPr wrap="none">
            <a:spAutoFit/>
          </a:bodyPr>
          <a:lstStyle/>
          <a:p>
            <a:r>
              <a:rPr lang="en-GB" sz="3600" b="1">
                <a:solidFill>
                  <a:srgbClr val="FFFF00"/>
                </a:solidFill>
              </a:rPr>
              <a:t>Ocular associations of atopic dermatitis</a:t>
            </a:r>
          </a:p>
        </p:txBody>
      </p:sp>
      <p:sp>
        <p:nvSpPr>
          <p:cNvPr id="7171" name="Text Box 3"/>
          <p:cNvSpPr txBox="1">
            <a:spLocks noChangeArrowheads="1"/>
          </p:cNvSpPr>
          <p:nvPr/>
        </p:nvSpPr>
        <p:spPr bwMode="auto">
          <a:xfrm>
            <a:off x="6522157" y="2955926"/>
            <a:ext cx="1622175" cy="400110"/>
          </a:xfrm>
          <a:prstGeom prst="rect">
            <a:avLst/>
          </a:prstGeom>
          <a:noFill/>
          <a:ln w="9525">
            <a:noFill/>
            <a:miter lim="800000"/>
            <a:headEnd/>
            <a:tailEnd/>
          </a:ln>
          <a:effectLst/>
        </p:spPr>
        <p:txBody>
          <a:bodyPr wrap="none">
            <a:spAutoFit/>
          </a:bodyPr>
          <a:lstStyle/>
          <a:p>
            <a:r>
              <a:rPr lang="en-GB" sz="2000" b="1" dirty="0"/>
              <a:t>  </a:t>
            </a:r>
            <a:r>
              <a:rPr lang="en-GB" sz="2000" b="1" dirty="0" err="1"/>
              <a:t>Keratoconus</a:t>
            </a:r>
            <a:endParaRPr lang="en-GB" sz="2000" b="1" dirty="0"/>
          </a:p>
        </p:txBody>
      </p:sp>
      <p:pic>
        <p:nvPicPr>
          <p:cNvPr id="7172" name="Picture 4" descr="C:\My Documents\lids9.jpg"/>
          <p:cNvPicPr>
            <a:picLocks noChangeAspect="1" noChangeArrowheads="1"/>
          </p:cNvPicPr>
          <p:nvPr/>
        </p:nvPicPr>
        <p:blipFill>
          <a:blip r:embed="rId2" cstate="print"/>
          <a:srcRect/>
          <a:stretch>
            <a:fillRect/>
          </a:stretch>
        </p:blipFill>
        <p:spPr bwMode="auto">
          <a:xfrm>
            <a:off x="3420534" y="685800"/>
            <a:ext cx="2734092" cy="2286000"/>
          </a:xfrm>
          <a:prstGeom prst="rect">
            <a:avLst/>
          </a:prstGeom>
          <a:noFill/>
        </p:spPr>
      </p:pic>
      <p:pic>
        <p:nvPicPr>
          <p:cNvPr id="7173" name="Picture 5" descr="C:\My Documents\lids10.jpg"/>
          <p:cNvPicPr>
            <a:picLocks noChangeAspect="1" noChangeArrowheads="1"/>
          </p:cNvPicPr>
          <p:nvPr/>
        </p:nvPicPr>
        <p:blipFill>
          <a:blip r:embed="rId3" cstate="print"/>
          <a:srcRect/>
          <a:stretch>
            <a:fillRect/>
          </a:stretch>
        </p:blipFill>
        <p:spPr bwMode="auto">
          <a:xfrm>
            <a:off x="6129866" y="685800"/>
            <a:ext cx="2452414" cy="2286000"/>
          </a:xfrm>
          <a:prstGeom prst="rect">
            <a:avLst/>
          </a:prstGeom>
          <a:noFill/>
        </p:spPr>
      </p:pic>
      <p:pic>
        <p:nvPicPr>
          <p:cNvPr id="7174" name="Picture 6" descr="C:\My Documents\lids11.jpg"/>
          <p:cNvPicPr>
            <a:picLocks noChangeAspect="1" noChangeArrowheads="1"/>
          </p:cNvPicPr>
          <p:nvPr/>
        </p:nvPicPr>
        <p:blipFill>
          <a:blip r:embed="rId4" cstate="print"/>
          <a:srcRect/>
          <a:stretch>
            <a:fillRect/>
          </a:stretch>
        </p:blipFill>
        <p:spPr bwMode="auto">
          <a:xfrm>
            <a:off x="3420535" y="3505201"/>
            <a:ext cx="2709333" cy="2667001"/>
          </a:xfrm>
          <a:prstGeom prst="rect">
            <a:avLst/>
          </a:prstGeom>
          <a:noFill/>
        </p:spPr>
      </p:pic>
      <p:pic>
        <p:nvPicPr>
          <p:cNvPr id="7175" name="Picture 7" descr="C:\My Documents\lids12.jpg"/>
          <p:cNvPicPr>
            <a:picLocks noChangeAspect="1" noChangeArrowheads="1"/>
          </p:cNvPicPr>
          <p:nvPr/>
        </p:nvPicPr>
        <p:blipFill>
          <a:blip r:embed="rId5" cstate="print"/>
          <a:srcRect/>
          <a:stretch>
            <a:fillRect/>
          </a:stretch>
        </p:blipFill>
        <p:spPr bwMode="auto">
          <a:xfrm>
            <a:off x="6104468" y="3505199"/>
            <a:ext cx="2506133" cy="2651760"/>
          </a:xfrm>
          <a:prstGeom prst="rect">
            <a:avLst/>
          </a:prstGeom>
          <a:noFill/>
        </p:spPr>
      </p:pic>
      <p:sp>
        <p:nvSpPr>
          <p:cNvPr id="7176" name="Text Box 8"/>
          <p:cNvSpPr txBox="1">
            <a:spLocks noChangeArrowheads="1"/>
          </p:cNvSpPr>
          <p:nvPr/>
        </p:nvSpPr>
        <p:spPr bwMode="auto">
          <a:xfrm>
            <a:off x="3481213" y="2955926"/>
            <a:ext cx="2476575" cy="400110"/>
          </a:xfrm>
          <a:prstGeom prst="rect">
            <a:avLst/>
          </a:prstGeom>
          <a:noFill/>
          <a:ln w="9525">
            <a:noFill/>
            <a:miter lim="800000"/>
            <a:headEnd/>
            <a:tailEnd/>
          </a:ln>
          <a:effectLst/>
        </p:spPr>
        <p:txBody>
          <a:bodyPr wrap="none">
            <a:spAutoFit/>
          </a:bodyPr>
          <a:lstStyle/>
          <a:p>
            <a:r>
              <a:rPr lang="en-GB" sz="2000" b="1" dirty="0"/>
              <a:t>  </a:t>
            </a:r>
            <a:r>
              <a:rPr lang="en-GB" sz="2000" b="1" dirty="0" err="1"/>
              <a:t>Keratoconjunctivitis</a:t>
            </a:r>
            <a:r>
              <a:rPr lang="en-GB" sz="2000" b="1" dirty="0"/>
              <a:t> </a:t>
            </a:r>
          </a:p>
        </p:txBody>
      </p:sp>
      <p:sp>
        <p:nvSpPr>
          <p:cNvPr id="7177" name="Text Box 9"/>
          <p:cNvSpPr txBox="1">
            <a:spLocks noChangeArrowheads="1"/>
          </p:cNvSpPr>
          <p:nvPr/>
        </p:nvSpPr>
        <p:spPr bwMode="auto">
          <a:xfrm>
            <a:off x="3643489" y="6232526"/>
            <a:ext cx="2310504" cy="400110"/>
          </a:xfrm>
          <a:prstGeom prst="rect">
            <a:avLst/>
          </a:prstGeom>
          <a:noFill/>
          <a:ln w="9525">
            <a:noFill/>
            <a:miter lim="800000"/>
            <a:headEnd/>
            <a:tailEnd/>
          </a:ln>
          <a:effectLst/>
        </p:spPr>
        <p:txBody>
          <a:bodyPr wrap="none">
            <a:spAutoFit/>
          </a:bodyPr>
          <a:lstStyle/>
          <a:p>
            <a:r>
              <a:rPr lang="en-GB" sz="2000" b="1" dirty="0"/>
              <a:t>Shield - like cataract</a:t>
            </a:r>
          </a:p>
        </p:txBody>
      </p:sp>
      <p:sp>
        <p:nvSpPr>
          <p:cNvPr id="7178" name="Text Box 10"/>
          <p:cNvSpPr txBox="1">
            <a:spLocks noChangeArrowheads="1"/>
          </p:cNvSpPr>
          <p:nvPr/>
        </p:nvSpPr>
        <p:spPr bwMode="auto">
          <a:xfrm>
            <a:off x="6129868" y="6221414"/>
            <a:ext cx="2481577" cy="400110"/>
          </a:xfrm>
          <a:prstGeom prst="rect">
            <a:avLst/>
          </a:prstGeom>
          <a:noFill/>
          <a:ln w="9525">
            <a:noFill/>
            <a:miter lim="800000"/>
            <a:headEnd/>
            <a:tailEnd/>
          </a:ln>
          <a:effectLst/>
        </p:spPr>
        <p:txBody>
          <a:bodyPr wrap="none">
            <a:spAutoFit/>
          </a:bodyPr>
          <a:lstStyle/>
          <a:p>
            <a:r>
              <a:rPr lang="en-GB" sz="2000" b="1" dirty="0"/>
              <a:t>  Retinal detachment</a:t>
            </a:r>
          </a:p>
        </p:txBody>
      </p:sp>
      <p:sp>
        <p:nvSpPr>
          <p:cNvPr id="7179" name="Rectangle 11"/>
          <p:cNvSpPr>
            <a:spLocks noChangeArrowheads="1"/>
          </p:cNvSpPr>
          <p:nvPr/>
        </p:nvSpPr>
        <p:spPr bwMode="auto">
          <a:xfrm>
            <a:off x="3420533" y="685800"/>
            <a:ext cx="5190067" cy="6019800"/>
          </a:xfrm>
          <a:prstGeom prst="rect">
            <a:avLst/>
          </a:prstGeom>
          <a:noFill/>
          <a:ln w="28575">
            <a:solidFill>
              <a:srgbClr val="FFFF00"/>
            </a:solidFill>
            <a:miter lim="800000"/>
            <a:headEnd/>
            <a:tailEnd/>
          </a:ln>
          <a:effectLst/>
        </p:spPr>
        <p:txBody>
          <a:bodyPr wrap="none" anchor="ctr"/>
          <a:lstStyle/>
          <a:p>
            <a:endParaRPr lang="en-US"/>
          </a:p>
        </p:txBody>
      </p:sp>
      <p:sp>
        <p:nvSpPr>
          <p:cNvPr id="7180" name="Line 12"/>
          <p:cNvSpPr>
            <a:spLocks noChangeShapeType="1"/>
          </p:cNvSpPr>
          <p:nvPr/>
        </p:nvSpPr>
        <p:spPr bwMode="auto">
          <a:xfrm>
            <a:off x="6129867" y="685800"/>
            <a:ext cx="0" cy="6019800"/>
          </a:xfrm>
          <a:prstGeom prst="line">
            <a:avLst/>
          </a:prstGeom>
          <a:noFill/>
          <a:ln w="19050">
            <a:solidFill>
              <a:srgbClr val="FFFF00"/>
            </a:solidFill>
            <a:round/>
            <a:headEnd/>
            <a:tailEnd/>
          </a:ln>
          <a:effectLst/>
        </p:spPr>
        <p:txBody>
          <a:bodyPr wrap="none" anchor="ctr"/>
          <a:lstStyle/>
          <a:p>
            <a:endParaRPr lang="en-US"/>
          </a:p>
        </p:txBody>
      </p:sp>
      <p:sp>
        <p:nvSpPr>
          <p:cNvPr id="7181" name="Line 13"/>
          <p:cNvSpPr>
            <a:spLocks noChangeShapeType="1"/>
          </p:cNvSpPr>
          <p:nvPr/>
        </p:nvSpPr>
        <p:spPr bwMode="auto">
          <a:xfrm flipH="1">
            <a:off x="3420533" y="3505200"/>
            <a:ext cx="5190067" cy="0"/>
          </a:xfrm>
          <a:prstGeom prst="line">
            <a:avLst/>
          </a:prstGeom>
          <a:noFill/>
          <a:ln w="19050">
            <a:solidFill>
              <a:srgbClr val="FFFF00"/>
            </a:solidFill>
            <a:round/>
            <a:headEnd/>
            <a:tailEnd/>
          </a:ln>
          <a:effectLst/>
        </p:spPr>
        <p:txBody>
          <a:bodyPr wrap="none" anchor="ctr"/>
          <a:lstStyle/>
          <a:p>
            <a:endParaRPr lang="en-US"/>
          </a:p>
        </p:txBody>
      </p:sp>
      <p:sp>
        <p:nvSpPr>
          <p:cNvPr id="7182" name="Line 14"/>
          <p:cNvSpPr>
            <a:spLocks noChangeShapeType="1"/>
          </p:cNvSpPr>
          <p:nvPr/>
        </p:nvSpPr>
        <p:spPr bwMode="auto">
          <a:xfrm flipH="1">
            <a:off x="3420533" y="2971800"/>
            <a:ext cx="5190067" cy="0"/>
          </a:xfrm>
          <a:prstGeom prst="line">
            <a:avLst/>
          </a:prstGeom>
          <a:noFill/>
          <a:ln w="19050">
            <a:solidFill>
              <a:srgbClr val="FFFF00"/>
            </a:solidFill>
            <a:round/>
            <a:headEnd/>
            <a:tailEnd/>
          </a:ln>
          <a:effectLst/>
        </p:spPr>
        <p:txBody>
          <a:bodyPr wrap="none" anchor="ctr"/>
          <a:lstStyle/>
          <a:p>
            <a:endParaRPr lang="en-US"/>
          </a:p>
        </p:txBody>
      </p:sp>
      <p:sp>
        <p:nvSpPr>
          <p:cNvPr id="7183" name="Line 15"/>
          <p:cNvSpPr>
            <a:spLocks noChangeShapeType="1"/>
          </p:cNvSpPr>
          <p:nvPr/>
        </p:nvSpPr>
        <p:spPr bwMode="auto">
          <a:xfrm flipH="1">
            <a:off x="3420533" y="6172200"/>
            <a:ext cx="5080000" cy="0"/>
          </a:xfrm>
          <a:prstGeom prst="line">
            <a:avLst/>
          </a:prstGeom>
          <a:noFill/>
          <a:ln w="19050">
            <a:solidFill>
              <a:srgbClr val="FFFF00"/>
            </a:solidFill>
            <a:round/>
            <a:headEnd/>
            <a:tailEnd/>
          </a:ln>
          <a:effectLst/>
        </p:spPr>
        <p:txBody>
          <a:bodyPr wrap="none" anchor="ctr"/>
          <a:lstStyle/>
          <a:p>
            <a:endParaRPr lang="en-US"/>
          </a:p>
        </p:txBody>
      </p:sp>
    </p:spTree>
    <p:extLst>
      <p:ext uri="{BB962C8B-B14F-4D97-AF65-F5344CB8AC3E}">
        <p14:creationId xmlns:p14="http://schemas.microsoft.com/office/powerpoint/2010/main" val="328700063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4238979" y="196851"/>
            <a:ext cx="3674147" cy="646331"/>
          </a:xfrm>
          <a:prstGeom prst="rect">
            <a:avLst/>
          </a:prstGeom>
          <a:noFill/>
          <a:ln w="9525">
            <a:noFill/>
            <a:miter lim="800000"/>
            <a:headEnd/>
            <a:tailEnd/>
          </a:ln>
          <a:effectLst/>
        </p:spPr>
        <p:txBody>
          <a:bodyPr wrap="none">
            <a:spAutoFit/>
          </a:bodyPr>
          <a:lstStyle/>
          <a:p>
            <a:r>
              <a:rPr lang="en-GB" sz="3600" b="1">
                <a:solidFill>
                  <a:srgbClr val="FFFF00"/>
                </a:solidFill>
              </a:rPr>
              <a:t>Preseptal cellulitis</a:t>
            </a:r>
          </a:p>
        </p:txBody>
      </p:sp>
      <p:sp>
        <p:nvSpPr>
          <p:cNvPr id="9219" name="Text Box 3"/>
          <p:cNvSpPr txBox="1">
            <a:spLocks noChangeArrowheads="1"/>
          </p:cNvSpPr>
          <p:nvPr/>
        </p:nvSpPr>
        <p:spPr bwMode="auto">
          <a:xfrm>
            <a:off x="7416802" y="1143000"/>
            <a:ext cx="3062377" cy="4462760"/>
          </a:xfrm>
          <a:prstGeom prst="rect">
            <a:avLst/>
          </a:prstGeom>
          <a:noFill/>
          <a:ln w="9525">
            <a:noFill/>
            <a:miter lim="800000"/>
            <a:headEnd/>
            <a:tailEnd/>
          </a:ln>
          <a:effectLst/>
        </p:spPr>
        <p:txBody>
          <a:bodyPr wrap="none">
            <a:spAutoFit/>
          </a:bodyPr>
          <a:lstStyle/>
          <a:p>
            <a:r>
              <a:rPr lang="en-GB" sz="2800" b="1" dirty="0">
                <a:solidFill>
                  <a:srgbClr val="FF0000"/>
                </a:solidFill>
              </a:rPr>
              <a:t>Causes</a:t>
            </a:r>
            <a:endParaRPr lang="en-GB" b="1" dirty="0">
              <a:solidFill>
                <a:schemeClr val="bg1"/>
              </a:solidFill>
            </a:endParaRPr>
          </a:p>
          <a:p>
            <a:pPr>
              <a:buFontTx/>
              <a:buChar char="•"/>
            </a:pPr>
            <a:r>
              <a:rPr lang="en-GB" sz="2200" b="1" dirty="0"/>
              <a:t>  </a:t>
            </a:r>
            <a:r>
              <a:rPr lang="en-GB" sz="2000" b="1" dirty="0"/>
              <a:t>Skin trauma or insect</a:t>
            </a:r>
          </a:p>
          <a:p>
            <a:r>
              <a:rPr lang="en-GB" sz="2000" b="1" dirty="0"/>
              <a:t>    bites of lids or eyebrows</a:t>
            </a:r>
          </a:p>
          <a:p>
            <a:pPr>
              <a:buFontTx/>
              <a:buChar char="•"/>
            </a:pPr>
            <a:r>
              <a:rPr lang="en-GB" sz="2000" b="1" dirty="0"/>
              <a:t>  Spread from local</a:t>
            </a:r>
          </a:p>
          <a:p>
            <a:r>
              <a:rPr lang="en-GB" sz="2000" b="1" dirty="0"/>
              <a:t>    infection</a:t>
            </a:r>
          </a:p>
          <a:p>
            <a:pPr>
              <a:buFontTx/>
              <a:buChar char="•"/>
            </a:pPr>
            <a:r>
              <a:rPr lang="en-GB" sz="2000" b="1" dirty="0"/>
              <a:t>  Upper respiratory </a:t>
            </a:r>
          </a:p>
          <a:p>
            <a:pPr>
              <a:lnSpc>
                <a:spcPct val="80000"/>
              </a:lnSpc>
            </a:pPr>
            <a:r>
              <a:rPr lang="en-GB" sz="2000" b="1" dirty="0"/>
              <a:t>    or ear </a:t>
            </a:r>
            <a:r>
              <a:rPr lang="en-GB" sz="2000" b="1" dirty="0">
                <a:solidFill>
                  <a:schemeClr val="bg1"/>
                </a:solidFill>
              </a:rPr>
              <a:t>infection</a:t>
            </a:r>
          </a:p>
          <a:p>
            <a:r>
              <a:rPr lang="en-GB" sz="2800" b="1" dirty="0">
                <a:solidFill>
                  <a:srgbClr val="FF0000"/>
                </a:solidFill>
              </a:rPr>
              <a:t>Signs</a:t>
            </a:r>
            <a:endParaRPr lang="en-GB" sz="2200" b="1" dirty="0">
              <a:solidFill>
                <a:schemeClr val="accent2">
                  <a:lumMod val="75000"/>
                </a:schemeClr>
              </a:solidFill>
            </a:endParaRPr>
          </a:p>
          <a:p>
            <a:pPr>
              <a:buFontTx/>
              <a:buChar char="•"/>
            </a:pPr>
            <a:r>
              <a:rPr lang="en-GB" sz="2200" b="1" dirty="0"/>
              <a:t>  </a:t>
            </a:r>
            <a:r>
              <a:rPr lang="en-GB" sz="2000" b="1" dirty="0"/>
              <a:t>Usually unilateral</a:t>
            </a:r>
          </a:p>
          <a:p>
            <a:pPr>
              <a:buFontTx/>
              <a:buChar char="•"/>
            </a:pPr>
            <a:r>
              <a:rPr lang="en-GB" sz="2000" b="1" dirty="0"/>
              <a:t>  Tender and red </a:t>
            </a:r>
          </a:p>
          <a:p>
            <a:pPr>
              <a:buFontTx/>
              <a:buChar char="•"/>
            </a:pPr>
            <a:r>
              <a:rPr lang="en-GB" sz="2000" b="1" dirty="0"/>
              <a:t>  </a:t>
            </a:r>
            <a:r>
              <a:rPr lang="en-GB" sz="2000" b="1" dirty="0" err="1"/>
              <a:t>Periorbital</a:t>
            </a:r>
            <a:r>
              <a:rPr lang="en-GB" sz="2000" b="1" dirty="0"/>
              <a:t> oedema</a:t>
            </a:r>
            <a:endParaRPr lang="en-GB" sz="2200" b="1" dirty="0"/>
          </a:p>
          <a:p>
            <a:r>
              <a:rPr lang="en-GB" sz="2800" b="1" dirty="0">
                <a:solidFill>
                  <a:srgbClr val="FF0000"/>
                </a:solidFill>
              </a:rPr>
              <a:t>Treatment</a:t>
            </a:r>
            <a:r>
              <a:rPr lang="en-GB" sz="2200" b="1" dirty="0">
                <a:solidFill>
                  <a:srgbClr val="FF0066"/>
                </a:solidFill>
              </a:rPr>
              <a:t> </a:t>
            </a:r>
            <a:r>
              <a:rPr lang="en-GB" sz="2200" b="1" dirty="0">
                <a:solidFill>
                  <a:schemeClr val="accent2">
                    <a:lumMod val="75000"/>
                  </a:schemeClr>
                </a:solidFill>
              </a:rPr>
              <a:t>- </a:t>
            </a:r>
            <a:r>
              <a:rPr lang="en-GB" sz="2000" b="1" dirty="0"/>
              <a:t>systemic </a:t>
            </a:r>
          </a:p>
          <a:p>
            <a:r>
              <a:rPr lang="en-GB" sz="2000" b="1" dirty="0"/>
              <a:t>antibiotics</a:t>
            </a:r>
          </a:p>
        </p:txBody>
      </p:sp>
      <p:pic>
        <p:nvPicPr>
          <p:cNvPr id="9220" name="Picture 4" descr="C:\My Documents\lids14.jpg"/>
          <p:cNvPicPr>
            <a:picLocks noChangeAspect="1" noChangeArrowheads="1"/>
          </p:cNvPicPr>
          <p:nvPr/>
        </p:nvPicPr>
        <p:blipFill>
          <a:blip r:embed="rId2" cstate="print"/>
          <a:srcRect/>
          <a:stretch>
            <a:fillRect/>
          </a:stretch>
        </p:blipFill>
        <p:spPr bwMode="auto">
          <a:xfrm>
            <a:off x="2065867" y="1066800"/>
            <a:ext cx="5283200" cy="4724400"/>
          </a:xfrm>
          <a:prstGeom prst="rect">
            <a:avLst/>
          </a:prstGeom>
          <a:noFill/>
        </p:spPr>
      </p:pic>
      <p:sp>
        <p:nvSpPr>
          <p:cNvPr id="9221" name="Rectangle 5"/>
          <p:cNvSpPr>
            <a:spLocks noChangeArrowheads="1"/>
          </p:cNvSpPr>
          <p:nvPr/>
        </p:nvSpPr>
        <p:spPr bwMode="auto">
          <a:xfrm>
            <a:off x="7349068" y="1143000"/>
            <a:ext cx="2980267" cy="5105400"/>
          </a:xfrm>
          <a:prstGeom prst="rect">
            <a:avLst/>
          </a:prstGeom>
          <a:noFill/>
          <a:ln w="12700">
            <a:noFill/>
            <a:miter lim="800000"/>
            <a:headEnd/>
            <a:tailEnd/>
          </a:ln>
          <a:effectLst/>
        </p:spPr>
        <p:txBody>
          <a:bodyPr wrap="none" anchor="ctr"/>
          <a:lstStyle/>
          <a:p>
            <a:endParaRPr lang="en-US"/>
          </a:p>
        </p:txBody>
      </p:sp>
      <p:sp>
        <p:nvSpPr>
          <p:cNvPr id="9222" name="Rectangle 6"/>
          <p:cNvSpPr>
            <a:spLocks noChangeArrowheads="1"/>
          </p:cNvSpPr>
          <p:nvPr/>
        </p:nvSpPr>
        <p:spPr bwMode="auto">
          <a:xfrm>
            <a:off x="2065868" y="1066800"/>
            <a:ext cx="8373533" cy="4724400"/>
          </a:xfrm>
          <a:prstGeom prst="rect">
            <a:avLst/>
          </a:prstGeom>
          <a:noFill/>
          <a:ln w="28575">
            <a:solidFill>
              <a:srgbClr val="FFFF00"/>
            </a:solidFill>
            <a:miter lim="800000"/>
            <a:headEnd/>
            <a:tailEnd/>
          </a:ln>
          <a:effectLst/>
        </p:spPr>
        <p:txBody>
          <a:bodyPr wrap="none" anchor="ctr"/>
          <a:lstStyle/>
          <a:p>
            <a:endParaRPr lang="en-US"/>
          </a:p>
        </p:txBody>
      </p:sp>
      <p:sp>
        <p:nvSpPr>
          <p:cNvPr id="9223" name="Line 7"/>
          <p:cNvSpPr>
            <a:spLocks noChangeShapeType="1"/>
          </p:cNvSpPr>
          <p:nvPr/>
        </p:nvSpPr>
        <p:spPr bwMode="auto">
          <a:xfrm>
            <a:off x="7349067" y="1066800"/>
            <a:ext cx="0" cy="4724400"/>
          </a:xfrm>
          <a:prstGeom prst="line">
            <a:avLst/>
          </a:prstGeom>
          <a:noFill/>
          <a:ln w="19050">
            <a:solidFill>
              <a:srgbClr val="FFFF00"/>
            </a:solidFill>
            <a:round/>
            <a:headEnd/>
            <a:tailEnd/>
          </a:ln>
          <a:effectLst/>
        </p:spPr>
        <p:txBody>
          <a:bodyPr wrap="none" anchor="ctr"/>
          <a:lstStyle/>
          <a:p>
            <a:endParaRPr lang="en-US"/>
          </a:p>
        </p:txBody>
      </p:sp>
    </p:spTree>
    <p:extLst>
      <p:ext uri="{BB962C8B-B14F-4D97-AF65-F5344CB8AC3E}">
        <p14:creationId xmlns:p14="http://schemas.microsoft.com/office/powerpoint/2010/main" val="225982506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My Documents\lids15.jpg"/>
          <p:cNvPicPr>
            <a:picLocks noChangeAspect="1" noChangeArrowheads="1"/>
          </p:cNvPicPr>
          <p:nvPr/>
        </p:nvPicPr>
        <p:blipFill>
          <a:blip r:embed="rId2" cstate="print"/>
          <a:srcRect/>
          <a:stretch>
            <a:fillRect/>
          </a:stretch>
        </p:blipFill>
        <p:spPr bwMode="auto">
          <a:xfrm>
            <a:off x="2065867" y="1676402"/>
            <a:ext cx="5621867" cy="3724275"/>
          </a:xfrm>
          <a:prstGeom prst="rect">
            <a:avLst/>
          </a:prstGeom>
          <a:noFill/>
        </p:spPr>
      </p:pic>
      <p:sp>
        <p:nvSpPr>
          <p:cNvPr id="10243" name="Text Box 3"/>
          <p:cNvSpPr txBox="1">
            <a:spLocks noChangeArrowheads="1"/>
          </p:cNvSpPr>
          <p:nvPr/>
        </p:nvSpPr>
        <p:spPr bwMode="auto">
          <a:xfrm>
            <a:off x="4233333" y="249239"/>
            <a:ext cx="3114122" cy="646331"/>
          </a:xfrm>
          <a:prstGeom prst="rect">
            <a:avLst/>
          </a:prstGeom>
          <a:noFill/>
          <a:ln w="9525">
            <a:noFill/>
            <a:miter lim="800000"/>
            <a:headEnd/>
            <a:tailEnd/>
          </a:ln>
          <a:effectLst/>
        </p:spPr>
        <p:txBody>
          <a:bodyPr wrap="none">
            <a:spAutoFit/>
          </a:bodyPr>
          <a:lstStyle/>
          <a:p>
            <a:r>
              <a:rPr lang="en-GB" sz="3600" b="1">
                <a:solidFill>
                  <a:srgbClr val="FFFF00"/>
                </a:solidFill>
              </a:rPr>
              <a:t>Herpes simplex</a:t>
            </a:r>
          </a:p>
        </p:txBody>
      </p:sp>
      <p:sp>
        <p:nvSpPr>
          <p:cNvPr id="10244" name="Text Box 4"/>
          <p:cNvSpPr txBox="1">
            <a:spLocks noChangeArrowheads="1"/>
          </p:cNvSpPr>
          <p:nvPr/>
        </p:nvSpPr>
        <p:spPr bwMode="auto">
          <a:xfrm>
            <a:off x="7687734" y="1600200"/>
            <a:ext cx="2997937" cy="3656386"/>
          </a:xfrm>
          <a:prstGeom prst="rect">
            <a:avLst/>
          </a:prstGeom>
          <a:noFill/>
          <a:ln w="9525">
            <a:noFill/>
            <a:miter lim="800000"/>
            <a:headEnd/>
            <a:tailEnd/>
          </a:ln>
          <a:effectLst/>
        </p:spPr>
        <p:txBody>
          <a:bodyPr wrap="none">
            <a:spAutoFit/>
          </a:bodyPr>
          <a:lstStyle/>
          <a:p>
            <a:r>
              <a:rPr lang="en-GB" b="1" dirty="0">
                <a:solidFill>
                  <a:srgbClr val="FF0000"/>
                </a:solidFill>
              </a:rPr>
              <a:t>Signs</a:t>
            </a:r>
            <a:endParaRPr lang="en-GB" sz="2800" b="1" dirty="0">
              <a:solidFill>
                <a:schemeClr val="bg1"/>
              </a:solidFill>
            </a:endParaRPr>
          </a:p>
          <a:p>
            <a:pPr>
              <a:buFontTx/>
              <a:buChar char="•"/>
            </a:pPr>
            <a:r>
              <a:rPr lang="en-GB" sz="2200" b="1" dirty="0"/>
              <a:t>  </a:t>
            </a:r>
            <a:r>
              <a:rPr lang="en-GB" sz="2000" b="1" dirty="0"/>
              <a:t>Crops of small vesicles</a:t>
            </a:r>
          </a:p>
          <a:p>
            <a:pPr>
              <a:buFontTx/>
              <a:buChar char="•"/>
            </a:pPr>
            <a:r>
              <a:rPr lang="en-GB" sz="2000" b="1" dirty="0"/>
              <a:t>  Rupture and crust</a:t>
            </a:r>
          </a:p>
          <a:p>
            <a:pPr>
              <a:buFontTx/>
              <a:buChar char="•"/>
            </a:pPr>
            <a:r>
              <a:rPr lang="en-GB" sz="2000" b="1" dirty="0"/>
              <a:t>  Heal without scarring</a:t>
            </a:r>
          </a:p>
          <a:p>
            <a:pPr>
              <a:lnSpc>
                <a:spcPct val="80000"/>
              </a:lnSpc>
            </a:pPr>
            <a:r>
              <a:rPr lang="en-GB" sz="2000" b="1" dirty="0"/>
              <a:t>    after 7 days</a:t>
            </a:r>
          </a:p>
          <a:p>
            <a:pPr>
              <a:lnSpc>
                <a:spcPct val="80000"/>
              </a:lnSpc>
            </a:pPr>
            <a:endParaRPr lang="en-GB" sz="2200" b="1" dirty="0">
              <a:solidFill>
                <a:schemeClr val="bg1"/>
              </a:solidFill>
            </a:endParaRPr>
          </a:p>
          <a:p>
            <a:r>
              <a:rPr lang="en-GB" b="1" dirty="0">
                <a:solidFill>
                  <a:srgbClr val="FF0000"/>
                </a:solidFill>
              </a:rPr>
              <a:t>Complications</a:t>
            </a:r>
            <a:r>
              <a:rPr lang="en-GB" sz="2200" b="1" dirty="0">
                <a:solidFill>
                  <a:schemeClr val="bg1"/>
                </a:solidFill>
              </a:rPr>
              <a:t> </a:t>
            </a:r>
          </a:p>
          <a:p>
            <a:pPr>
              <a:buFont typeface="Arial" pitchFamily="34" charset="0"/>
              <a:buChar char="•"/>
            </a:pPr>
            <a:r>
              <a:rPr lang="en-GB" sz="2200" b="1" dirty="0">
                <a:solidFill>
                  <a:schemeClr val="accent2">
                    <a:lumMod val="50000"/>
                  </a:schemeClr>
                </a:solidFill>
              </a:rPr>
              <a:t>  </a:t>
            </a:r>
            <a:r>
              <a:rPr lang="en-GB" sz="2000" b="1" dirty="0"/>
              <a:t>Follicular conjunctivitis </a:t>
            </a:r>
          </a:p>
          <a:p>
            <a:pPr>
              <a:buFontTx/>
              <a:buChar char="•"/>
            </a:pPr>
            <a:r>
              <a:rPr lang="en-GB" sz="2000" b="1" dirty="0"/>
              <a:t>  </a:t>
            </a:r>
            <a:r>
              <a:rPr lang="en-GB" sz="2000" b="1" dirty="0" err="1"/>
              <a:t>Keratitis</a:t>
            </a:r>
            <a:endParaRPr lang="en-GB" sz="2000" b="1" dirty="0"/>
          </a:p>
          <a:p>
            <a:pPr>
              <a:lnSpc>
                <a:spcPct val="80000"/>
              </a:lnSpc>
            </a:pPr>
            <a:endParaRPr lang="en-GB" sz="2000" b="1" dirty="0">
              <a:solidFill>
                <a:schemeClr val="bg1"/>
              </a:solidFill>
            </a:endParaRPr>
          </a:p>
          <a:p>
            <a:r>
              <a:rPr lang="en-GB" b="1" dirty="0">
                <a:solidFill>
                  <a:srgbClr val="FF0000"/>
                </a:solidFill>
              </a:rPr>
              <a:t>Treatment</a:t>
            </a:r>
            <a:r>
              <a:rPr lang="en-GB" sz="2200" b="1" dirty="0">
                <a:solidFill>
                  <a:srgbClr val="FF0000"/>
                </a:solidFill>
              </a:rPr>
              <a:t> </a:t>
            </a:r>
            <a:r>
              <a:rPr lang="en-GB" sz="2200" b="1" dirty="0"/>
              <a:t>- </a:t>
            </a:r>
            <a:r>
              <a:rPr lang="en-GB" sz="2000" b="1" dirty="0"/>
              <a:t>topical</a:t>
            </a:r>
          </a:p>
          <a:p>
            <a:pPr>
              <a:lnSpc>
                <a:spcPct val="80000"/>
              </a:lnSpc>
            </a:pPr>
            <a:r>
              <a:rPr lang="en-GB" sz="2000" b="1" dirty="0"/>
              <a:t> </a:t>
            </a:r>
            <a:r>
              <a:rPr lang="en-GB" sz="2000" b="1" dirty="0" err="1"/>
              <a:t>antivirals</a:t>
            </a:r>
            <a:endParaRPr lang="en-GB" sz="2000" b="1" dirty="0"/>
          </a:p>
        </p:txBody>
      </p:sp>
      <p:sp>
        <p:nvSpPr>
          <p:cNvPr id="10246" name="Rectangle 6"/>
          <p:cNvSpPr>
            <a:spLocks noChangeArrowheads="1"/>
          </p:cNvSpPr>
          <p:nvPr/>
        </p:nvSpPr>
        <p:spPr bwMode="auto">
          <a:xfrm>
            <a:off x="2065868" y="1676400"/>
            <a:ext cx="8449733" cy="3733800"/>
          </a:xfrm>
          <a:prstGeom prst="rect">
            <a:avLst/>
          </a:prstGeom>
          <a:noFill/>
          <a:ln w="28575">
            <a:solidFill>
              <a:srgbClr val="FFFF00"/>
            </a:solidFill>
            <a:miter lim="800000"/>
            <a:headEnd/>
            <a:tailEnd/>
          </a:ln>
          <a:effectLst/>
        </p:spPr>
        <p:txBody>
          <a:bodyPr wrap="none" anchor="ctr"/>
          <a:lstStyle/>
          <a:p>
            <a:endParaRPr lang="en-US"/>
          </a:p>
        </p:txBody>
      </p:sp>
      <p:sp>
        <p:nvSpPr>
          <p:cNvPr id="10247" name="Line 7"/>
          <p:cNvSpPr>
            <a:spLocks noChangeShapeType="1"/>
          </p:cNvSpPr>
          <p:nvPr/>
        </p:nvSpPr>
        <p:spPr bwMode="auto">
          <a:xfrm>
            <a:off x="7687733" y="1676400"/>
            <a:ext cx="0" cy="3733800"/>
          </a:xfrm>
          <a:prstGeom prst="line">
            <a:avLst/>
          </a:prstGeom>
          <a:noFill/>
          <a:ln w="19050">
            <a:solidFill>
              <a:srgbClr val="FFFF00"/>
            </a:solidFill>
            <a:round/>
            <a:headEnd/>
            <a:tailEnd/>
          </a:ln>
          <a:effectLst/>
        </p:spPr>
        <p:txBody>
          <a:bodyPr wrap="none" anchor="ctr"/>
          <a:lstStyle/>
          <a:p>
            <a:endParaRPr lang="en-US"/>
          </a:p>
        </p:txBody>
      </p:sp>
    </p:spTree>
    <p:extLst>
      <p:ext uri="{BB962C8B-B14F-4D97-AF65-F5344CB8AC3E}">
        <p14:creationId xmlns:p14="http://schemas.microsoft.com/office/powerpoint/2010/main" val="304732740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3437468" y="120651"/>
            <a:ext cx="5506059" cy="646331"/>
          </a:xfrm>
          <a:prstGeom prst="rect">
            <a:avLst/>
          </a:prstGeom>
          <a:noFill/>
          <a:ln w="9525">
            <a:noFill/>
            <a:miter lim="800000"/>
            <a:headEnd/>
            <a:tailEnd/>
          </a:ln>
          <a:effectLst/>
        </p:spPr>
        <p:txBody>
          <a:bodyPr wrap="none">
            <a:spAutoFit/>
          </a:bodyPr>
          <a:lstStyle/>
          <a:p>
            <a:r>
              <a:rPr lang="en-GB" sz="3600" b="1">
                <a:solidFill>
                  <a:srgbClr val="FFFF00"/>
                </a:solidFill>
              </a:rPr>
              <a:t>Herpes zoster ophthalmicus</a:t>
            </a:r>
          </a:p>
        </p:txBody>
      </p:sp>
      <p:sp>
        <p:nvSpPr>
          <p:cNvPr id="11267" name="Text Box 3"/>
          <p:cNvSpPr txBox="1">
            <a:spLocks noChangeArrowheads="1"/>
          </p:cNvSpPr>
          <p:nvPr/>
        </p:nvSpPr>
        <p:spPr bwMode="auto">
          <a:xfrm>
            <a:off x="6129867" y="5105402"/>
            <a:ext cx="3657600" cy="701675"/>
          </a:xfrm>
          <a:prstGeom prst="rect">
            <a:avLst/>
          </a:prstGeom>
          <a:noFill/>
          <a:ln w="9525">
            <a:noFill/>
            <a:miter lim="800000"/>
            <a:headEnd/>
            <a:tailEnd/>
          </a:ln>
          <a:effectLst/>
        </p:spPr>
        <p:txBody>
          <a:bodyPr>
            <a:spAutoFit/>
          </a:bodyPr>
          <a:lstStyle/>
          <a:p>
            <a:pPr>
              <a:buFontTx/>
              <a:buChar char="•"/>
            </a:pPr>
            <a:r>
              <a:rPr lang="en-GB" sz="2000" b="1" dirty="0"/>
              <a:t>  Crusting ulceration</a:t>
            </a:r>
          </a:p>
          <a:p>
            <a:r>
              <a:rPr lang="en-GB" sz="2000" b="1" dirty="0">
                <a:solidFill>
                  <a:srgbClr val="FF0000"/>
                </a:solidFill>
              </a:rPr>
              <a:t>Treatment</a:t>
            </a:r>
            <a:r>
              <a:rPr lang="en-GB" sz="2000" b="1" dirty="0">
                <a:solidFill>
                  <a:schemeClr val="bg1"/>
                </a:solidFill>
              </a:rPr>
              <a:t> </a:t>
            </a:r>
            <a:r>
              <a:rPr lang="en-GB" sz="2000" b="1" dirty="0"/>
              <a:t>- oral </a:t>
            </a:r>
            <a:r>
              <a:rPr lang="en-GB" sz="2000" b="1" dirty="0" err="1"/>
              <a:t>antivirals</a:t>
            </a:r>
            <a:endParaRPr lang="en-GB" sz="2000" b="1" dirty="0"/>
          </a:p>
        </p:txBody>
      </p:sp>
      <p:pic>
        <p:nvPicPr>
          <p:cNvPr id="11269" name="Picture 5" descr="C:\My Documents\lids17.jpg"/>
          <p:cNvPicPr>
            <a:picLocks noChangeAspect="1" noChangeArrowheads="1"/>
          </p:cNvPicPr>
          <p:nvPr/>
        </p:nvPicPr>
        <p:blipFill>
          <a:blip r:embed="rId2" cstate="print"/>
          <a:srcRect/>
          <a:stretch>
            <a:fillRect/>
          </a:stretch>
        </p:blipFill>
        <p:spPr bwMode="auto">
          <a:xfrm>
            <a:off x="2336801" y="1066802"/>
            <a:ext cx="3725333" cy="3948113"/>
          </a:xfrm>
          <a:prstGeom prst="rect">
            <a:avLst/>
          </a:prstGeom>
          <a:noFill/>
        </p:spPr>
      </p:pic>
      <p:sp>
        <p:nvSpPr>
          <p:cNvPr id="11270" name="Text Box 6"/>
          <p:cNvSpPr txBox="1">
            <a:spLocks noChangeArrowheads="1"/>
          </p:cNvSpPr>
          <p:nvPr/>
        </p:nvSpPr>
        <p:spPr bwMode="auto">
          <a:xfrm>
            <a:off x="2333979" y="5105401"/>
            <a:ext cx="4202289" cy="960263"/>
          </a:xfrm>
          <a:prstGeom prst="rect">
            <a:avLst/>
          </a:prstGeom>
          <a:noFill/>
          <a:ln w="9525">
            <a:noFill/>
            <a:miter lim="800000"/>
            <a:headEnd/>
            <a:tailEnd/>
          </a:ln>
          <a:effectLst/>
        </p:spPr>
        <p:txBody>
          <a:bodyPr>
            <a:spAutoFit/>
          </a:bodyPr>
          <a:lstStyle/>
          <a:p>
            <a:pPr>
              <a:buFontTx/>
              <a:buChar char="•"/>
            </a:pPr>
            <a:r>
              <a:rPr lang="en-GB" sz="2000" b="1" dirty="0">
                <a:solidFill>
                  <a:schemeClr val="accent2">
                    <a:lumMod val="75000"/>
                  </a:schemeClr>
                </a:solidFill>
              </a:rPr>
              <a:t>  </a:t>
            </a:r>
            <a:r>
              <a:rPr lang="en-GB" sz="2000" b="1" dirty="0"/>
              <a:t>Painful vesicles and pustules</a:t>
            </a:r>
          </a:p>
          <a:p>
            <a:pPr>
              <a:buFontTx/>
              <a:buChar char="•"/>
            </a:pPr>
            <a:r>
              <a:rPr lang="en-GB" sz="2000" b="1" dirty="0"/>
              <a:t>  </a:t>
            </a:r>
            <a:r>
              <a:rPr lang="en-GB" sz="2000" b="1" dirty="0" err="1"/>
              <a:t>Periorbital</a:t>
            </a:r>
            <a:r>
              <a:rPr lang="en-GB" sz="2000" b="1" dirty="0"/>
              <a:t> oedema - may be </a:t>
            </a:r>
          </a:p>
          <a:p>
            <a:pPr>
              <a:lnSpc>
                <a:spcPct val="80000"/>
              </a:lnSpc>
            </a:pPr>
            <a:r>
              <a:rPr lang="en-GB" sz="2000" b="1" dirty="0"/>
              <a:t>   bilateral</a:t>
            </a:r>
          </a:p>
        </p:txBody>
      </p:sp>
      <p:pic>
        <p:nvPicPr>
          <p:cNvPr id="11271" name="Picture 7" descr="C:\My Documents\a5.JPG"/>
          <p:cNvPicPr>
            <a:picLocks noChangeAspect="1" noChangeArrowheads="1"/>
          </p:cNvPicPr>
          <p:nvPr/>
        </p:nvPicPr>
        <p:blipFill>
          <a:blip r:embed="rId3" cstate="print"/>
          <a:srcRect/>
          <a:stretch>
            <a:fillRect/>
          </a:stretch>
        </p:blipFill>
        <p:spPr bwMode="auto">
          <a:xfrm>
            <a:off x="6062133" y="1066802"/>
            <a:ext cx="3657600" cy="3965575"/>
          </a:xfrm>
          <a:prstGeom prst="rect">
            <a:avLst/>
          </a:prstGeom>
          <a:noFill/>
        </p:spPr>
      </p:pic>
      <p:sp>
        <p:nvSpPr>
          <p:cNvPr id="11272" name="Rectangle 8"/>
          <p:cNvSpPr>
            <a:spLocks noChangeArrowheads="1"/>
          </p:cNvSpPr>
          <p:nvPr/>
        </p:nvSpPr>
        <p:spPr bwMode="auto">
          <a:xfrm>
            <a:off x="2336801" y="1066800"/>
            <a:ext cx="7382933" cy="5105400"/>
          </a:xfrm>
          <a:prstGeom prst="rect">
            <a:avLst/>
          </a:prstGeom>
          <a:noFill/>
          <a:ln w="28575">
            <a:solidFill>
              <a:srgbClr val="FFFF00"/>
            </a:solidFill>
            <a:miter lim="800000"/>
            <a:headEnd/>
            <a:tailEnd/>
          </a:ln>
          <a:effectLst/>
        </p:spPr>
        <p:txBody>
          <a:bodyPr wrap="none" anchor="ctr"/>
          <a:lstStyle/>
          <a:p>
            <a:endParaRPr lang="en-US"/>
          </a:p>
        </p:txBody>
      </p:sp>
      <p:sp>
        <p:nvSpPr>
          <p:cNvPr id="11273" name="Line 9"/>
          <p:cNvSpPr>
            <a:spLocks noChangeShapeType="1"/>
          </p:cNvSpPr>
          <p:nvPr/>
        </p:nvSpPr>
        <p:spPr bwMode="auto">
          <a:xfrm>
            <a:off x="2336801" y="5029200"/>
            <a:ext cx="7382933" cy="0"/>
          </a:xfrm>
          <a:prstGeom prst="line">
            <a:avLst/>
          </a:prstGeom>
          <a:noFill/>
          <a:ln w="19050">
            <a:solidFill>
              <a:srgbClr val="FFFF00"/>
            </a:solidFill>
            <a:round/>
            <a:headEnd/>
            <a:tailEnd/>
          </a:ln>
          <a:effectLst/>
        </p:spPr>
        <p:txBody>
          <a:bodyPr wrap="none" anchor="ctr"/>
          <a:lstStyle/>
          <a:p>
            <a:endParaRPr lang="en-US"/>
          </a:p>
        </p:txBody>
      </p:sp>
      <p:sp>
        <p:nvSpPr>
          <p:cNvPr id="11274" name="Line 10"/>
          <p:cNvSpPr>
            <a:spLocks noChangeShapeType="1"/>
          </p:cNvSpPr>
          <p:nvPr/>
        </p:nvSpPr>
        <p:spPr bwMode="auto">
          <a:xfrm>
            <a:off x="6062133" y="1066800"/>
            <a:ext cx="0" cy="5105400"/>
          </a:xfrm>
          <a:prstGeom prst="line">
            <a:avLst/>
          </a:prstGeom>
          <a:noFill/>
          <a:ln w="19050">
            <a:solidFill>
              <a:srgbClr val="FFFF00"/>
            </a:solidFill>
            <a:round/>
            <a:headEnd/>
            <a:tailEnd/>
          </a:ln>
          <a:effectLst/>
        </p:spPr>
        <p:txBody>
          <a:bodyPr wrap="none" anchor="ctr"/>
          <a:lstStyle/>
          <a:p>
            <a:endParaRPr lang="en-US"/>
          </a:p>
        </p:txBody>
      </p:sp>
    </p:spTree>
    <p:extLst>
      <p:ext uri="{BB962C8B-B14F-4D97-AF65-F5344CB8AC3E}">
        <p14:creationId xmlns:p14="http://schemas.microsoft.com/office/powerpoint/2010/main" val="69618364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4058356" y="349251"/>
            <a:ext cx="3895362" cy="646331"/>
          </a:xfrm>
          <a:prstGeom prst="rect">
            <a:avLst/>
          </a:prstGeom>
          <a:noFill/>
          <a:ln w="9525">
            <a:noFill/>
            <a:miter lim="800000"/>
            <a:headEnd/>
            <a:tailEnd/>
          </a:ln>
          <a:effectLst/>
        </p:spPr>
        <p:txBody>
          <a:bodyPr wrap="none">
            <a:spAutoFit/>
          </a:bodyPr>
          <a:lstStyle/>
          <a:p>
            <a:r>
              <a:rPr lang="en-GB" sz="3600" b="1">
                <a:solidFill>
                  <a:srgbClr val="FFFF00"/>
                </a:solidFill>
              </a:rPr>
              <a:t>Necrotizing fasciitis</a:t>
            </a:r>
          </a:p>
        </p:txBody>
      </p:sp>
      <p:sp>
        <p:nvSpPr>
          <p:cNvPr id="15363" name="Text Box 3"/>
          <p:cNvSpPr txBox="1">
            <a:spLocks noChangeArrowheads="1"/>
          </p:cNvSpPr>
          <p:nvPr/>
        </p:nvSpPr>
        <p:spPr bwMode="auto">
          <a:xfrm>
            <a:off x="7162801" y="1858965"/>
            <a:ext cx="3169457" cy="3816429"/>
          </a:xfrm>
          <a:prstGeom prst="rect">
            <a:avLst/>
          </a:prstGeom>
          <a:noFill/>
          <a:ln w="9525">
            <a:noFill/>
            <a:miter lim="800000"/>
            <a:headEnd/>
            <a:tailEnd/>
          </a:ln>
          <a:effectLst/>
        </p:spPr>
        <p:txBody>
          <a:bodyPr wrap="none">
            <a:spAutoFit/>
          </a:bodyPr>
          <a:lstStyle/>
          <a:p>
            <a:pPr>
              <a:buFontTx/>
              <a:buChar char="•"/>
            </a:pPr>
            <a:r>
              <a:rPr lang="en-GB" sz="2200" b="1" dirty="0">
                <a:solidFill>
                  <a:schemeClr val="accent2">
                    <a:lumMod val="75000"/>
                  </a:schemeClr>
                </a:solidFill>
              </a:rPr>
              <a:t> </a:t>
            </a:r>
            <a:r>
              <a:rPr lang="en-GB" sz="2000" b="1" dirty="0"/>
              <a:t>Skin gangrene caused by</a:t>
            </a:r>
          </a:p>
          <a:p>
            <a:r>
              <a:rPr lang="en-GB" sz="2000" b="1" dirty="0"/>
              <a:t>   </a:t>
            </a:r>
            <a:r>
              <a:rPr lang="en-GB" sz="2000" b="1" i="1" dirty="0"/>
              <a:t>Staph</a:t>
            </a:r>
            <a:r>
              <a:rPr lang="en-GB" sz="2000" b="1" dirty="0"/>
              <a:t>. or </a:t>
            </a:r>
            <a:r>
              <a:rPr lang="en-GB" sz="2000" b="1" i="1" dirty="0"/>
              <a:t>Strep</a:t>
            </a:r>
            <a:r>
              <a:rPr lang="en-GB" sz="2000" b="1" dirty="0"/>
              <a:t>.</a:t>
            </a:r>
          </a:p>
          <a:p>
            <a:endParaRPr lang="en-GB" sz="2000" b="1" dirty="0"/>
          </a:p>
          <a:p>
            <a:pPr>
              <a:buFontTx/>
              <a:buChar char="•"/>
            </a:pPr>
            <a:r>
              <a:rPr lang="en-GB" sz="2000" b="1" dirty="0"/>
              <a:t>  Affects elderly or</a:t>
            </a:r>
          </a:p>
          <a:p>
            <a:r>
              <a:rPr lang="en-GB" sz="2000" b="1" dirty="0"/>
              <a:t>   debilitated</a:t>
            </a:r>
          </a:p>
          <a:p>
            <a:endParaRPr lang="en-GB" sz="2000" b="1" dirty="0"/>
          </a:p>
          <a:p>
            <a:pPr>
              <a:buFontTx/>
              <a:buChar char="•"/>
            </a:pPr>
            <a:r>
              <a:rPr lang="en-GB" sz="2000" b="1" dirty="0"/>
              <a:t>  May cause bilateral </a:t>
            </a:r>
          </a:p>
          <a:p>
            <a:r>
              <a:rPr lang="en-GB" sz="2000" b="1" dirty="0"/>
              <a:t>    lid necrosis</a:t>
            </a:r>
          </a:p>
          <a:p>
            <a:endParaRPr lang="en-GB" sz="2000" b="1" dirty="0">
              <a:solidFill>
                <a:schemeClr val="bg1"/>
              </a:solidFill>
            </a:endParaRPr>
          </a:p>
          <a:p>
            <a:r>
              <a:rPr lang="en-GB" sz="2000" b="1" dirty="0">
                <a:solidFill>
                  <a:srgbClr val="FF0000"/>
                </a:solidFill>
              </a:rPr>
              <a:t>Treatment</a:t>
            </a:r>
            <a:r>
              <a:rPr lang="en-GB" sz="2000" b="1" dirty="0">
                <a:solidFill>
                  <a:schemeClr val="bg1"/>
                </a:solidFill>
              </a:rPr>
              <a:t> </a:t>
            </a:r>
            <a:r>
              <a:rPr lang="en-GB" sz="2000" b="1" dirty="0"/>
              <a:t>- surgical</a:t>
            </a:r>
          </a:p>
          <a:p>
            <a:r>
              <a:rPr lang="en-GB" sz="2000" b="1" dirty="0"/>
              <a:t>debridement and systemic </a:t>
            </a:r>
          </a:p>
          <a:p>
            <a:r>
              <a:rPr lang="en-GB" sz="2000" b="1" dirty="0"/>
              <a:t>antibiotics</a:t>
            </a:r>
            <a:endParaRPr lang="en-GB" sz="2200" b="1" dirty="0"/>
          </a:p>
        </p:txBody>
      </p:sp>
      <p:pic>
        <p:nvPicPr>
          <p:cNvPr id="15364" name="Picture 4" descr="C:\My Documents\lids20.jpg"/>
          <p:cNvPicPr>
            <a:picLocks noChangeAspect="1" noChangeArrowheads="1"/>
          </p:cNvPicPr>
          <p:nvPr/>
        </p:nvPicPr>
        <p:blipFill>
          <a:blip r:embed="rId2" cstate="print"/>
          <a:srcRect/>
          <a:stretch>
            <a:fillRect/>
          </a:stretch>
        </p:blipFill>
        <p:spPr bwMode="auto">
          <a:xfrm>
            <a:off x="1828801" y="1831977"/>
            <a:ext cx="5350933" cy="3806825"/>
          </a:xfrm>
          <a:prstGeom prst="rect">
            <a:avLst/>
          </a:prstGeom>
          <a:noFill/>
        </p:spPr>
      </p:pic>
      <p:sp>
        <p:nvSpPr>
          <p:cNvPr id="15366" name="Rectangle 6"/>
          <p:cNvSpPr>
            <a:spLocks noChangeArrowheads="1"/>
          </p:cNvSpPr>
          <p:nvPr/>
        </p:nvSpPr>
        <p:spPr bwMode="auto">
          <a:xfrm>
            <a:off x="1844040" y="1828800"/>
            <a:ext cx="8503920" cy="3810000"/>
          </a:xfrm>
          <a:prstGeom prst="rect">
            <a:avLst/>
          </a:prstGeom>
          <a:noFill/>
          <a:ln w="28575">
            <a:solidFill>
              <a:srgbClr val="FFFF00"/>
            </a:solidFill>
            <a:miter lim="800000"/>
            <a:headEnd/>
            <a:tailEnd/>
          </a:ln>
          <a:effectLst/>
        </p:spPr>
        <p:txBody>
          <a:bodyPr wrap="none" anchor="ctr"/>
          <a:lstStyle/>
          <a:p>
            <a:endParaRPr lang="en-US"/>
          </a:p>
        </p:txBody>
      </p:sp>
      <p:sp>
        <p:nvSpPr>
          <p:cNvPr id="15367" name="Line 7"/>
          <p:cNvSpPr>
            <a:spLocks noChangeShapeType="1"/>
          </p:cNvSpPr>
          <p:nvPr/>
        </p:nvSpPr>
        <p:spPr bwMode="auto">
          <a:xfrm>
            <a:off x="7162800" y="1828800"/>
            <a:ext cx="0" cy="3810000"/>
          </a:xfrm>
          <a:prstGeom prst="line">
            <a:avLst/>
          </a:prstGeom>
          <a:noFill/>
          <a:ln w="19050">
            <a:solidFill>
              <a:srgbClr val="FFFF00"/>
            </a:solidFill>
            <a:round/>
            <a:headEnd/>
            <a:tailEnd/>
          </a:ln>
          <a:effectLst/>
        </p:spPr>
        <p:txBody>
          <a:bodyPr wrap="none" anchor="ctr"/>
          <a:lstStyle/>
          <a:p>
            <a:endParaRPr lang="en-US"/>
          </a:p>
        </p:txBody>
      </p:sp>
    </p:spTree>
    <p:extLst>
      <p:ext uri="{BB962C8B-B14F-4D97-AF65-F5344CB8AC3E}">
        <p14:creationId xmlns:p14="http://schemas.microsoft.com/office/powerpoint/2010/main" val="1257884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lstStyle/>
          <a:p>
            <a:pPr eaLnBrk="1" hangingPunct="1">
              <a:defRPr/>
            </a:pPr>
            <a:r>
              <a:rPr lang="en-US" b="1" dirty="0" smtClean="0">
                <a:solidFill>
                  <a:srgbClr val="FF0000"/>
                </a:solidFill>
              </a:rPr>
              <a:t>ON THE MEDIAL SIDE</a:t>
            </a:r>
            <a:endParaRPr lang="en-US" dirty="0" smtClean="0">
              <a:solidFill>
                <a:srgbClr val="FF0000"/>
              </a:solidFill>
            </a:endParaRPr>
          </a:p>
        </p:txBody>
      </p:sp>
      <p:sp>
        <p:nvSpPr>
          <p:cNvPr id="23555" name="Rectangle 3"/>
          <p:cNvSpPr>
            <a:spLocks noGrp="1" noRot="1" noChangeArrowheads="1"/>
          </p:cNvSpPr>
          <p:nvPr>
            <p:ph type="body" sz="half" idx="1"/>
          </p:nvPr>
        </p:nvSpPr>
        <p:spPr>
          <a:xfrm>
            <a:off x="1825625" y="1676401"/>
            <a:ext cx="4191000" cy="4422775"/>
          </a:xfrm>
        </p:spPr>
        <p:txBody>
          <a:bodyPr/>
          <a:lstStyle/>
          <a:p>
            <a:pPr eaLnBrk="1" hangingPunct="1">
              <a:defRPr/>
            </a:pPr>
            <a:endParaRPr lang="en-US" dirty="0"/>
          </a:p>
          <a:p>
            <a:pPr eaLnBrk="1" hangingPunct="1">
              <a:defRPr/>
            </a:pPr>
            <a:r>
              <a:rPr lang="en-US" dirty="0"/>
              <a:t>Lacus </a:t>
            </a:r>
            <a:r>
              <a:rPr lang="en-US" dirty="0" err="1"/>
              <a:t>lacrimalis</a:t>
            </a:r>
            <a:endParaRPr lang="en-US" dirty="0"/>
          </a:p>
          <a:p>
            <a:pPr eaLnBrk="1" hangingPunct="1">
              <a:defRPr/>
            </a:pPr>
            <a:r>
              <a:rPr lang="en-US" dirty="0" err="1"/>
              <a:t>Caruncula</a:t>
            </a:r>
            <a:r>
              <a:rPr lang="en-US" dirty="0"/>
              <a:t> </a:t>
            </a:r>
            <a:r>
              <a:rPr lang="en-US" dirty="0" err="1"/>
              <a:t>lacrimalis</a:t>
            </a:r>
            <a:endParaRPr lang="en-US" dirty="0"/>
          </a:p>
          <a:p>
            <a:pPr eaLnBrk="1" hangingPunct="1">
              <a:defRPr/>
            </a:pPr>
            <a:r>
              <a:rPr lang="en-US" dirty="0" err="1"/>
              <a:t>Plica</a:t>
            </a:r>
            <a:r>
              <a:rPr lang="en-US" dirty="0"/>
              <a:t> </a:t>
            </a:r>
            <a:r>
              <a:rPr lang="en-US" dirty="0" err="1"/>
              <a:t>semilunaris</a:t>
            </a:r>
            <a:r>
              <a:rPr lang="en-US" dirty="0"/>
              <a:t> </a:t>
            </a:r>
          </a:p>
          <a:p>
            <a:pPr eaLnBrk="1" hangingPunct="1">
              <a:buFont typeface="Wingdings" panose="05000000000000000000" pitchFamily="2" charset="2"/>
              <a:buNone/>
              <a:defRPr/>
            </a:pPr>
            <a:endParaRPr lang="en-US" dirty="0"/>
          </a:p>
          <a:p>
            <a:pPr eaLnBrk="1" hangingPunct="1">
              <a:buFont typeface="Wingdings" panose="05000000000000000000" pitchFamily="2" charset="2"/>
              <a:buNone/>
              <a:defRPr/>
            </a:pPr>
            <a:endParaRPr lang="en-US" dirty="0"/>
          </a:p>
        </p:txBody>
      </p:sp>
      <p:pic>
        <p:nvPicPr>
          <p:cNvPr id="6148" name="Picture 6" descr="hassan 4"/>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6175375" y="1900238"/>
            <a:ext cx="4191000" cy="4121150"/>
          </a:xfr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184402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4735689" y="196851"/>
            <a:ext cx="2872518" cy="646331"/>
          </a:xfrm>
          <a:prstGeom prst="rect">
            <a:avLst/>
          </a:prstGeom>
          <a:noFill/>
          <a:ln w="9525">
            <a:noFill/>
            <a:miter lim="800000"/>
            <a:headEnd/>
            <a:tailEnd/>
          </a:ln>
          <a:effectLst/>
        </p:spPr>
        <p:txBody>
          <a:bodyPr wrap="none">
            <a:spAutoFit/>
          </a:bodyPr>
          <a:lstStyle/>
          <a:p>
            <a:r>
              <a:rPr lang="en-GB" sz="3600" b="1">
                <a:solidFill>
                  <a:srgbClr val="FFFF00"/>
                </a:solidFill>
              </a:rPr>
              <a:t>Fat herniation</a:t>
            </a:r>
          </a:p>
        </p:txBody>
      </p:sp>
      <p:sp>
        <p:nvSpPr>
          <p:cNvPr id="16387" name="Text Box 3"/>
          <p:cNvSpPr txBox="1">
            <a:spLocks noChangeArrowheads="1"/>
          </p:cNvSpPr>
          <p:nvPr/>
        </p:nvSpPr>
        <p:spPr bwMode="auto">
          <a:xfrm>
            <a:off x="7552268" y="1600201"/>
            <a:ext cx="2688557" cy="3847207"/>
          </a:xfrm>
          <a:prstGeom prst="rect">
            <a:avLst/>
          </a:prstGeom>
          <a:noFill/>
          <a:ln w="9525">
            <a:noFill/>
            <a:miter lim="800000"/>
            <a:headEnd/>
            <a:tailEnd/>
          </a:ln>
          <a:effectLst/>
        </p:spPr>
        <p:txBody>
          <a:bodyPr wrap="none">
            <a:spAutoFit/>
          </a:bodyPr>
          <a:lstStyle/>
          <a:p>
            <a:pPr>
              <a:buFontTx/>
              <a:buChar char="•"/>
            </a:pPr>
            <a:r>
              <a:rPr lang="en-GB" sz="2200" b="1" dirty="0"/>
              <a:t>  </a:t>
            </a:r>
            <a:r>
              <a:rPr lang="en-GB" sz="2000" b="1" dirty="0"/>
              <a:t>Age-related,</a:t>
            </a:r>
          </a:p>
          <a:p>
            <a:pPr>
              <a:lnSpc>
                <a:spcPct val="80000"/>
              </a:lnSpc>
            </a:pPr>
            <a:r>
              <a:rPr lang="en-GB" sz="2000" b="1" dirty="0"/>
              <a:t>    usually bilateral</a:t>
            </a:r>
          </a:p>
          <a:p>
            <a:endParaRPr lang="en-GB" sz="2000" b="1" dirty="0"/>
          </a:p>
          <a:p>
            <a:endParaRPr lang="en-GB" sz="2000" b="1" dirty="0"/>
          </a:p>
          <a:p>
            <a:pPr>
              <a:buFontTx/>
              <a:buChar char="•"/>
            </a:pPr>
            <a:r>
              <a:rPr lang="en-GB" sz="2000" b="1" dirty="0"/>
              <a:t>  Pockets of fat </a:t>
            </a:r>
          </a:p>
          <a:p>
            <a:pPr>
              <a:lnSpc>
                <a:spcPct val="80000"/>
              </a:lnSpc>
            </a:pPr>
            <a:r>
              <a:rPr lang="en-GB" sz="2000" b="1" dirty="0"/>
              <a:t>   </a:t>
            </a:r>
            <a:r>
              <a:rPr lang="en-GB" sz="2000" b="1" dirty="0" err="1"/>
              <a:t>herniating</a:t>
            </a:r>
            <a:r>
              <a:rPr lang="en-GB" sz="2000" b="1" dirty="0"/>
              <a:t> into </a:t>
            </a:r>
          </a:p>
          <a:p>
            <a:pPr>
              <a:lnSpc>
                <a:spcPct val="80000"/>
              </a:lnSpc>
            </a:pPr>
            <a:r>
              <a:rPr lang="en-GB" sz="2000" b="1" dirty="0"/>
              <a:t>   upper lids, especially </a:t>
            </a:r>
          </a:p>
          <a:p>
            <a:pPr>
              <a:lnSpc>
                <a:spcPct val="80000"/>
              </a:lnSpc>
            </a:pPr>
            <a:r>
              <a:rPr lang="en-GB" sz="2000" b="1" dirty="0"/>
              <a:t>   medially</a:t>
            </a:r>
          </a:p>
          <a:p>
            <a:endParaRPr lang="en-GB" sz="2000" b="1" dirty="0">
              <a:solidFill>
                <a:schemeClr val="accent2">
                  <a:lumMod val="75000"/>
                </a:schemeClr>
              </a:solidFill>
            </a:endParaRPr>
          </a:p>
          <a:p>
            <a:endParaRPr lang="en-GB" sz="2000" b="1" dirty="0">
              <a:solidFill>
                <a:schemeClr val="bg1"/>
              </a:solidFill>
            </a:endParaRPr>
          </a:p>
          <a:p>
            <a:r>
              <a:rPr lang="en-GB" b="1" dirty="0">
                <a:solidFill>
                  <a:schemeClr val="bg1"/>
                </a:solidFill>
              </a:rPr>
              <a:t> </a:t>
            </a:r>
            <a:r>
              <a:rPr lang="en-GB" b="1" dirty="0">
                <a:solidFill>
                  <a:srgbClr val="FF0000"/>
                </a:solidFill>
              </a:rPr>
              <a:t>Treatment</a:t>
            </a:r>
            <a:r>
              <a:rPr lang="en-GB" sz="2000" b="1" dirty="0">
                <a:solidFill>
                  <a:schemeClr val="bg1"/>
                </a:solidFill>
              </a:rPr>
              <a:t>  </a:t>
            </a:r>
            <a:endParaRPr lang="en-GB" sz="2000" b="1" dirty="0">
              <a:solidFill>
                <a:schemeClr val="accent2">
                  <a:lumMod val="75000"/>
                </a:schemeClr>
              </a:solidFill>
            </a:endParaRPr>
          </a:p>
          <a:p>
            <a:pPr>
              <a:lnSpc>
                <a:spcPct val="80000"/>
              </a:lnSpc>
            </a:pPr>
            <a:r>
              <a:rPr lang="en-GB" sz="2000" b="1" dirty="0">
                <a:solidFill>
                  <a:schemeClr val="accent2">
                    <a:lumMod val="75000"/>
                  </a:schemeClr>
                </a:solidFill>
              </a:rPr>
              <a:t>  </a:t>
            </a:r>
            <a:r>
              <a:rPr lang="en-GB" sz="2000" b="1" dirty="0"/>
              <a:t>- </a:t>
            </a:r>
            <a:r>
              <a:rPr lang="en-GB" sz="2000" b="1" dirty="0" err="1"/>
              <a:t>blepharoplasty</a:t>
            </a:r>
            <a:endParaRPr lang="en-GB" sz="2000" b="1" dirty="0"/>
          </a:p>
          <a:p>
            <a:endParaRPr lang="en-GB" sz="2200" b="1" dirty="0">
              <a:solidFill>
                <a:schemeClr val="accent2">
                  <a:lumMod val="75000"/>
                </a:schemeClr>
              </a:solidFill>
            </a:endParaRPr>
          </a:p>
        </p:txBody>
      </p:sp>
      <p:pic>
        <p:nvPicPr>
          <p:cNvPr id="16388" name="Picture 4" descr="C:\My Documents\lids21.jpg"/>
          <p:cNvPicPr>
            <a:picLocks noChangeAspect="1" noChangeArrowheads="1"/>
          </p:cNvPicPr>
          <p:nvPr/>
        </p:nvPicPr>
        <p:blipFill>
          <a:blip r:embed="rId2" cstate="print"/>
          <a:srcRect/>
          <a:stretch>
            <a:fillRect/>
          </a:stretch>
        </p:blipFill>
        <p:spPr bwMode="auto">
          <a:xfrm>
            <a:off x="2404533" y="1219200"/>
            <a:ext cx="5080000" cy="4465638"/>
          </a:xfrm>
          <a:prstGeom prst="rect">
            <a:avLst/>
          </a:prstGeom>
          <a:noFill/>
        </p:spPr>
      </p:pic>
      <p:sp>
        <p:nvSpPr>
          <p:cNvPr id="16390" name="Rectangle 6"/>
          <p:cNvSpPr>
            <a:spLocks noChangeArrowheads="1"/>
          </p:cNvSpPr>
          <p:nvPr/>
        </p:nvSpPr>
        <p:spPr bwMode="auto">
          <a:xfrm>
            <a:off x="2404533" y="1219200"/>
            <a:ext cx="7882467" cy="4495800"/>
          </a:xfrm>
          <a:prstGeom prst="rect">
            <a:avLst/>
          </a:prstGeom>
          <a:noFill/>
          <a:ln w="28575">
            <a:solidFill>
              <a:srgbClr val="FFFF00"/>
            </a:solidFill>
            <a:miter lim="800000"/>
            <a:headEnd/>
            <a:tailEnd/>
          </a:ln>
          <a:effectLst/>
        </p:spPr>
        <p:txBody>
          <a:bodyPr wrap="none" anchor="ctr"/>
          <a:lstStyle/>
          <a:p>
            <a:endParaRPr lang="en-US"/>
          </a:p>
        </p:txBody>
      </p:sp>
      <p:sp>
        <p:nvSpPr>
          <p:cNvPr id="16391" name="Line 7"/>
          <p:cNvSpPr>
            <a:spLocks noChangeShapeType="1"/>
          </p:cNvSpPr>
          <p:nvPr/>
        </p:nvSpPr>
        <p:spPr bwMode="auto">
          <a:xfrm>
            <a:off x="7484533" y="1219200"/>
            <a:ext cx="0" cy="4495800"/>
          </a:xfrm>
          <a:prstGeom prst="line">
            <a:avLst/>
          </a:prstGeom>
          <a:noFill/>
          <a:ln w="19050">
            <a:solidFill>
              <a:srgbClr val="FFFF00"/>
            </a:solidFill>
            <a:round/>
            <a:headEnd/>
            <a:tailEnd/>
          </a:ln>
          <a:effectLst/>
        </p:spPr>
        <p:txBody>
          <a:bodyPr wrap="none" anchor="ctr"/>
          <a:lstStyle/>
          <a:p>
            <a:endParaRPr lang="en-US"/>
          </a:p>
        </p:txBody>
      </p:sp>
    </p:spTree>
    <p:extLst>
      <p:ext uri="{BB962C8B-B14F-4D97-AF65-F5344CB8AC3E}">
        <p14:creationId xmlns:p14="http://schemas.microsoft.com/office/powerpoint/2010/main" val="230336652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3189111" y="273051"/>
            <a:ext cx="5980548" cy="646331"/>
          </a:xfrm>
          <a:prstGeom prst="rect">
            <a:avLst/>
          </a:prstGeom>
          <a:noFill/>
          <a:ln w="9525">
            <a:noFill/>
            <a:miter lim="800000"/>
            <a:headEnd/>
            <a:tailEnd/>
          </a:ln>
          <a:effectLst/>
        </p:spPr>
        <p:txBody>
          <a:bodyPr wrap="none">
            <a:spAutoFit/>
          </a:bodyPr>
          <a:lstStyle/>
          <a:p>
            <a:r>
              <a:rPr lang="en-GB" sz="3600" b="1">
                <a:solidFill>
                  <a:srgbClr val="FFFF00"/>
                </a:solidFill>
              </a:rPr>
              <a:t>Systemic causes of lid oedema</a:t>
            </a:r>
          </a:p>
        </p:txBody>
      </p:sp>
      <p:sp>
        <p:nvSpPr>
          <p:cNvPr id="17411" name="Text Box 3"/>
          <p:cNvSpPr txBox="1">
            <a:spLocks noChangeArrowheads="1"/>
          </p:cNvSpPr>
          <p:nvPr/>
        </p:nvSpPr>
        <p:spPr bwMode="auto">
          <a:xfrm>
            <a:off x="7958667" y="1338264"/>
            <a:ext cx="2003690" cy="3785652"/>
          </a:xfrm>
          <a:prstGeom prst="rect">
            <a:avLst/>
          </a:prstGeom>
          <a:noFill/>
          <a:ln w="9525">
            <a:noFill/>
            <a:miter lim="800000"/>
            <a:headEnd/>
            <a:tailEnd/>
          </a:ln>
          <a:effectLst/>
        </p:spPr>
        <p:txBody>
          <a:bodyPr wrap="none">
            <a:spAutoFit/>
          </a:bodyPr>
          <a:lstStyle/>
          <a:p>
            <a:endParaRPr lang="en-GB" b="1" dirty="0"/>
          </a:p>
          <a:p>
            <a:pPr>
              <a:buFontTx/>
              <a:buChar char="•"/>
            </a:pPr>
            <a:r>
              <a:rPr lang="en-GB" sz="2200" b="1" dirty="0"/>
              <a:t>  </a:t>
            </a:r>
            <a:r>
              <a:rPr lang="en-GB" sz="2000" b="1" dirty="0" err="1"/>
              <a:t>Myxoedema</a:t>
            </a:r>
            <a:endParaRPr lang="en-GB" sz="2000" b="1" dirty="0"/>
          </a:p>
          <a:p>
            <a:endParaRPr lang="en-GB" sz="2000" b="1" dirty="0"/>
          </a:p>
          <a:p>
            <a:pPr>
              <a:buFontTx/>
              <a:buChar char="•"/>
            </a:pPr>
            <a:r>
              <a:rPr lang="en-GB" sz="2000" b="1" dirty="0"/>
              <a:t>  Renal disease</a:t>
            </a:r>
          </a:p>
          <a:p>
            <a:endParaRPr lang="en-GB" sz="2000" b="1" dirty="0"/>
          </a:p>
          <a:p>
            <a:pPr>
              <a:lnSpc>
                <a:spcPct val="80000"/>
              </a:lnSpc>
              <a:buFontTx/>
              <a:buChar char="•"/>
            </a:pPr>
            <a:r>
              <a:rPr lang="en-GB" sz="2000" b="1" dirty="0"/>
              <a:t>  Congestive </a:t>
            </a:r>
          </a:p>
          <a:p>
            <a:pPr>
              <a:lnSpc>
                <a:spcPct val="80000"/>
              </a:lnSpc>
            </a:pPr>
            <a:r>
              <a:rPr lang="en-GB" sz="2000" b="1" dirty="0"/>
              <a:t>    heart failure</a:t>
            </a:r>
          </a:p>
          <a:p>
            <a:endParaRPr lang="en-GB" sz="2000" b="1" dirty="0"/>
          </a:p>
          <a:p>
            <a:pPr>
              <a:lnSpc>
                <a:spcPct val="80000"/>
              </a:lnSpc>
              <a:buFontTx/>
              <a:buChar char="•"/>
            </a:pPr>
            <a:r>
              <a:rPr lang="en-GB" sz="2000" b="1" dirty="0"/>
              <a:t>  Obstruction of</a:t>
            </a:r>
          </a:p>
          <a:p>
            <a:pPr>
              <a:lnSpc>
                <a:spcPct val="80000"/>
              </a:lnSpc>
            </a:pPr>
            <a:r>
              <a:rPr lang="en-GB" sz="2000" b="1" dirty="0"/>
              <a:t>    superior vena</a:t>
            </a:r>
          </a:p>
          <a:p>
            <a:pPr>
              <a:lnSpc>
                <a:spcPct val="80000"/>
              </a:lnSpc>
            </a:pPr>
            <a:r>
              <a:rPr lang="en-GB" sz="2000" b="1" dirty="0"/>
              <a:t>    cava</a:t>
            </a:r>
          </a:p>
          <a:p>
            <a:endParaRPr lang="en-GB" sz="2000" b="1" dirty="0"/>
          </a:p>
          <a:p>
            <a:pPr>
              <a:buFontTx/>
              <a:buChar char="•"/>
            </a:pPr>
            <a:r>
              <a:rPr lang="en-GB" sz="2000" b="1" dirty="0"/>
              <a:t>  </a:t>
            </a:r>
            <a:r>
              <a:rPr lang="en-GB" sz="2000" b="1" dirty="0" err="1"/>
              <a:t>Fabry</a:t>
            </a:r>
            <a:r>
              <a:rPr lang="en-GB" sz="2000" b="1" dirty="0"/>
              <a:t> disease</a:t>
            </a:r>
            <a:endParaRPr lang="en-GB" b="1" dirty="0"/>
          </a:p>
        </p:txBody>
      </p:sp>
      <p:pic>
        <p:nvPicPr>
          <p:cNvPr id="17412" name="Picture 4" descr="C:\My Documents\lids22.jpg"/>
          <p:cNvPicPr>
            <a:picLocks noChangeAspect="1" noChangeArrowheads="1"/>
          </p:cNvPicPr>
          <p:nvPr/>
        </p:nvPicPr>
        <p:blipFill>
          <a:blip r:embed="rId2" cstate="print"/>
          <a:srcRect/>
          <a:stretch>
            <a:fillRect/>
          </a:stretch>
        </p:blipFill>
        <p:spPr bwMode="auto">
          <a:xfrm>
            <a:off x="2404533" y="1447800"/>
            <a:ext cx="5486400" cy="4114800"/>
          </a:xfrm>
          <a:prstGeom prst="rect">
            <a:avLst/>
          </a:prstGeom>
          <a:noFill/>
        </p:spPr>
      </p:pic>
      <p:sp>
        <p:nvSpPr>
          <p:cNvPr id="17414" name="Rectangle 6"/>
          <p:cNvSpPr>
            <a:spLocks noChangeArrowheads="1"/>
          </p:cNvSpPr>
          <p:nvPr/>
        </p:nvSpPr>
        <p:spPr bwMode="auto">
          <a:xfrm>
            <a:off x="2404533" y="1447800"/>
            <a:ext cx="7518400" cy="4114800"/>
          </a:xfrm>
          <a:prstGeom prst="rect">
            <a:avLst/>
          </a:prstGeom>
          <a:noFill/>
          <a:ln w="28575">
            <a:solidFill>
              <a:srgbClr val="FFFF00"/>
            </a:solidFill>
            <a:miter lim="800000"/>
            <a:headEnd/>
            <a:tailEnd/>
          </a:ln>
          <a:effectLst/>
        </p:spPr>
        <p:txBody>
          <a:bodyPr wrap="none" anchor="ctr"/>
          <a:lstStyle/>
          <a:p>
            <a:endParaRPr lang="en-US"/>
          </a:p>
        </p:txBody>
      </p:sp>
      <p:sp>
        <p:nvSpPr>
          <p:cNvPr id="17415" name="Line 7"/>
          <p:cNvSpPr>
            <a:spLocks noChangeShapeType="1"/>
          </p:cNvSpPr>
          <p:nvPr/>
        </p:nvSpPr>
        <p:spPr bwMode="auto">
          <a:xfrm>
            <a:off x="7890933" y="1447800"/>
            <a:ext cx="0" cy="4114800"/>
          </a:xfrm>
          <a:prstGeom prst="line">
            <a:avLst/>
          </a:prstGeom>
          <a:noFill/>
          <a:ln w="19050">
            <a:solidFill>
              <a:srgbClr val="FFFF00"/>
            </a:solidFill>
            <a:round/>
            <a:headEnd/>
            <a:tailEnd/>
          </a:ln>
          <a:effectLst/>
        </p:spPr>
        <p:txBody>
          <a:bodyPr wrap="none" anchor="ctr"/>
          <a:lstStyle/>
          <a:p>
            <a:endParaRPr lang="en-US"/>
          </a:p>
        </p:txBody>
      </p:sp>
    </p:spTree>
    <p:extLst>
      <p:ext uri="{BB962C8B-B14F-4D97-AF65-F5344CB8AC3E}">
        <p14:creationId xmlns:p14="http://schemas.microsoft.com/office/powerpoint/2010/main" val="346951544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2810933" y="196851"/>
            <a:ext cx="6133410" cy="646973"/>
          </a:xfrm>
          <a:prstGeom prst="rect">
            <a:avLst/>
          </a:prstGeom>
          <a:noFill/>
          <a:ln w="9525">
            <a:noFill/>
            <a:miter lim="800000"/>
            <a:headEnd/>
            <a:tailEnd/>
          </a:ln>
          <a:effectLst/>
        </p:spPr>
        <p:txBody>
          <a:bodyPr wrap="none" lIns="92075" tIns="46038" rIns="92075" bIns="46038">
            <a:spAutoFit/>
          </a:bodyPr>
          <a:lstStyle/>
          <a:p>
            <a:pPr algn="l"/>
            <a:r>
              <a:rPr lang="en-US" sz="3600" b="1">
                <a:solidFill>
                  <a:srgbClr val="FFFF00"/>
                </a:solidFill>
              </a:rPr>
              <a:t>MALIGNANT EYELID TUMOURS</a:t>
            </a:r>
            <a:endParaRPr lang="en-US" sz="4000" b="1">
              <a:solidFill>
                <a:srgbClr val="FFFF00"/>
              </a:solidFill>
            </a:endParaRPr>
          </a:p>
        </p:txBody>
      </p:sp>
      <p:sp>
        <p:nvSpPr>
          <p:cNvPr id="3075" name="Rectangle 3"/>
          <p:cNvSpPr>
            <a:spLocks noChangeArrowheads="1"/>
          </p:cNvSpPr>
          <p:nvPr/>
        </p:nvSpPr>
        <p:spPr bwMode="auto">
          <a:xfrm>
            <a:off x="3488268" y="990600"/>
            <a:ext cx="4114653" cy="585418"/>
          </a:xfrm>
          <a:prstGeom prst="rect">
            <a:avLst/>
          </a:prstGeom>
          <a:noFill/>
          <a:ln w="9525">
            <a:noFill/>
            <a:miter lim="800000"/>
            <a:headEnd/>
            <a:tailEnd/>
          </a:ln>
          <a:effectLst/>
        </p:spPr>
        <p:txBody>
          <a:bodyPr wrap="none" lIns="92075" tIns="46038" rIns="92075" bIns="46038">
            <a:spAutoFit/>
          </a:bodyPr>
          <a:lstStyle/>
          <a:p>
            <a:pPr algn="l"/>
            <a:r>
              <a:rPr lang="en-US" sz="3200" b="1">
                <a:solidFill>
                  <a:srgbClr val="FF0000"/>
                </a:solidFill>
              </a:rPr>
              <a:t>1.  Basal cell carcinoma</a:t>
            </a:r>
          </a:p>
        </p:txBody>
      </p:sp>
      <p:sp>
        <p:nvSpPr>
          <p:cNvPr id="3076" name="Rectangle 4"/>
          <p:cNvSpPr>
            <a:spLocks noChangeArrowheads="1"/>
          </p:cNvSpPr>
          <p:nvPr/>
        </p:nvSpPr>
        <p:spPr bwMode="auto">
          <a:xfrm>
            <a:off x="3556001" y="1828800"/>
            <a:ext cx="4988289" cy="585418"/>
          </a:xfrm>
          <a:prstGeom prst="rect">
            <a:avLst/>
          </a:prstGeom>
          <a:noFill/>
          <a:ln w="9525">
            <a:noFill/>
            <a:miter lim="800000"/>
            <a:headEnd/>
            <a:tailEnd/>
          </a:ln>
          <a:effectLst/>
        </p:spPr>
        <p:txBody>
          <a:bodyPr wrap="none" lIns="92075" tIns="46038" rIns="92075" bIns="46038">
            <a:spAutoFit/>
          </a:bodyPr>
          <a:lstStyle/>
          <a:p>
            <a:pPr algn="l"/>
            <a:r>
              <a:rPr lang="en-US" sz="3200" b="1">
                <a:solidFill>
                  <a:srgbClr val="FF0000"/>
                </a:solidFill>
              </a:rPr>
              <a:t>2.  Squamous cell carcinoma</a:t>
            </a:r>
          </a:p>
        </p:txBody>
      </p:sp>
      <p:sp>
        <p:nvSpPr>
          <p:cNvPr id="3077" name="Rectangle 5"/>
          <p:cNvSpPr>
            <a:spLocks noChangeArrowheads="1"/>
          </p:cNvSpPr>
          <p:nvPr/>
        </p:nvSpPr>
        <p:spPr bwMode="auto">
          <a:xfrm>
            <a:off x="3519311" y="2819401"/>
            <a:ext cx="6158089" cy="486929"/>
          </a:xfrm>
          <a:prstGeom prst="rect">
            <a:avLst/>
          </a:prstGeom>
          <a:noFill/>
          <a:ln w="9525">
            <a:noFill/>
            <a:miter lim="800000"/>
            <a:headEnd/>
            <a:tailEnd/>
          </a:ln>
          <a:effectLst/>
        </p:spPr>
        <p:txBody>
          <a:bodyPr wrap="square" lIns="92075" tIns="46038" rIns="92075" bIns="46038">
            <a:spAutoFit/>
          </a:bodyPr>
          <a:lstStyle/>
          <a:p>
            <a:pPr algn="l">
              <a:lnSpc>
                <a:spcPct val="80000"/>
              </a:lnSpc>
            </a:pPr>
            <a:r>
              <a:rPr lang="en-US" sz="3200" b="1" dirty="0">
                <a:solidFill>
                  <a:srgbClr val="FF0000"/>
                </a:solidFill>
              </a:rPr>
              <a:t>3.  </a:t>
            </a:r>
            <a:r>
              <a:rPr lang="en-US" sz="3200" b="1" dirty="0" err="1">
                <a:solidFill>
                  <a:srgbClr val="FF0000"/>
                </a:solidFill>
              </a:rPr>
              <a:t>Meibomian</a:t>
            </a:r>
            <a:r>
              <a:rPr lang="en-US" sz="3200" b="1" dirty="0">
                <a:solidFill>
                  <a:srgbClr val="FF0000"/>
                </a:solidFill>
              </a:rPr>
              <a:t> gland carcinoma</a:t>
            </a:r>
          </a:p>
        </p:txBody>
      </p:sp>
      <p:sp>
        <p:nvSpPr>
          <p:cNvPr id="3078" name="Rectangle 6"/>
          <p:cNvSpPr>
            <a:spLocks noChangeArrowheads="1"/>
          </p:cNvSpPr>
          <p:nvPr/>
        </p:nvSpPr>
        <p:spPr bwMode="auto">
          <a:xfrm>
            <a:off x="3556000" y="3581400"/>
            <a:ext cx="2534348" cy="585418"/>
          </a:xfrm>
          <a:prstGeom prst="rect">
            <a:avLst/>
          </a:prstGeom>
          <a:noFill/>
          <a:ln w="9525">
            <a:noFill/>
            <a:miter lim="800000"/>
            <a:headEnd/>
            <a:tailEnd/>
          </a:ln>
          <a:effectLst/>
        </p:spPr>
        <p:txBody>
          <a:bodyPr wrap="none" lIns="92075" tIns="46038" rIns="92075" bIns="46038">
            <a:spAutoFit/>
          </a:bodyPr>
          <a:lstStyle/>
          <a:p>
            <a:pPr algn="l"/>
            <a:r>
              <a:rPr lang="en-US" sz="3200" b="1">
                <a:solidFill>
                  <a:srgbClr val="FF0000"/>
                </a:solidFill>
              </a:rPr>
              <a:t>4.  Melanoma</a:t>
            </a:r>
          </a:p>
        </p:txBody>
      </p:sp>
      <p:sp>
        <p:nvSpPr>
          <p:cNvPr id="3079" name="Rectangle 7"/>
          <p:cNvSpPr>
            <a:spLocks noChangeArrowheads="1"/>
          </p:cNvSpPr>
          <p:nvPr/>
        </p:nvSpPr>
        <p:spPr bwMode="auto">
          <a:xfrm>
            <a:off x="3556000" y="4410075"/>
            <a:ext cx="3340466" cy="585418"/>
          </a:xfrm>
          <a:prstGeom prst="rect">
            <a:avLst/>
          </a:prstGeom>
          <a:noFill/>
          <a:ln w="9525">
            <a:noFill/>
            <a:miter lim="800000"/>
            <a:headEnd/>
            <a:tailEnd/>
          </a:ln>
          <a:effectLst/>
        </p:spPr>
        <p:txBody>
          <a:bodyPr wrap="none" lIns="92075" tIns="46038" rIns="92075" bIns="46038">
            <a:spAutoFit/>
          </a:bodyPr>
          <a:lstStyle/>
          <a:p>
            <a:pPr marL="457200" indent="-457200"/>
            <a:r>
              <a:rPr lang="en-US" sz="3200" b="1">
                <a:solidFill>
                  <a:srgbClr val="FF0000"/>
                </a:solidFill>
              </a:rPr>
              <a:t>5.  Kaposi sarcoma</a:t>
            </a:r>
          </a:p>
        </p:txBody>
      </p:sp>
      <p:sp>
        <p:nvSpPr>
          <p:cNvPr id="3080" name="Rectangle 8"/>
          <p:cNvSpPr>
            <a:spLocks noChangeArrowheads="1"/>
          </p:cNvSpPr>
          <p:nvPr/>
        </p:nvSpPr>
        <p:spPr bwMode="auto">
          <a:xfrm>
            <a:off x="3556001" y="5019675"/>
            <a:ext cx="5350933" cy="1555750"/>
          </a:xfrm>
          <a:prstGeom prst="rect">
            <a:avLst/>
          </a:prstGeom>
          <a:noFill/>
          <a:ln w="9525">
            <a:noFill/>
            <a:miter lim="800000"/>
            <a:headEnd/>
            <a:tailEnd/>
          </a:ln>
          <a:effectLst/>
        </p:spPr>
        <p:txBody>
          <a:bodyPr lIns="92075" tIns="46038" rIns="92075" bIns="46038">
            <a:spAutoFit/>
          </a:bodyPr>
          <a:lstStyle/>
          <a:p>
            <a:pPr marL="457200" indent="-457200">
              <a:lnSpc>
                <a:spcPct val="150000"/>
              </a:lnSpc>
            </a:pPr>
            <a:r>
              <a:rPr lang="en-US" sz="3200" b="1">
                <a:solidFill>
                  <a:srgbClr val="FF0000"/>
                </a:solidFill>
              </a:rPr>
              <a:t>6.  Merkel cell carcinoma</a:t>
            </a:r>
          </a:p>
          <a:p>
            <a:pPr marL="457200" indent="-457200">
              <a:lnSpc>
                <a:spcPct val="150000"/>
              </a:lnSpc>
            </a:pPr>
            <a:r>
              <a:rPr lang="en-US" sz="3200" b="1">
                <a:solidFill>
                  <a:srgbClr val="FF0000"/>
                </a:solidFill>
              </a:rPr>
              <a:t>7.  Treatment</a:t>
            </a:r>
          </a:p>
        </p:txBody>
      </p:sp>
    </p:spTree>
    <p:extLst>
      <p:ext uri="{BB962C8B-B14F-4D97-AF65-F5344CB8AC3E}">
        <p14:creationId xmlns:p14="http://schemas.microsoft.com/office/powerpoint/2010/main" val="128670430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2523068" y="228601"/>
            <a:ext cx="7510967" cy="646973"/>
          </a:xfrm>
          <a:prstGeom prst="rect">
            <a:avLst/>
          </a:prstGeom>
          <a:noFill/>
          <a:ln w="9525">
            <a:noFill/>
            <a:miter lim="800000"/>
            <a:headEnd/>
            <a:tailEnd/>
          </a:ln>
          <a:effectLst/>
        </p:spPr>
        <p:txBody>
          <a:bodyPr wrap="none" lIns="92075" tIns="46038" rIns="92075" bIns="46038">
            <a:spAutoFit/>
          </a:bodyPr>
          <a:lstStyle/>
          <a:p>
            <a:pPr algn="l"/>
            <a:r>
              <a:rPr lang="en-US" sz="3600" b="1">
                <a:solidFill>
                  <a:srgbClr val="FFFF00"/>
                </a:solidFill>
              </a:rPr>
              <a:t>Basal Cell Carcinoma - Important Facts</a:t>
            </a:r>
            <a:endParaRPr lang="en-US" sz="4000" b="1">
              <a:solidFill>
                <a:srgbClr val="FFFF00"/>
              </a:solidFill>
            </a:endParaRPr>
          </a:p>
        </p:txBody>
      </p:sp>
      <p:sp>
        <p:nvSpPr>
          <p:cNvPr id="4099" name="Rectangle 3"/>
          <p:cNvSpPr>
            <a:spLocks noChangeArrowheads="1"/>
          </p:cNvSpPr>
          <p:nvPr/>
        </p:nvSpPr>
        <p:spPr bwMode="auto">
          <a:xfrm>
            <a:off x="2201334" y="1295401"/>
            <a:ext cx="6088462" cy="554640"/>
          </a:xfrm>
          <a:prstGeom prst="rect">
            <a:avLst/>
          </a:prstGeom>
          <a:noFill/>
          <a:ln w="9525">
            <a:noFill/>
            <a:miter lim="800000"/>
            <a:headEnd/>
            <a:tailEnd/>
          </a:ln>
          <a:effectLst/>
        </p:spPr>
        <p:txBody>
          <a:bodyPr wrap="none" lIns="92075" tIns="46038" rIns="92075" bIns="46038">
            <a:spAutoFit/>
          </a:bodyPr>
          <a:lstStyle/>
          <a:p>
            <a:pPr algn="l"/>
            <a:r>
              <a:rPr lang="en-US" sz="3000" b="1"/>
              <a:t>1.  Most common human malignancy</a:t>
            </a:r>
          </a:p>
        </p:txBody>
      </p:sp>
      <p:sp>
        <p:nvSpPr>
          <p:cNvPr id="4100" name="Rectangle 4"/>
          <p:cNvSpPr>
            <a:spLocks noChangeArrowheads="1"/>
          </p:cNvSpPr>
          <p:nvPr/>
        </p:nvSpPr>
        <p:spPr bwMode="auto">
          <a:xfrm>
            <a:off x="2201335" y="2057401"/>
            <a:ext cx="4792209" cy="554640"/>
          </a:xfrm>
          <a:prstGeom prst="rect">
            <a:avLst/>
          </a:prstGeom>
          <a:noFill/>
          <a:ln w="9525">
            <a:noFill/>
            <a:miter lim="800000"/>
            <a:headEnd/>
            <a:tailEnd/>
          </a:ln>
          <a:effectLst/>
        </p:spPr>
        <p:txBody>
          <a:bodyPr wrap="none" lIns="92075" tIns="46038" rIns="92075" bIns="46038">
            <a:spAutoFit/>
          </a:bodyPr>
          <a:lstStyle/>
          <a:p>
            <a:pPr algn="l"/>
            <a:r>
              <a:rPr lang="en-US" sz="3000" b="1"/>
              <a:t>2.  Usually affects the elderly</a:t>
            </a:r>
          </a:p>
        </p:txBody>
      </p:sp>
      <p:sp>
        <p:nvSpPr>
          <p:cNvPr id="4101" name="Rectangle 5"/>
          <p:cNvSpPr>
            <a:spLocks noChangeArrowheads="1"/>
          </p:cNvSpPr>
          <p:nvPr/>
        </p:nvSpPr>
        <p:spPr bwMode="auto">
          <a:xfrm>
            <a:off x="2201334" y="2819401"/>
            <a:ext cx="5416676" cy="554640"/>
          </a:xfrm>
          <a:prstGeom prst="rect">
            <a:avLst/>
          </a:prstGeom>
          <a:noFill/>
          <a:ln w="9525">
            <a:noFill/>
            <a:miter lim="800000"/>
            <a:headEnd/>
            <a:tailEnd/>
          </a:ln>
          <a:effectLst/>
        </p:spPr>
        <p:txBody>
          <a:bodyPr wrap="none" lIns="92075" tIns="46038" rIns="92075" bIns="46038">
            <a:spAutoFit/>
          </a:bodyPr>
          <a:lstStyle/>
          <a:p>
            <a:pPr algn="l"/>
            <a:r>
              <a:rPr lang="en-US" sz="3000" b="1"/>
              <a:t>3.  Slow-growing, locally invasive</a:t>
            </a:r>
          </a:p>
        </p:txBody>
      </p:sp>
      <p:sp>
        <p:nvSpPr>
          <p:cNvPr id="4102" name="Rectangle 6"/>
          <p:cNvSpPr>
            <a:spLocks noChangeArrowheads="1"/>
          </p:cNvSpPr>
          <p:nvPr/>
        </p:nvSpPr>
        <p:spPr bwMode="auto">
          <a:xfrm>
            <a:off x="2167468" y="4327526"/>
            <a:ext cx="5190523" cy="554640"/>
          </a:xfrm>
          <a:prstGeom prst="rect">
            <a:avLst/>
          </a:prstGeom>
          <a:noFill/>
          <a:ln w="9525">
            <a:noFill/>
            <a:miter lim="800000"/>
            <a:headEnd/>
            <a:tailEnd/>
          </a:ln>
          <a:effectLst/>
        </p:spPr>
        <p:txBody>
          <a:bodyPr wrap="none" lIns="92075" tIns="46038" rIns="92075" bIns="46038">
            <a:spAutoFit/>
          </a:bodyPr>
          <a:lstStyle/>
          <a:p>
            <a:pPr algn="l"/>
            <a:r>
              <a:rPr lang="en-US" sz="3000" b="1"/>
              <a:t>5.  90% occur on head and neck</a:t>
            </a:r>
          </a:p>
        </p:txBody>
      </p:sp>
      <p:sp>
        <p:nvSpPr>
          <p:cNvPr id="4103" name="Rectangle 7"/>
          <p:cNvSpPr>
            <a:spLocks noChangeArrowheads="1"/>
          </p:cNvSpPr>
          <p:nvPr/>
        </p:nvSpPr>
        <p:spPr bwMode="auto">
          <a:xfrm>
            <a:off x="2167468" y="5089526"/>
            <a:ext cx="5200463" cy="554640"/>
          </a:xfrm>
          <a:prstGeom prst="rect">
            <a:avLst/>
          </a:prstGeom>
          <a:noFill/>
          <a:ln w="9525">
            <a:noFill/>
            <a:miter lim="800000"/>
            <a:headEnd/>
            <a:tailEnd/>
          </a:ln>
          <a:effectLst/>
        </p:spPr>
        <p:txBody>
          <a:bodyPr wrap="none" lIns="92075" tIns="46038" rIns="92075" bIns="46038">
            <a:spAutoFit/>
          </a:bodyPr>
          <a:lstStyle/>
          <a:p>
            <a:pPr algn="l"/>
            <a:r>
              <a:rPr lang="en-US" sz="3000" b="1"/>
              <a:t>6.  Of these 10% involve eyelids</a:t>
            </a:r>
          </a:p>
        </p:txBody>
      </p:sp>
      <p:sp>
        <p:nvSpPr>
          <p:cNvPr id="4104" name="Rectangle 8"/>
          <p:cNvSpPr>
            <a:spLocks noChangeArrowheads="1"/>
          </p:cNvSpPr>
          <p:nvPr/>
        </p:nvSpPr>
        <p:spPr bwMode="auto">
          <a:xfrm>
            <a:off x="2167467" y="5851526"/>
            <a:ext cx="7042056" cy="554640"/>
          </a:xfrm>
          <a:prstGeom prst="rect">
            <a:avLst/>
          </a:prstGeom>
          <a:noFill/>
          <a:ln w="9525">
            <a:noFill/>
            <a:miter lim="800000"/>
            <a:headEnd/>
            <a:tailEnd/>
          </a:ln>
          <a:effectLst/>
        </p:spPr>
        <p:txBody>
          <a:bodyPr wrap="none" lIns="92075" tIns="46038" rIns="92075" bIns="46038">
            <a:spAutoFit/>
          </a:bodyPr>
          <a:lstStyle/>
          <a:p>
            <a:pPr algn="l"/>
            <a:r>
              <a:rPr lang="en-US" sz="3000" b="1"/>
              <a:t>7.  Accounts for 90% of eyelid malignancies</a:t>
            </a:r>
          </a:p>
        </p:txBody>
      </p:sp>
      <p:sp>
        <p:nvSpPr>
          <p:cNvPr id="4105" name="Rectangle 9"/>
          <p:cNvSpPr>
            <a:spLocks noChangeArrowheads="1"/>
          </p:cNvSpPr>
          <p:nvPr/>
        </p:nvSpPr>
        <p:spPr bwMode="auto">
          <a:xfrm>
            <a:off x="2144889" y="3565526"/>
            <a:ext cx="4050340" cy="553998"/>
          </a:xfrm>
          <a:prstGeom prst="rect">
            <a:avLst/>
          </a:prstGeom>
          <a:noFill/>
          <a:ln w="12700">
            <a:noFill/>
            <a:miter lim="800000"/>
            <a:headEnd type="none" w="sm" len="sm"/>
            <a:tailEnd type="none" w="sm" len="sm"/>
          </a:ln>
          <a:effectLst/>
        </p:spPr>
        <p:txBody>
          <a:bodyPr wrap="none">
            <a:spAutoFit/>
          </a:bodyPr>
          <a:lstStyle/>
          <a:p>
            <a:r>
              <a:rPr lang="en-US" sz="3000" b="1"/>
              <a:t>4.  Does not metastasize</a:t>
            </a:r>
          </a:p>
        </p:txBody>
      </p:sp>
    </p:spTree>
    <p:extLst>
      <p:ext uri="{BB962C8B-B14F-4D97-AF65-F5344CB8AC3E}">
        <p14:creationId xmlns:p14="http://schemas.microsoft.com/office/powerpoint/2010/main" val="253304806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2037644" y="-76200"/>
            <a:ext cx="8779070" cy="646973"/>
          </a:xfrm>
          <a:prstGeom prst="rect">
            <a:avLst/>
          </a:prstGeom>
          <a:noFill/>
          <a:ln w="9525">
            <a:noFill/>
            <a:miter lim="800000"/>
            <a:headEnd/>
            <a:tailEnd/>
          </a:ln>
          <a:effectLst/>
        </p:spPr>
        <p:txBody>
          <a:bodyPr wrap="none" lIns="92075" tIns="46038" rIns="92075" bIns="46038">
            <a:spAutoFit/>
          </a:bodyPr>
          <a:lstStyle/>
          <a:p>
            <a:pPr algn="l"/>
            <a:r>
              <a:rPr lang="en-US" sz="3600" b="1">
                <a:solidFill>
                  <a:srgbClr val="FFFF00"/>
                </a:solidFill>
              </a:rPr>
              <a:t>Frequency of location of basal cell carcinoma</a:t>
            </a:r>
            <a:endParaRPr lang="en-US" sz="3800" b="1">
              <a:solidFill>
                <a:srgbClr val="FFFF00"/>
              </a:solidFill>
            </a:endParaRPr>
          </a:p>
        </p:txBody>
      </p:sp>
      <p:pic>
        <p:nvPicPr>
          <p:cNvPr id="5127" name="Picture 7" descr="C:\My Documents\L.tumours2.JPG"/>
          <p:cNvPicPr>
            <a:picLocks noChangeAspect="1" noChangeArrowheads="1"/>
          </p:cNvPicPr>
          <p:nvPr/>
        </p:nvPicPr>
        <p:blipFill>
          <a:blip r:embed="rId2" cstate="print"/>
          <a:srcRect/>
          <a:stretch>
            <a:fillRect/>
          </a:stretch>
        </p:blipFill>
        <p:spPr bwMode="auto">
          <a:xfrm>
            <a:off x="2743201" y="550865"/>
            <a:ext cx="3318933" cy="2801937"/>
          </a:xfrm>
          <a:prstGeom prst="rect">
            <a:avLst/>
          </a:prstGeom>
          <a:noFill/>
        </p:spPr>
      </p:pic>
      <p:pic>
        <p:nvPicPr>
          <p:cNvPr id="5128" name="Picture 8" descr="C:\My Documents\L.tumours3.JPG"/>
          <p:cNvPicPr>
            <a:picLocks noChangeAspect="1" noChangeArrowheads="1"/>
          </p:cNvPicPr>
          <p:nvPr/>
        </p:nvPicPr>
        <p:blipFill>
          <a:blip r:embed="rId3" cstate="print"/>
          <a:srcRect/>
          <a:stretch>
            <a:fillRect/>
          </a:stretch>
        </p:blipFill>
        <p:spPr bwMode="auto">
          <a:xfrm>
            <a:off x="6062134" y="533400"/>
            <a:ext cx="3183467" cy="2806700"/>
          </a:xfrm>
          <a:prstGeom prst="rect">
            <a:avLst/>
          </a:prstGeom>
          <a:noFill/>
        </p:spPr>
      </p:pic>
      <p:pic>
        <p:nvPicPr>
          <p:cNvPr id="5129" name="Picture 9" descr="C:\My Documents\L.tumours4.JPG"/>
          <p:cNvPicPr>
            <a:picLocks noChangeAspect="1" noChangeArrowheads="1"/>
          </p:cNvPicPr>
          <p:nvPr/>
        </p:nvPicPr>
        <p:blipFill>
          <a:blip r:embed="rId4" cstate="print">
            <a:lum bright="-8000"/>
          </a:blip>
          <a:srcRect/>
          <a:stretch>
            <a:fillRect/>
          </a:stretch>
        </p:blipFill>
        <p:spPr bwMode="auto">
          <a:xfrm>
            <a:off x="2743201" y="3657600"/>
            <a:ext cx="3318933" cy="2819400"/>
          </a:xfrm>
          <a:prstGeom prst="rect">
            <a:avLst/>
          </a:prstGeom>
          <a:noFill/>
        </p:spPr>
      </p:pic>
      <p:pic>
        <p:nvPicPr>
          <p:cNvPr id="5130" name="Picture 10" descr="C:\My Documents\L.tumours5.JPG"/>
          <p:cNvPicPr>
            <a:picLocks noChangeAspect="1" noChangeArrowheads="1"/>
          </p:cNvPicPr>
          <p:nvPr/>
        </p:nvPicPr>
        <p:blipFill>
          <a:blip r:embed="rId5" cstate="print"/>
          <a:srcRect/>
          <a:stretch>
            <a:fillRect/>
          </a:stretch>
        </p:blipFill>
        <p:spPr bwMode="auto">
          <a:xfrm>
            <a:off x="6062134" y="3657600"/>
            <a:ext cx="3183467" cy="2814638"/>
          </a:xfrm>
          <a:prstGeom prst="rect">
            <a:avLst/>
          </a:prstGeom>
          <a:noFill/>
        </p:spPr>
      </p:pic>
      <p:sp>
        <p:nvSpPr>
          <p:cNvPr id="5123" name="Rectangle 3"/>
          <p:cNvSpPr>
            <a:spLocks noChangeArrowheads="1"/>
          </p:cNvSpPr>
          <p:nvPr/>
        </p:nvSpPr>
        <p:spPr bwMode="auto">
          <a:xfrm>
            <a:off x="3444523" y="3276601"/>
            <a:ext cx="1804084" cy="400752"/>
          </a:xfrm>
          <a:prstGeom prst="rect">
            <a:avLst/>
          </a:prstGeom>
          <a:noFill/>
          <a:ln w="9525">
            <a:noFill/>
            <a:miter lim="800000"/>
            <a:headEnd/>
            <a:tailEnd/>
          </a:ln>
          <a:effectLst/>
        </p:spPr>
        <p:txBody>
          <a:bodyPr wrap="none" lIns="92075" tIns="46038" rIns="92075" bIns="46038">
            <a:spAutoFit/>
          </a:bodyPr>
          <a:lstStyle/>
          <a:p>
            <a:pPr algn="l"/>
            <a:r>
              <a:rPr lang="en-US" sz="2000" b="1"/>
              <a:t>Lower lid - 70%</a:t>
            </a:r>
          </a:p>
        </p:txBody>
      </p:sp>
      <p:sp>
        <p:nvSpPr>
          <p:cNvPr id="5124" name="Rectangle 4"/>
          <p:cNvSpPr>
            <a:spLocks noChangeArrowheads="1"/>
          </p:cNvSpPr>
          <p:nvPr/>
        </p:nvSpPr>
        <p:spPr bwMode="auto">
          <a:xfrm>
            <a:off x="6536267" y="3276601"/>
            <a:ext cx="2463175" cy="400752"/>
          </a:xfrm>
          <a:prstGeom prst="rect">
            <a:avLst/>
          </a:prstGeom>
          <a:noFill/>
          <a:ln w="9525">
            <a:noFill/>
            <a:miter lim="800000"/>
            <a:headEnd/>
            <a:tailEnd/>
          </a:ln>
          <a:effectLst/>
        </p:spPr>
        <p:txBody>
          <a:bodyPr wrap="none" lIns="92075" tIns="46038" rIns="92075" bIns="46038">
            <a:spAutoFit/>
          </a:bodyPr>
          <a:lstStyle/>
          <a:p>
            <a:pPr algn="l"/>
            <a:r>
              <a:rPr lang="en-US" sz="2000" b="1"/>
              <a:t>Medial canthus - 15%</a:t>
            </a:r>
          </a:p>
        </p:txBody>
      </p:sp>
      <p:sp>
        <p:nvSpPr>
          <p:cNvPr id="5125" name="Rectangle 5"/>
          <p:cNvSpPr>
            <a:spLocks noChangeArrowheads="1"/>
          </p:cNvSpPr>
          <p:nvPr/>
        </p:nvSpPr>
        <p:spPr bwMode="auto">
          <a:xfrm>
            <a:off x="3389490" y="6461126"/>
            <a:ext cx="1811393" cy="400752"/>
          </a:xfrm>
          <a:prstGeom prst="rect">
            <a:avLst/>
          </a:prstGeom>
          <a:noFill/>
          <a:ln w="9525">
            <a:noFill/>
            <a:miter lim="800000"/>
            <a:headEnd/>
            <a:tailEnd/>
          </a:ln>
          <a:effectLst/>
        </p:spPr>
        <p:txBody>
          <a:bodyPr wrap="none" lIns="92075" tIns="46038" rIns="92075" bIns="46038">
            <a:spAutoFit/>
          </a:bodyPr>
          <a:lstStyle/>
          <a:p>
            <a:pPr algn="l"/>
            <a:r>
              <a:rPr lang="en-US" sz="2000" b="1"/>
              <a:t>Upper lid - 10%</a:t>
            </a:r>
          </a:p>
        </p:txBody>
      </p:sp>
      <p:sp>
        <p:nvSpPr>
          <p:cNvPr id="5126" name="Rectangle 6"/>
          <p:cNvSpPr>
            <a:spLocks noChangeArrowheads="1"/>
          </p:cNvSpPr>
          <p:nvPr/>
        </p:nvSpPr>
        <p:spPr bwMode="auto">
          <a:xfrm>
            <a:off x="6502400" y="6461126"/>
            <a:ext cx="2370264" cy="400752"/>
          </a:xfrm>
          <a:prstGeom prst="rect">
            <a:avLst/>
          </a:prstGeom>
          <a:noFill/>
          <a:ln w="9525">
            <a:noFill/>
            <a:miter lim="800000"/>
            <a:headEnd/>
            <a:tailEnd/>
          </a:ln>
          <a:effectLst/>
        </p:spPr>
        <p:txBody>
          <a:bodyPr wrap="none" lIns="92075" tIns="46038" rIns="92075" bIns="46038">
            <a:spAutoFit/>
          </a:bodyPr>
          <a:lstStyle/>
          <a:p>
            <a:pPr algn="l"/>
            <a:r>
              <a:rPr lang="en-US" sz="2000" b="1"/>
              <a:t>Lateral canthus  - 5%</a:t>
            </a:r>
          </a:p>
        </p:txBody>
      </p:sp>
      <p:sp>
        <p:nvSpPr>
          <p:cNvPr id="5133" name="Rectangle 13"/>
          <p:cNvSpPr>
            <a:spLocks noChangeArrowheads="1"/>
          </p:cNvSpPr>
          <p:nvPr/>
        </p:nvSpPr>
        <p:spPr bwMode="auto">
          <a:xfrm>
            <a:off x="2743200" y="533400"/>
            <a:ext cx="6502400" cy="63246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5135" name="Line 15"/>
          <p:cNvSpPr>
            <a:spLocks noChangeShapeType="1"/>
          </p:cNvSpPr>
          <p:nvPr/>
        </p:nvSpPr>
        <p:spPr bwMode="auto">
          <a:xfrm>
            <a:off x="2743200" y="3657600"/>
            <a:ext cx="6502400"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5136" name="Line 16"/>
          <p:cNvSpPr>
            <a:spLocks noChangeShapeType="1"/>
          </p:cNvSpPr>
          <p:nvPr/>
        </p:nvSpPr>
        <p:spPr bwMode="auto">
          <a:xfrm>
            <a:off x="2743200" y="6477000"/>
            <a:ext cx="6502400"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5137" name="Line 17"/>
          <p:cNvSpPr>
            <a:spLocks noChangeShapeType="1"/>
          </p:cNvSpPr>
          <p:nvPr/>
        </p:nvSpPr>
        <p:spPr bwMode="auto">
          <a:xfrm>
            <a:off x="2743200" y="3352800"/>
            <a:ext cx="6502400"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5138" name="Line 18"/>
          <p:cNvSpPr>
            <a:spLocks noChangeShapeType="1"/>
          </p:cNvSpPr>
          <p:nvPr/>
        </p:nvSpPr>
        <p:spPr bwMode="auto">
          <a:xfrm>
            <a:off x="6062133" y="533400"/>
            <a:ext cx="0" cy="632460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52285269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623734" y="1"/>
            <a:ext cx="5692649" cy="646973"/>
          </a:xfrm>
          <a:prstGeom prst="rect">
            <a:avLst/>
          </a:prstGeom>
          <a:noFill/>
          <a:ln w="9525">
            <a:noFill/>
            <a:miter lim="800000"/>
            <a:headEnd/>
            <a:tailEnd/>
          </a:ln>
          <a:effectLst/>
        </p:spPr>
        <p:txBody>
          <a:bodyPr wrap="none" lIns="92075" tIns="46038" rIns="92075" bIns="46038">
            <a:spAutoFit/>
          </a:bodyPr>
          <a:lstStyle/>
          <a:p>
            <a:pPr algn="l"/>
            <a:r>
              <a:rPr lang="en-US" sz="3600" b="1">
                <a:solidFill>
                  <a:srgbClr val="FFFF00"/>
                </a:solidFill>
              </a:rPr>
              <a:t>Nodular basal cell carcinoma</a:t>
            </a:r>
            <a:endParaRPr lang="en-US" sz="4000" b="1">
              <a:solidFill>
                <a:srgbClr val="FFFF00"/>
              </a:solidFill>
            </a:endParaRPr>
          </a:p>
        </p:txBody>
      </p:sp>
      <p:sp>
        <p:nvSpPr>
          <p:cNvPr id="6147" name="Rectangle 3"/>
          <p:cNvSpPr>
            <a:spLocks noChangeArrowheads="1"/>
          </p:cNvSpPr>
          <p:nvPr/>
        </p:nvSpPr>
        <p:spPr bwMode="auto">
          <a:xfrm>
            <a:off x="3491090" y="762000"/>
            <a:ext cx="655821" cy="369974"/>
          </a:xfrm>
          <a:prstGeom prst="rect">
            <a:avLst/>
          </a:prstGeom>
          <a:noFill/>
          <a:ln w="9525">
            <a:noFill/>
            <a:miter lim="800000"/>
            <a:headEnd/>
            <a:tailEnd/>
          </a:ln>
          <a:effectLst/>
        </p:spPr>
        <p:txBody>
          <a:bodyPr wrap="none" lIns="92075" tIns="46038" rIns="92075" bIns="46038">
            <a:spAutoFit/>
          </a:bodyPr>
          <a:lstStyle/>
          <a:p>
            <a:pPr algn="l"/>
            <a:r>
              <a:rPr lang="en-US" b="1">
                <a:solidFill>
                  <a:srgbClr val="FF0000"/>
                </a:solidFill>
              </a:rPr>
              <a:t>Early</a:t>
            </a:r>
          </a:p>
        </p:txBody>
      </p:sp>
      <p:sp>
        <p:nvSpPr>
          <p:cNvPr id="6148" name="Rectangle 4"/>
          <p:cNvSpPr>
            <a:spLocks noChangeArrowheads="1"/>
          </p:cNvSpPr>
          <p:nvPr/>
        </p:nvSpPr>
        <p:spPr bwMode="auto">
          <a:xfrm>
            <a:off x="1862667" y="5495926"/>
            <a:ext cx="2903808"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b="1"/>
              <a:t>  Shiny, indurated nodule</a:t>
            </a:r>
          </a:p>
        </p:txBody>
      </p:sp>
      <p:sp>
        <p:nvSpPr>
          <p:cNvPr id="6149" name="Rectangle 5"/>
          <p:cNvSpPr>
            <a:spLocks noChangeArrowheads="1"/>
          </p:cNvSpPr>
          <p:nvPr/>
        </p:nvSpPr>
        <p:spPr bwMode="auto">
          <a:xfrm>
            <a:off x="1862666" y="5908676"/>
            <a:ext cx="2814168"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b="1"/>
              <a:t>  Surface vascularization</a:t>
            </a:r>
          </a:p>
        </p:txBody>
      </p:sp>
      <p:sp>
        <p:nvSpPr>
          <p:cNvPr id="6150" name="Rectangle 6"/>
          <p:cNvSpPr>
            <a:spLocks noChangeArrowheads="1"/>
          </p:cNvSpPr>
          <p:nvPr/>
        </p:nvSpPr>
        <p:spPr bwMode="auto">
          <a:xfrm>
            <a:off x="6129867" y="5410201"/>
            <a:ext cx="2195986"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b="1"/>
              <a:t>  Slow progression</a:t>
            </a:r>
          </a:p>
        </p:txBody>
      </p:sp>
      <p:sp>
        <p:nvSpPr>
          <p:cNvPr id="6151" name="Rectangle 7"/>
          <p:cNvSpPr>
            <a:spLocks noChangeArrowheads="1"/>
          </p:cNvSpPr>
          <p:nvPr/>
        </p:nvSpPr>
        <p:spPr bwMode="auto">
          <a:xfrm>
            <a:off x="7718779" y="762000"/>
            <a:ext cx="1126719" cy="369974"/>
          </a:xfrm>
          <a:prstGeom prst="rect">
            <a:avLst/>
          </a:prstGeom>
          <a:noFill/>
          <a:ln w="9525">
            <a:noFill/>
            <a:miter lim="800000"/>
            <a:headEnd/>
            <a:tailEnd/>
          </a:ln>
          <a:effectLst/>
        </p:spPr>
        <p:txBody>
          <a:bodyPr wrap="none" lIns="92075" tIns="46038" rIns="92075" bIns="46038">
            <a:spAutoFit/>
          </a:bodyPr>
          <a:lstStyle/>
          <a:p>
            <a:pPr algn="l"/>
            <a:r>
              <a:rPr lang="en-US" b="1">
                <a:solidFill>
                  <a:srgbClr val="FF0000"/>
                </a:solidFill>
              </a:rPr>
              <a:t>Advanced</a:t>
            </a:r>
          </a:p>
        </p:txBody>
      </p:sp>
      <p:sp>
        <p:nvSpPr>
          <p:cNvPr id="6152" name="Rectangle 8"/>
          <p:cNvSpPr>
            <a:spLocks noChangeArrowheads="1"/>
          </p:cNvSpPr>
          <p:nvPr/>
        </p:nvSpPr>
        <p:spPr bwMode="auto">
          <a:xfrm>
            <a:off x="6129868" y="5876925"/>
            <a:ext cx="4115807" cy="339196"/>
          </a:xfrm>
          <a:prstGeom prst="rect">
            <a:avLst/>
          </a:prstGeom>
          <a:noFill/>
          <a:ln w="9525">
            <a:noFill/>
            <a:miter lim="800000"/>
            <a:headEnd/>
            <a:tailEnd/>
          </a:ln>
          <a:effectLst/>
        </p:spPr>
        <p:txBody>
          <a:bodyPr wrap="none" lIns="92075" tIns="46038" rIns="92075" bIns="46038">
            <a:spAutoFit/>
          </a:bodyPr>
          <a:lstStyle/>
          <a:p>
            <a:pPr algn="l">
              <a:lnSpc>
                <a:spcPct val="80000"/>
              </a:lnSpc>
              <a:buSzPct val="60000"/>
              <a:buFontTx/>
              <a:buChar char="•"/>
            </a:pPr>
            <a:r>
              <a:rPr lang="en-US" sz="2000" b="1"/>
              <a:t>  May destroy large portion of eyelid</a:t>
            </a:r>
          </a:p>
        </p:txBody>
      </p:sp>
      <p:pic>
        <p:nvPicPr>
          <p:cNvPr id="6153" name="Picture 9" descr="C:\My Documents\L.tumours6.JPG"/>
          <p:cNvPicPr>
            <a:picLocks noChangeAspect="1" noChangeArrowheads="1"/>
          </p:cNvPicPr>
          <p:nvPr/>
        </p:nvPicPr>
        <p:blipFill>
          <a:blip r:embed="rId2" cstate="print"/>
          <a:srcRect/>
          <a:stretch>
            <a:fillRect/>
          </a:stretch>
        </p:blipFill>
        <p:spPr bwMode="auto">
          <a:xfrm>
            <a:off x="1862667" y="1219200"/>
            <a:ext cx="4267200" cy="4114800"/>
          </a:xfrm>
          <a:prstGeom prst="rect">
            <a:avLst/>
          </a:prstGeom>
          <a:noFill/>
        </p:spPr>
      </p:pic>
      <p:pic>
        <p:nvPicPr>
          <p:cNvPr id="6154" name="Picture 10" descr="C:\My Documents\L.tumours7.JPG"/>
          <p:cNvPicPr>
            <a:picLocks noChangeAspect="1" noChangeArrowheads="1"/>
          </p:cNvPicPr>
          <p:nvPr/>
        </p:nvPicPr>
        <p:blipFill>
          <a:blip r:embed="rId3" cstate="print"/>
          <a:srcRect/>
          <a:stretch>
            <a:fillRect/>
          </a:stretch>
        </p:blipFill>
        <p:spPr bwMode="auto">
          <a:xfrm>
            <a:off x="6129868" y="1219200"/>
            <a:ext cx="4402667" cy="4114800"/>
          </a:xfrm>
          <a:prstGeom prst="rect">
            <a:avLst/>
          </a:prstGeom>
          <a:noFill/>
        </p:spPr>
      </p:pic>
      <p:sp>
        <p:nvSpPr>
          <p:cNvPr id="6155" name="Rectangle 11"/>
          <p:cNvSpPr>
            <a:spLocks noChangeArrowheads="1"/>
          </p:cNvSpPr>
          <p:nvPr/>
        </p:nvSpPr>
        <p:spPr bwMode="auto">
          <a:xfrm>
            <a:off x="1862668" y="762000"/>
            <a:ext cx="8669867" cy="57150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6157" name="Line 13"/>
          <p:cNvSpPr>
            <a:spLocks noChangeShapeType="1"/>
          </p:cNvSpPr>
          <p:nvPr/>
        </p:nvSpPr>
        <p:spPr bwMode="auto">
          <a:xfrm>
            <a:off x="6129867" y="762000"/>
            <a:ext cx="0" cy="57150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6158" name="Line 14"/>
          <p:cNvSpPr>
            <a:spLocks noChangeShapeType="1"/>
          </p:cNvSpPr>
          <p:nvPr/>
        </p:nvSpPr>
        <p:spPr bwMode="auto">
          <a:xfrm>
            <a:off x="1862668" y="5334000"/>
            <a:ext cx="86698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6159" name="Line 15"/>
          <p:cNvSpPr>
            <a:spLocks noChangeShapeType="1"/>
          </p:cNvSpPr>
          <p:nvPr/>
        </p:nvSpPr>
        <p:spPr bwMode="auto">
          <a:xfrm>
            <a:off x="1862668" y="1219200"/>
            <a:ext cx="86698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349446166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3290712" y="76200"/>
            <a:ext cx="6076279" cy="979372"/>
          </a:xfrm>
          <a:prstGeom prst="rect">
            <a:avLst/>
          </a:prstGeom>
          <a:noFill/>
          <a:ln w="9525">
            <a:noFill/>
            <a:miter lim="800000"/>
            <a:headEnd/>
            <a:tailEnd/>
          </a:ln>
          <a:effectLst/>
        </p:spPr>
        <p:txBody>
          <a:bodyPr wrap="none" lIns="92075" tIns="46038" rIns="92075" bIns="46038">
            <a:spAutoFit/>
          </a:bodyPr>
          <a:lstStyle/>
          <a:p>
            <a:pPr>
              <a:lnSpc>
                <a:spcPct val="80000"/>
              </a:lnSpc>
            </a:pPr>
            <a:r>
              <a:rPr lang="en-US" sz="3600" b="1">
                <a:solidFill>
                  <a:srgbClr val="FFFF00"/>
                </a:solidFill>
              </a:rPr>
              <a:t>Ulcerative basal cell carcinoma</a:t>
            </a:r>
          </a:p>
          <a:p>
            <a:pPr>
              <a:lnSpc>
                <a:spcPct val="80000"/>
              </a:lnSpc>
            </a:pPr>
            <a:r>
              <a:rPr lang="en-US" sz="3600" b="1">
                <a:solidFill>
                  <a:srgbClr val="FFFF00"/>
                </a:solidFill>
              </a:rPr>
              <a:t>(rodent ulcer)</a:t>
            </a:r>
            <a:endParaRPr lang="en-US" sz="3800" b="1">
              <a:solidFill>
                <a:srgbClr val="FFFF00"/>
              </a:solidFill>
            </a:endParaRPr>
          </a:p>
        </p:txBody>
      </p:sp>
      <p:sp>
        <p:nvSpPr>
          <p:cNvPr id="7171" name="Rectangle 3"/>
          <p:cNvSpPr>
            <a:spLocks noChangeArrowheads="1"/>
          </p:cNvSpPr>
          <p:nvPr/>
        </p:nvSpPr>
        <p:spPr bwMode="auto">
          <a:xfrm>
            <a:off x="3558824" y="990600"/>
            <a:ext cx="655821" cy="369974"/>
          </a:xfrm>
          <a:prstGeom prst="rect">
            <a:avLst/>
          </a:prstGeom>
          <a:noFill/>
          <a:ln w="9525">
            <a:noFill/>
            <a:miter lim="800000"/>
            <a:headEnd/>
            <a:tailEnd/>
          </a:ln>
          <a:effectLst/>
        </p:spPr>
        <p:txBody>
          <a:bodyPr wrap="none" lIns="92075" tIns="46038" rIns="92075" bIns="46038">
            <a:spAutoFit/>
          </a:bodyPr>
          <a:lstStyle/>
          <a:p>
            <a:pPr algn="l"/>
            <a:r>
              <a:rPr lang="en-US" b="1">
                <a:solidFill>
                  <a:srgbClr val="FF0000"/>
                </a:solidFill>
              </a:rPr>
              <a:t>Early</a:t>
            </a:r>
            <a:endParaRPr lang="en-US" sz="2800" b="1">
              <a:solidFill>
                <a:srgbClr val="FF0000"/>
              </a:solidFill>
            </a:endParaRPr>
          </a:p>
        </p:txBody>
      </p:sp>
      <p:sp>
        <p:nvSpPr>
          <p:cNvPr id="7172" name="Rectangle 4"/>
          <p:cNvSpPr>
            <a:spLocks noChangeArrowheads="1"/>
          </p:cNvSpPr>
          <p:nvPr/>
        </p:nvSpPr>
        <p:spPr bwMode="auto">
          <a:xfrm>
            <a:off x="2652890" y="6080126"/>
            <a:ext cx="2125647" cy="400752"/>
          </a:xfrm>
          <a:prstGeom prst="rect">
            <a:avLst/>
          </a:prstGeom>
          <a:noFill/>
          <a:ln w="9525">
            <a:noFill/>
            <a:miter lim="800000"/>
            <a:headEnd/>
            <a:tailEnd/>
          </a:ln>
          <a:effectLst/>
        </p:spPr>
        <p:txBody>
          <a:bodyPr wrap="none" lIns="92075" tIns="46038" rIns="92075" bIns="46038">
            <a:spAutoFit/>
          </a:bodyPr>
          <a:lstStyle/>
          <a:p>
            <a:pPr algn="l"/>
            <a:r>
              <a:rPr lang="en-US" sz="2000" b="1"/>
              <a:t>Chronic ulceration</a:t>
            </a:r>
          </a:p>
        </p:txBody>
      </p:sp>
      <p:sp>
        <p:nvSpPr>
          <p:cNvPr id="7173" name="Rectangle 5"/>
          <p:cNvSpPr>
            <a:spLocks noChangeArrowheads="1"/>
          </p:cNvSpPr>
          <p:nvPr/>
        </p:nvSpPr>
        <p:spPr bwMode="auto">
          <a:xfrm>
            <a:off x="7515579" y="990600"/>
            <a:ext cx="1126719" cy="369974"/>
          </a:xfrm>
          <a:prstGeom prst="rect">
            <a:avLst/>
          </a:prstGeom>
          <a:noFill/>
          <a:ln w="9525">
            <a:noFill/>
            <a:miter lim="800000"/>
            <a:headEnd/>
            <a:tailEnd/>
          </a:ln>
          <a:effectLst/>
        </p:spPr>
        <p:txBody>
          <a:bodyPr wrap="none" lIns="92075" tIns="46038" rIns="92075" bIns="46038">
            <a:spAutoFit/>
          </a:bodyPr>
          <a:lstStyle/>
          <a:p>
            <a:pPr algn="l"/>
            <a:r>
              <a:rPr lang="en-US" b="1">
                <a:solidFill>
                  <a:srgbClr val="FF0000"/>
                </a:solidFill>
              </a:rPr>
              <a:t>Advanced</a:t>
            </a:r>
            <a:endParaRPr lang="en-US" sz="2800" b="1">
              <a:solidFill>
                <a:srgbClr val="FF0000"/>
              </a:solidFill>
            </a:endParaRPr>
          </a:p>
        </p:txBody>
      </p:sp>
      <p:sp>
        <p:nvSpPr>
          <p:cNvPr id="7174" name="Rectangle 6"/>
          <p:cNvSpPr>
            <a:spLocks noChangeArrowheads="1"/>
          </p:cNvSpPr>
          <p:nvPr/>
        </p:nvSpPr>
        <p:spPr bwMode="auto">
          <a:xfrm>
            <a:off x="6410679" y="6080126"/>
            <a:ext cx="3681008" cy="400752"/>
          </a:xfrm>
          <a:prstGeom prst="rect">
            <a:avLst/>
          </a:prstGeom>
          <a:noFill/>
          <a:ln w="9525">
            <a:noFill/>
            <a:miter lim="800000"/>
            <a:headEnd/>
            <a:tailEnd/>
          </a:ln>
          <a:effectLst/>
        </p:spPr>
        <p:txBody>
          <a:bodyPr wrap="none" lIns="92075" tIns="46038" rIns="92075" bIns="46038">
            <a:spAutoFit/>
          </a:bodyPr>
          <a:lstStyle/>
          <a:p>
            <a:pPr algn="l"/>
            <a:r>
              <a:rPr lang="en-US" sz="2000" b="1"/>
              <a:t>Raised rolled edges and bleeding</a:t>
            </a:r>
          </a:p>
        </p:txBody>
      </p:sp>
      <p:pic>
        <p:nvPicPr>
          <p:cNvPr id="7175" name="Picture 7" descr="C:\My Documents\L.tumour8.JPG"/>
          <p:cNvPicPr>
            <a:picLocks noChangeAspect="1" noChangeArrowheads="1"/>
          </p:cNvPicPr>
          <p:nvPr/>
        </p:nvPicPr>
        <p:blipFill>
          <a:blip r:embed="rId2" cstate="print"/>
          <a:srcRect/>
          <a:stretch>
            <a:fillRect/>
          </a:stretch>
        </p:blipFill>
        <p:spPr bwMode="auto">
          <a:xfrm>
            <a:off x="1930401" y="1447800"/>
            <a:ext cx="4131733" cy="4648200"/>
          </a:xfrm>
          <a:prstGeom prst="rect">
            <a:avLst/>
          </a:prstGeom>
          <a:noFill/>
        </p:spPr>
      </p:pic>
      <p:pic>
        <p:nvPicPr>
          <p:cNvPr id="7176" name="Picture 8" descr="C:\My Documents\L.tumour9.JPG"/>
          <p:cNvPicPr>
            <a:picLocks noChangeAspect="1" noChangeArrowheads="1"/>
          </p:cNvPicPr>
          <p:nvPr/>
        </p:nvPicPr>
        <p:blipFill>
          <a:blip r:embed="rId3" cstate="print"/>
          <a:srcRect/>
          <a:stretch>
            <a:fillRect/>
          </a:stretch>
        </p:blipFill>
        <p:spPr bwMode="auto">
          <a:xfrm>
            <a:off x="6062135" y="1447800"/>
            <a:ext cx="4128911" cy="4648200"/>
          </a:xfrm>
          <a:prstGeom prst="rect">
            <a:avLst/>
          </a:prstGeom>
          <a:noFill/>
        </p:spPr>
      </p:pic>
      <p:sp>
        <p:nvSpPr>
          <p:cNvPr id="7177" name="Rectangle 9"/>
          <p:cNvSpPr>
            <a:spLocks noChangeArrowheads="1"/>
          </p:cNvSpPr>
          <p:nvPr/>
        </p:nvSpPr>
        <p:spPr bwMode="auto">
          <a:xfrm>
            <a:off x="1930401" y="1066800"/>
            <a:ext cx="8263467" cy="54864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7181" name="Line 13"/>
          <p:cNvSpPr>
            <a:spLocks noChangeShapeType="1"/>
          </p:cNvSpPr>
          <p:nvPr/>
        </p:nvSpPr>
        <p:spPr bwMode="auto">
          <a:xfrm>
            <a:off x="1930401" y="6096000"/>
            <a:ext cx="82634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7182" name="Line 14"/>
          <p:cNvSpPr>
            <a:spLocks noChangeShapeType="1"/>
          </p:cNvSpPr>
          <p:nvPr/>
        </p:nvSpPr>
        <p:spPr bwMode="auto">
          <a:xfrm>
            <a:off x="6062133" y="1066800"/>
            <a:ext cx="0" cy="54864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7183" name="Line 15"/>
          <p:cNvSpPr>
            <a:spLocks noChangeShapeType="1"/>
          </p:cNvSpPr>
          <p:nvPr/>
        </p:nvSpPr>
        <p:spPr bwMode="auto">
          <a:xfrm>
            <a:off x="1930401" y="1447800"/>
            <a:ext cx="82634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35540690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3556000" y="-76200"/>
            <a:ext cx="5030608" cy="646973"/>
          </a:xfrm>
          <a:prstGeom prst="rect">
            <a:avLst/>
          </a:prstGeom>
          <a:noFill/>
          <a:ln w="9525">
            <a:noFill/>
            <a:miter lim="800000"/>
            <a:headEnd/>
            <a:tailEnd/>
          </a:ln>
          <a:effectLst/>
        </p:spPr>
        <p:txBody>
          <a:bodyPr wrap="none" lIns="92075" tIns="46038" rIns="92075" bIns="46038">
            <a:spAutoFit/>
          </a:bodyPr>
          <a:lstStyle/>
          <a:p>
            <a:pPr algn="l"/>
            <a:r>
              <a:rPr lang="en-US" sz="3600" b="1">
                <a:solidFill>
                  <a:srgbClr val="FFFF00"/>
                </a:solidFill>
              </a:rPr>
              <a:t>Squamous cell carcinoma</a:t>
            </a:r>
          </a:p>
        </p:txBody>
      </p:sp>
      <p:sp>
        <p:nvSpPr>
          <p:cNvPr id="10243" name="Rectangle 3"/>
          <p:cNvSpPr>
            <a:spLocks noChangeArrowheads="1"/>
          </p:cNvSpPr>
          <p:nvPr/>
        </p:nvSpPr>
        <p:spPr bwMode="auto">
          <a:xfrm>
            <a:off x="3383845" y="1295400"/>
            <a:ext cx="2694392" cy="369974"/>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b="1"/>
              <a:t> Predilection for lower lid</a:t>
            </a:r>
          </a:p>
        </p:txBody>
      </p:sp>
      <p:sp>
        <p:nvSpPr>
          <p:cNvPr id="10244" name="Rectangle 4"/>
          <p:cNvSpPr>
            <a:spLocks noChangeArrowheads="1"/>
          </p:cNvSpPr>
          <p:nvPr/>
        </p:nvSpPr>
        <p:spPr bwMode="auto">
          <a:xfrm>
            <a:off x="1930402" y="5638801"/>
            <a:ext cx="3395133" cy="400752"/>
          </a:xfrm>
          <a:prstGeom prst="rect">
            <a:avLst/>
          </a:prstGeom>
          <a:noFill/>
          <a:ln w="9525">
            <a:noFill/>
            <a:miter lim="800000"/>
            <a:headEnd/>
            <a:tailEnd/>
          </a:ln>
          <a:effectLst/>
        </p:spPr>
        <p:txBody>
          <a:bodyPr lIns="92075" tIns="46038" rIns="92075" bIns="46038">
            <a:spAutoFit/>
          </a:bodyPr>
          <a:lstStyle/>
          <a:p>
            <a:pPr algn="l">
              <a:buSzPct val="60000"/>
              <a:buFontTx/>
              <a:buChar char="•"/>
            </a:pPr>
            <a:r>
              <a:rPr lang="en-US" sz="2000" b="1"/>
              <a:t> Hard, hyperkeratotic nodule</a:t>
            </a:r>
          </a:p>
        </p:txBody>
      </p:sp>
      <p:sp>
        <p:nvSpPr>
          <p:cNvPr id="10245" name="Rectangle 5"/>
          <p:cNvSpPr>
            <a:spLocks noChangeArrowheads="1"/>
          </p:cNvSpPr>
          <p:nvPr/>
        </p:nvSpPr>
        <p:spPr bwMode="auto">
          <a:xfrm>
            <a:off x="3352802" y="533400"/>
            <a:ext cx="4520405" cy="369974"/>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b="1"/>
              <a:t> Less common but more aggressive than BCC</a:t>
            </a:r>
          </a:p>
        </p:txBody>
      </p:sp>
      <p:sp>
        <p:nvSpPr>
          <p:cNvPr id="10246" name="Rectangle 6"/>
          <p:cNvSpPr>
            <a:spLocks noChangeArrowheads="1"/>
          </p:cNvSpPr>
          <p:nvPr/>
        </p:nvSpPr>
        <p:spPr bwMode="auto">
          <a:xfrm>
            <a:off x="1943102" y="5943601"/>
            <a:ext cx="3924299" cy="400752"/>
          </a:xfrm>
          <a:prstGeom prst="rect">
            <a:avLst/>
          </a:prstGeom>
          <a:noFill/>
          <a:ln w="9525">
            <a:noFill/>
            <a:miter lim="800000"/>
            <a:headEnd/>
            <a:tailEnd/>
          </a:ln>
          <a:effectLst/>
        </p:spPr>
        <p:txBody>
          <a:bodyPr wrap="square" lIns="92075" tIns="46038" rIns="92075" bIns="46038">
            <a:spAutoFit/>
          </a:bodyPr>
          <a:lstStyle/>
          <a:p>
            <a:pPr algn="l">
              <a:buSzPct val="60000"/>
              <a:buFontTx/>
              <a:buChar char="•"/>
            </a:pPr>
            <a:r>
              <a:rPr lang="en-US" sz="2000" b="1" dirty="0"/>
              <a:t> May develop crusting fissures</a:t>
            </a:r>
          </a:p>
        </p:txBody>
      </p:sp>
      <p:sp>
        <p:nvSpPr>
          <p:cNvPr id="10248" name="Rectangle 8"/>
          <p:cNvSpPr>
            <a:spLocks noChangeArrowheads="1"/>
          </p:cNvSpPr>
          <p:nvPr/>
        </p:nvSpPr>
        <p:spPr bwMode="auto">
          <a:xfrm>
            <a:off x="7223480" y="1676401"/>
            <a:ext cx="1695849" cy="523862"/>
          </a:xfrm>
          <a:prstGeom prst="rect">
            <a:avLst/>
          </a:prstGeom>
          <a:noFill/>
          <a:ln w="9525">
            <a:noFill/>
            <a:miter lim="800000"/>
            <a:headEnd/>
            <a:tailEnd/>
          </a:ln>
          <a:effectLst/>
        </p:spPr>
        <p:txBody>
          <a:bodyPr wrap="none" lIns="92075" tIns="46038" rIns="92075" bIns="46038">
            <a:spAutoFit/>
          </a:bodyPr>
          <a:lstStyle/>
          <a:p>
            <a:pPr algn="ctr"/>
            <a:r>
              <a:rPr lang="en-US" sz="2800" b="1" dirty="0">
                <a:solidFill>
                  <a:srgbClr val="FF0000"/>
                </a:solidFill>
              </a:rPr>
              <a:t>Ulcerative</a:t>
            </a:r>
          </a:p>
        </p:txBody>
      </p:sp>
      <p:sp>
        <p:nvSpPr>
          <p:cNvPr id="10249" name="Rectangle 9"/>
          <p:cNvSpPr>
            <a:spLocks noChangeArrowheads="1"/>
          </p:cNvSpPr>
          <p:nvPr/>
        </p:nvSpPr>
        <p:spPr bwMode="auto">
          <a:xfrm>
            <a:off x="1938868" y="6248401"/>
            <a:ext cx="3183467" cy="400752"/>
          </a:xfrm>
          <a:prstGeom prst="rect">
            <a:avLst/>
          </a:prstGeom>
          <a:noFill/>
          <a:ln w="9525">
            <a:noFill/>
            <a:miter lim="800000"/>
            <a:headEnd/>
            <a:tailEnd/>
          </a:ln>
          <a:effectLst/>
        </p:spPr>
        <p:txBody>
          <a:bodyPr lIns="92075" tIns="46038" rIns="92075" bIns="46038">
            <a:spAutoFit/>
          </a:bodyPr>
          <a:lstStyle/>
          <a:p>
            <a:pPr algn="l">
              <a:buSzPct val="60000"/>
              <a:buFontTx/>
              <a:buChar char="•"/>
            </a:pPr>
            <a:r>
              <a:rPr lang="en-US" sz="2000" b="1" dirty="0"/>
              <a:t> No surface </a:t>
            </a:r>
            <a:r>
              <a:rPr lang="en-US" sz="2000" b="1" dirty="0" err="1"/>
              <a:t>vascularization</a:t>
            </a:r>
            <a:endParaRPr lang="en-US" sz="2000" b="1" dirty="0"/>
          </a:p>
        </p:txBody>
      </p:sp>
      <p:sp>
        <p:nvSpPr>
          <p:cNvPr id="10250" name="Rectangle 10"/>
          <p:cNvSpPr>
            <a:spLocks noChangeArrowheads="1"/>
          </p:cNvSpPr>
          <p:nvPr/>
        </p:nvSpPr>
        <p:spPr bwMode="auto">
          <a:xfrm>
            <a:off x="6062133" y="5638801"/>
            <a:ext cx="1283428"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b="1"/>
              <a:t> Red base</a:t>
            </a:r>
          </a:p>
        </p:txBody>
      </p:sp>
      <p:sp>
        <p:nvSpPr>
          <p:cNvPr id="10251" name="Rectangle 11"/>
          <p:cNvSpPr>
            <a:spLocks noChangeArrowheads="1"/>
          </p:cNvSpPr>
          <p:nvPr/>
        </p:nvSpPr>
        <p:spPr bwMode="auto">
          <a:xfrm>
            <a:off x="6062134" y="6005514"/>
            <a:ext cx="4081182" cy="585418"/>
          </a:xfrm>
          <a:prstGeom prst="rect">
            <a:avLst/>
          </a:prstGeom>
          <a:noFill/>
          <a:ln w="9525">
            <a:noFill/>
            <a:miter lim="800000"/>
            <a:headEnd/>
            <a:tailEnd/>
          </a:ln>
          <a:effectLst/>
        </p:spPr>
        <p:txBody>
          <a:bodyPr wrap="none" lIns="92075" tIns="46038" rIns="92075" bIns="46038">
            <a:spAutoFit/>
          </a:bodyPr>
          <a:lstStyle/>
          <a:p>
            <a:pPr algn="l">
              <a:lnSpc>
                <a:spcPct val="80000"/>
              </a:lnSpc>
              <a:buSzPct val="60000"/>
              <a:buFontTx/>
              <a:buChar char="•"/>
            </a:pPr>
            <a:r>
              <a:rPr lang="en-US" sz="2000" b="1"/>
              <a:t> Borders sharply defined, indurated </a:t>
            </a:r>
          </a:p>
          <a:p>
            <a:pPr algn="l">
              <a:lnSpc>
                <a:spcPct val="80000"/>
              </a:lnSpc>
              <a:buSzPct val="60000"/>
            </a:pPr>
            <a:r>
              <a:rPr lang="en-US" sz="2000" b="1"/>
              <a:t>  and elevated</a:t>
            </a:r>
          </a:p>
        </p:txBody>
      </p:sp>
      <p:sp>
        <p:nvSpPr>
          <p:cNvPr id="10252" name="Rectangle 12"/>
          <p:cNvSpPr>
            <a:spLocks noChangeArrowheads="1"/>
          </p:cNvSpPr>
          <p:nvPr/>
        </p:nvSpPr>
        <p:spPr bwMode="auto">
          <a:xfrm>
            <a:off x="3204634" y="1676401"/>
            <a:ext cx="1900766" cy="523862"/>
          </a:xfrm>
          <a:prstGeom prst="rect">
            <a:avLst/>
          </a:prstGeom>
          <a:noFill/>
          <a:ln w="9525">
            <a:noFill/>
            <a:miter lim="800000"/>
            <a:headEnd/>
            <a:tailEnd/>
          </a:ln>
          <a:effectLst/>
        </p:spPr>
        <p:txBody>
          <a:bodyPr wrap="square" lIns="92075" tIns="46038" rIns="92075" bIns="46038">
            <a:spAutoFit/>
          </a:bodyPr>
          <a:lstStyle/>
          <a:p>
            <a:pPr algn="ctr"/>
            <a:r>
              <a:rPr lang="en-US" sz="2800" b="1" dirty="0">
                <a:solidFill>
                  <a:srgbClr val="FF0000"/>
                </a:solidFill>
              </a:rPr>
              <a:t>Nodular </a:t>
            </a:r>
          </a:p>
        </p:txBody>
      </p:sp>
      <p:pic>
        <p:nvPicPr>
          <p:cNvPr id="10253" name="Picture 13" descr="C:\My Documents\L.tumour14.JPG"/>
          <p:cNvPicPr>
            <a:picLocks noChangeAspect="1" noChangeArrowheads="1"/>
          </p:cNvPicPr>
          <p:nvPr/>
        </p:nvPicPr>
        <p:blipFill>
          <a:blip r:embed="rId2" cstate="print"/>
          <a:srcRect/>
          <a:stretch>
            <a:fillRect/>
          </a:stretch>
        </p:blipFill>
        <p:spPr bwMode="auto">
          <a:xfrm>
            <a:off x="1862668" y="2133600"/>
            <a:ext cx="4131733" cy="3505200"/>
          </a:xfrm>
          <a:prstGeom prst="rect">
            <a:avLst/>
          </a:prstGeom>
          <a:noFill/>
        </p:spPr>
      </p:pic>
      <p:pic>
        <p:nvPicPr>
          <p:cNvPr id="10254" name="Picture 14" descr="C:\My Documents\L.tumour15.JPG"/>
          <p:cNvPicPr>
            <a:picLocks noChangeAspect="1" noChangeArrowheads="1"/>
          </p:cNvPicPr>
          <p:nvPr/>
        </p:nvPicPr>
        <p:blipFill>
          <a:blip r:embed="rId3" cstate="print"/>
          <a:srcRect/>
          <a:stretch>
            <a:fillRect/>
          </a:stretch>
        </p:blipFill>
        <p:spPr bwMode="auto">
          <a:xfrm>
            <a:off x="5994401" y="2133600"/>
            <a:ext cx="4131733" cy="3505200"/>
          </a:xfrm>
          <a:prstGeom prst="rect">
            <a:avLst/>
          </a:prstGeom>
          <a:noFill/>
        </p:spPr>
      </p:pic>
      <p:sp>
        <p:nvSpPr>
          <p:cNvPr id="10256" name="Rectangle 16"/>
          <p:cNvSpPr>
            <a:spLocks noChangeArrowheads="1"/>
          </p:cNvSpPr>
          <p:nvPr/>
        </p:nvSpPr>
        <p:spPr bwMode="auto">
          <a:xfrm>
            <a:off x="1862668" y="1752600"/>
            <a:ext cx="8263467" cy="48768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10258" name="Line 18"/>
          <p:cNvSpPr>
            <a:spLocks noChangeShapeType="1"/>
          </p:cNvSpPr>
          <p:nvPr/>
        </p:nvSpPr>
        <p:spPr bwMode="auto">
          <a:xfrm>
            <a:off x="5994400" y="1752600"/>
            <a:ext cx="0" cy="48768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10260" name="Line 20"/>
          <p:cNvSpPr>
            <a:spLocks noChangeShapeType="1"/>
          </p:cNvSpPr>
          <p:nvPr/>
        </p:nvSpPr>
        <p:spPr bwMode="auto">
          <a:xfrm>
            <a:off x="1862668" y="5638800"/>
            <a:ext cx="82634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10261" name="Line 21"/>
          <p:cNvSpPr>
            <a:spLocks noChangeShapeType="1"/>
          </p:cNvSpPr>
          <p:nvPr/>
        </p:nvSpPr>
        <p:spPr bwMode="auto">
          <a:xfrm>
            <a:off x="1862668" y="2133600"/>
            <a:ext cx="8263467" cy="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01580118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4253089" y="-76200"/>
            <a:ext cx="3172150" cy="646973"/>
          </a:xfrm>
          <a:prstGeom prst="rect">
            <a:avLst/>
          </a:prstGeom>
          <a:noFill/>
          <a:ln w="9525">
            <a:noFill/>
            <a:miter lim="800000"/>
            <a:headEnd/>
            <a:tailEnd/>
          </a:ln>
          <a:effectLst/>
        </p:spPr>
        <p:txBody>
          <a:bodyPr wrap="none" lIns="92075" tIns="46038" rIns="92075" bIns="46038">
            <a:spAutoFit/>
          </a:bodyPr>
          <a:lstStyle/>
          <a:p>
            <a:pPr algn="l"/>
            <a:r>
              <a:rPr lang="en-US" sz="3600" b="1">
                <a:solidFill>
                  <a:srgbClr val="FFFF00"/>
                </a:solidFill>
              </a:rPr>
              <a:t>Kaposi sarcoma</a:t>
            </a:r>
            <a:endParaRPr lang="en-US" sz="4000" b="1">
              <a:solidFill>
                <a:srgbClr val="FFFF00"/>
              </a:solidFill>
            </a:endParaRPr>
          </a:p>
        </p:txBody>
      </p:sp>
      <p:sp>
        <p:nvSpPr>
          <p:cNvPr id="15363" name="Rectangle 3"/>
          <p:cNvSpPr>
            <a:spLocks noChangeArrowheads="1"/>
          </p:cNvSpPr>
          <p:nvPr/>
        </p:nvSpPr>
        <p:spPr bwMode="auto">
          <a:xfrm>
            <a:off x="7312378" y="1981200"/>
            <a:ext cx="1179618" cy="369974"/>
          </a:xfrm>
          <a:prstGeom prst="rect">
            <a:avLst/>
          </a:prstGeom>
          <a:noFill/>
          <a:ln w="9525">
            <a:noFill/>
            <a:miter lim="800000"/>
            <a:headEnd/>
            <a:tailEnd/>
          </a:ln>
          <a:effectLst/>
        </p:spPr>
        <p:txBody>
          <a:bodyPr wrap="none" lIns="92075" tIns="46038" rIns="92075" bIns="46038">
            <a:spAutoFit/>
          </a:bodyPr>
          <a:lstStyle/>
          <a:p>
            <a:pPr algn="l"/>
            <a:r>
              <a:rPr lang="en-US" b="1">
                <a:solidFill>
                  <a:srgbClr val="FF0000"/>
                </a:solidFill>
              </a:rPr>
              <a:t>Advanced </a:t>
            </a:r>
          </a:p>
        </p:txBody>
      </p:sp>
      <p:sp>
        <p:nvSpPr>
          <p:cNvPr id="15364" name="Rectangle 4"/>
          <p:cNvSpPr>
            <a:spLocks noChangeArrowheads="1"/>
          </p:cNvSpPr>
          <p:nvPr/>
        </p:nvSpPr>
        <p:spPr bwMode="auto">
          <a:xfrm>
            <a:off x="3488268" y="1981200"/>
            <a:ext cx="655821" cy="369974"/>
          </a:xfrm>
          <a:prstGeom prst="rect">
            <a:avLst/>
          </a:prstGeom>
          <a:noFill/>
          <a:ln w="9525">
            <a:noFill/>
            <a:miter lim="800000"/>
            <a:headEnd/>
            <a:tailEnd/>
          </a:ln>
          <a:effectLst/>
        </p:spPr>
        <p:txBody>
          <a:bodyPr wrap="none" lIns="92075" tIns="46038" rIns="92075" bIns="46038">
            <a:spAutoFit/>
          </a:bodyPr>
          <a:lstStyle/>
          <a:p>
            <a:pPr algn="l"/>
            <a:r>
              <a:rPr lang="en-US" b="1">
                <a:solidFill>
                  <a:srgbClr val="FF0000"/>
                </a:solidFill>
              </a:rPr>
              <a:t>Early</a:t>
            </a:r>
          </a:p>
        </p:txBody>
      </p:sp>
      <p:sp>
        <p:nvSpPr>
          <p:cNvPr id="15365" name="Rectangle 5"/>
          <p:cNvSpPr>
            <a:spLocks noChangeArrowheads="1"/>
          </p:cNvSpPr>
          <p:nvPr/>
        </p:nvSpPr>
        <p:spPr bwMode="auto">
          <a:xfrm>
            <a:off x="2717800" y="5988050"/>
            <a:ext cx="2496068" cy="339196"/>
          </a:xfrm>
          <a:prstGeom prst="rect">
            <a:avLst/>
          </a:prstGeom>
          <a:noFill/>
          <a:ln w="9525">
            <a:noFill/>
            <a:miter lim="800000"/>
            <a:headEnd/>
            <a:tailEnd/>
          </a:ln>
          <a:effectLst/>
        </p:spPr>
        <p:txBody>
          <a:bodyPr wrap="none" lIns="92075" tIns="46038" rIns="92075" bIns="46038">
            <a:spAutoFit/>
          </a:bodyPr>
          <a:lstStyle/>
          <a:p>
            <a:pPr algn="l">
              <a:lnSpc>
                <a:spcPct val="80000"/>
              </a:lnSpc>
            </a:pPr>
            <a:r>
              <a:rPr lang="en-US" sz="2000" b="1"/>
              <a:t>Pink, red-violet lesion</a:t>
            </a:r>
          </a:p>
        </p:txBody>
      </p:sp>
      <p:sp>
        <p:nvSpPr>
          <p:cNvPr id="15366" name="Rectangle 6"/>
          <p:cNvSpPr>
            <a:spLocks noChangeArrowheads="1"/>
          </p:cNvSpPr>
          <p:nvPr/>
        </p:nvSpPr>
        <p:spPr bwMode="auto">
          <a:xfrm>
            <a:off x="3149600" y="533400"/>
            <a:ext cx="4904228" cy="369974"/>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b="1"/>
              <a:t> Vascular tumour occurring in patients with AIDS</a:t>
            </a:r>
          </a:p>
        </p:txBody>
      </p:sp>
      <p:sp>
        <p:nvSpPr>
          <p:cNvPr id="15367" name="Rectangle 7"/>
          <p:cNvSpPr>
            <a:spLocks noChangeArrowheads="1"/>
          </p:cNvSpPr>
          <p:nvPr/>
        </p:nvSpPr>
        <p:spPr bwMode="auto">
          <a:xfrm>
            <a:off x="3149600" y="914400"/>
            <a:ext cx="4295728" cy="369974"/>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b="1"/>
              <a:t> Usually associated with advanced disease</a:t>
            </a:r>
          </a:p>
        </p:txBody>
      </p:sp>
      <p:sp>
        <p:nvSpPr>
          <p:cNvPr id="15368" name="Rectangle 8"/>
          <p:cNvSpPr>
            <a:spLocks noChangeArrowheads="1"/>
          </p:cNvSpPr>
          <p:nvPr/>
        </p:nvSpPr>
        <p:spPr bwMode="auto">
          <a:xfrm>
            <a:off x="3149600" y="1295400"/>
            <a:ext cx="3192284" cy="369974"/>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b="1"/>
              <a:t> Very sensitive to radiotherapy</a:t>
            </a:r>
          </a:p>
        </p:txBody>
      </p:sp>
      <p:sp>
        <p:nvSpPr>
          <p:cNvPr id="15369" name="Rectangle 9"/>
          <p:cNvSpPr>
            <a:spLocks noChangeArrowheads="1"/>
          </p:cNvSpPr>
          <p:nvPr/>
        </p:nvSpPr>
        <p:spPr bwMode="auto">
          <a:xfrm>
            <a:off x="7078135" y="5943601"/>
            <a:ext cx="2690095" cy="400752"/>
          </a:xfrm>
          <a:prstGeom prst="rect">
            <a:avLst/>
          </a:prstGeom>
          <a:noFill/>
          <a:ln w="9525">
            <a:noFill/>
            <a:miter lim="800000"/>
            <a:headEnd/>
            <a:tailEnd/>
          </a:ln>
          <a:effectLst/>
        </p:spPr>
        <p:txBody>
          <a:bodyPr wrap="none" lIns="92075" tIns="46038" rIns="92075" bIns="46038">
            <a:spAutoFit/>
          </a:bodyPr>
          <a:lstStyle/>
          <a:p>
            <a:pPr algn="l"/>
            <a:r>
              <a:rPr lang="en-US" sz="2000" b="1"/>
              <a:t>May ulcerate and bleed</a:t>
            </a:r>
          </a:p>
        </p:txBody>
      </p:sp>
      <p:pic>
        <p:nvPicPr>
          <p:cNvPr id="15370" name="Picture 10" descr="C:\My Documents\L.tumour27.JPG"/>
          <p:cNvPicPr>
            <a:picLocks noChangeAspect="1" noChangeArrowheads="1"/>
          </p:cNvPicPr>
          <p:nvPr/>
        </p:nvPicPr>
        <p:blipFill>
          <a:blip r:embed="rId2" cstate="print"/>
          <a:srcRect/>
          <a:stretch>
            <a:fillRect/>
          </a:stretch>
        </p:blipFill>
        <p:spPr bwMode="auto">
          <a:xfrm>
            <a:off x="1862668" y="2438400"/>
            <a:ext cx="4131733" cy="3505200"/>
          </a:xfrm>
          <a:prstGeom prst="rect">
            <a:avLst/>
          </a:prstGeom>
          <a:noFill/>
          <a:ln w="9525">
            <a:noFill/>
            <a:miter lim="800000"/>
            <a:headEnd/>
            <a:tailEnd/>
          </a:ln>
        </p:spPr>
      </p:pic>
      <p:pic>
        <p:nvPicPr>
          <p:cNvPr id="15371" name="Picture 11" descr="C:\My Documents\L.tumour28.JPG"/>
          <p:cNvPicPr>
            <a:picLocks noChangeAspect="1" noChangeArrowheads="1"/>
          </p:cNvPicPr>
          <p:nvPr/>
        </p:nvPicPr>
        <p:blipFill>
          <a:blip r:embed="rId3" cstate="print"/>
          <a:srcRect/>
          <a:stretch>
            <a:fillRect/>
          </a:stretch>
        </p:blipFill>
        <p:spPr bwMode="auto">
          <a:xfrm>
            <a:off x="5994401" y="2438402"/>
            <a:ext cx="4199467" cy="3489325"/>
          </a:xfrm>
          <a:prstGeom prst="rect">
            <a:avLst/>
          </a:prstGeom>
          <a:noFill/>
        </p:spPr>
      </p:pic>
      <p:sp>
        <p:nvSpPr>
          <p:cNvPr id="15372" name="Rectangle 12"/>
          <p:cNvSpPr>
            <a:spLocks noChangeArrowheads="1"/>
          </p:cNvSpPr>
          <p:nvPr/>
        </p:nvSpPr>
        <p:spPr bwMode="auto">
          <a:xfrm>
            <a:off x="1862667" y="1981200"/>
            <a:ext cx="8331200" cy="44196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15375" name="Line 15"/>
          <p:cNvSpPr>
            <a:spLocks noChangeShapeType="1"/>
          </p:cNvSpPr>
          <p:nvPr/>
        </p:nvSpPr>
        <p:spPr bwMode="auto">
          <a:xfrm>
            <a:off x="5994400" y="1981200"/>
            <a:ext cx="0" cy="441960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15376" name="Line 16"/>
          <p:cNvSpPr>
            <a:spLocks noChangeShapeType="1"/>
          </p:cNvSpPr>
          <p:nvPr/>
        </p:nvSpPr>
        <p:spPr bwMode="auto">
          <a:xfrm>
            <a:off x="1862667" y="5943600"/>
            <a:ext cx="8331200" cy="0"/>
          </a:xfrm>
          <a:prstGeom prst="line">
            <a:avLst/>
          </a:prstGeom>
          <a:noFill/>
          <a:ln w="19050">
            <a:solidFill>
              <a:srgbClr val="FFFF00"/>
            </a:solidFill>
            <a:round/>
            <a:headEnd type="none" w="sm" len="sm"/>
            <a:tailEnd type="none" w="sm" len="sm"/>
          </a:ln>
          <a:effectLst/>
        </p:spPr>
        <p:txBody>
          <a:bodyPr wrap="none" anchor="ctr"/>
          <a:lstStyle/>
          <a:p>
            <a:endParaRPr lang="en-US"/>
          </a:p>
        </p:txBody>
      </p:sp>
      <p:sp>
        <p:nvSpPr>
          <p:cNvPr id="15377" name="Line 17"/>
          <p:cNvSpPr>
            <a:spLocks noChangeShapeType="1"/>
          </p:cNvSpPr>
          <p:nvPr/>
        </p:nvSpPr>
        <p:spPr bwMode="auto">
          <a:xfrm>
            <a:off x="1862667" y="2438400"/>
            <a:ext cx="8331200" cy="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86052570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691467" y="-76200"/>
            <a:ext cx="4386394" cy="646973"/>
          </a:xfrm>
          <a:prstGeom prst="rect">
            <a:avLst/>
          </a:prstGeom>
          <a:noFill/>
          <a:ln w="9525">
            <a:noFill/>
            <a:miter lim="800000"/>
            <a:headEnd/>
            <a:tailEnd/>
          </a:ln>
          <a:effectLst/>
        </p:spPr>
        <p:txBody>
          <a:bodyPr wrap="none" lIns="92075" tIns="46038" rIns="92075" bIns="46038">
            <a:spAutoFit/>
          </a:bodyPr>
          <a:lstStyle/>
          <a:p>
            <a:pPr algn="l"/>
            <a:r>
              <a:rPr lang="en-US" sz="3600" b="1">
                <a:solidFill>
                  <a:srgbClr val="FFFF00"/>
                </a:solidFill>
              </a:rPr>
              <a:t>Merkel cell carcinoma</a:t>
            </a:r>
            <a:endParaRPr lang="en-US" sz="4000" b="1">
              <a:solidFill>
                <a:srgbClr val="FFFF00"/>
              </a:solidFill>
            </a:endParaRPr>
          </a:p>
        </p:txBody>
      </p:sp>
      <p:sp>
        <p:nvSpPr>
          <p:cNvPr id="16387" name="Rectangle 3"/>
          <p:cNvSpPr>
            <a:spLocks noChangeArrowheads="1"/>
          </p:cNvSpPr>
          <p:nvPr/>
        </p:nvSpPr>
        <p:spPr bwMode="auto">
          <a:xfrm>
            <a:off x="2751667" y="5334001"/>
            <a:ext cx="6608284" cy="400752"/>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sz="2000" b="1"/>
              <a:t> Highly malignant with frequent metastases at presentation</a:t>
            </a:r>
          </a:p>
        </p:txBody>
      </p:sp>
      <p:sp>
        <p:nvSpPr>
          <p:cNvPr id="16388" name="Rectangle 4"/>
          <p:cNvSpPr>
            <a:spLocks noChangeArrowheads="1"/>
          </p:cNvSpPr>
          <p:nvPr/>
        </p:nvSpPr>
        <p:spPr bwMode="auto">
          <a:xfrm>
            <a:off x="2751668" y="5638801"/>
            <a:ext cx="5684313" cy="400752"/>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sz="2000" b="1"/>
              <a:t> Fast-growing, violaceous, well-demarcated nodule</a:t>
            </a:r>
          </a:p>
        </p:txBody>
      </p:sp>
      <p:sp>
        <p:nvSpPr>
          <p:cNvPr id="16389" name="Rectangle 5"/>
          <p:cNvSpPr>
            <a:spLocks noChangeArrowheads="1"/>
          </p:cNvSpPr>
          <p:nvPr/>
        </p:nvSpPr>
        <p:spPr bwMode="auto">
          <a:xfrm>
            <a:off x="2751668" y="5943601"/>
            <a:ext cx="2484655" cy="400752"/>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sz="2000" b="1"/>
              <a:t> Intact overlying skin</a:t>
            </a:r>
          </a:p>
        </p:txBody>
      </p:sp>
      <p:sp>
        <p:nvSpPr>
          <p:cNvPr id="16390" name="Rectangle 6"/>
          <p:cNvSpPr>
            <a:spLocks noChangeArrowheads="1"/>
          </p:cNvSpPr>
          <p:nvPr/>
        </p:nvSpPr>
        <p:spPr bwMode="auto">
          <a:xfrm>
            <a:off x="2762957" y="6262689"/>
            <a:ext cx="3381503" cy="400752"/>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sz="2000" b="1"/>
              <a:t> Predilection for upper eyelid</a:t>
            </a:r>
          </a:p>
        </p:txBody>
      </p:sp>
      <p:pic>
        <p:nvPicPr>
          <p:cNvPr id="16391" name="Picture 7" descr="C:\My Documents\L.tumour29.JPG"/>
          <p:cNvPicPr>
            <a:picLocks noChangeAspect="1" noChangeArrowheads="1"/>
          </p:cNvPicPr>
          <p:nvPr/>
        </p:nvPicPr>
        <p:blipFill>
          <a:blip r:embed="rId2" cstate="print"/>
          <a:srcRect/>
          <a:stretch>
            <a:fillRect/>
          </a:stretch>
        </p:blipFill>
        <p:spPr bwMode="auto">
          <a:xfrm>
            <a:off x="3039534" y="609602"/>
            <a:ext cx="6028267" cy="4716463"/>
          </a:xfrm>
          <a:prstGeom prst="rect">
            <a:avLst/>
          </a:prstGeom>
          <a:noFill/>
        </p:spPr>
      </p:pic>
      <p:sp>
        <p:nvSpPr>
          <p:cNvPr id="16392" name="Rectangle 8"/>
          <p:cNvSpPr>
            <a:spLocks noChangeArrowheads="1"/>
          </p:cNvSpPr>
          <p:nvPr/>
        </p:nvSpPr>
        <p:spPr bwMode="auto">
          <a:xfrm>
            <a:off x="2743200" y="609600"/>
            <a:ext cx="6553200" cy="6096000"/>
          </a:xfrm>
          <a:prstGeom prst="rect">
            <a:avLst/>
          </a:prstGeom>
          <a:noFill/>
          <a:ln w="28575">
            <a:solidFill>
              <a:srgbClr val="FFFF00"/>
            </a:solidFill>
            <a:miter lim="800000"/>
            <a:headEnd type="none" w="sm" len="sm"/>
            <a:tailEnd type="none" w="sm" len="sm"/>
          </a:ln>
          <a:effectLst/>
        </p:spPr>
        <p:txBody>
          <a:bodyPr wrap="none" anchor="ctr"/>
          <a:lstStyle/>
          <a:p>
            <a:endParaRPr lang="en-US"/>
          </a:p>
        </p:txBody>
      </p:sp>
      <p:sp>
        <p:nvSpPr>
          <p:cNvPr id="16393" name="Line 9"/>
          <p:cNvSpPr>
            <a:spLocks noChangeShapeType="1"/>
          </p:cNvSpPr>
          <p:nvPr/>
        </p:nvSpPr>
        <p:spPr bwMode="auto">
          <a:xfrm>
            <a:off x="2743200" y="5334000"/>
            <a:ext cx="6553200" cy="0"/>
          </a:xfrm>
          <a:prstGeom prst="line">
            <a:avLst/>
          </a:prstGeom>
          <a:noFill/>
          <a:ln w="19050">
            <a:solidFill>
              <a:srgbClr val="FFFF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40409594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36000" y="1754022"/>
            <a:ext cx="7920000" cy="3416320"/>
          </a:xfrm>
          <a:prstGeom prst="rect">
            <a:avLst/>
          </a:prstGeom>
        </p:spPr>
        <p:txBody>
          <a:bodyPr>
            <a:spAutoFit/>
          </a:bodyPr>
          <a:lstStyle/>
          <a:p>
            <a:pPr algn="l" rtl="0">
              <a:lnSpc>
                <a:spcPct val="150000"/>
              </a:lnSpc>
            </a:pPr>
            <a:r>
              <a:rPr lang="en-US" sz="2400" b="1" dirty="0">
                <a:solidFill>
                  <a:srgbClr val="FF0000"/>
                </a:solidFill>
                <a:latin typeface="Times New Roman" pitchFamily="18" charset="0"/>
                <a:cs typeface="Times New Roman" pitchFamily="18" charset="0"/>
              </a:rPr>
              <a:t>From superficial to deep they are :</a:t>
            </a:r>
          </a:p>
          <a:p>
            <a:pPr marL="457200" indent="-457200">
              <a:lnSpc>
                <a:spcPct val="150000"/>
              </a:lnSpc>
              <a:buFont typeface="+mj-lt"/>
              <a:buAutoNum type="arabicPeriod"/>
            </a:pPr>
            <a:r>
              <a:rPr lang="en-US" sz="2400" dirty="0">
                <a:latin typeface="Times New Roman" pitchFamily="18" charset="0"/>
                <a:cs typeface="Times New Roman" pitchFamily="18" charset="0"/>
              </a:rPr>
              <a:t>The skin layer.</a:t>
            </a:r>
          </a:p>
          <a:p>
            <a:pPr marL="457200" indent="-457200">
              <a:lnSpc>
                <a:spcPct val="150000"/>
              </a:lnSpc>
              <a:buFont typeface="+mj-lt"/>
              <a:buAutoNum type="arabicPeriod"/>
            </a:pPr>
            <a:r>
              <a:rPr lang="en-US" sz="2400" dirty="0">
                <a:latin typeface="Times New Roman" pitchFamily="18" charset="0"/>
                <a:cs typeface="Times New Roman" pitchFamily="18" charset="0"/>
              </a:rPr>
              <a:t>A layer of striated muscle (</a:t>
            </a:r>
            <a:r>
              <a:rPr lang="en-US" sz="2400" dirty="0" err="1">
                <a:latin typeface="Times New Roman" pitchFamily="18" charset="0"/>
                <a:cs typeface="Times New Roman" pitchFamily="18" charset="0"/>
              </a:rPr>
              <a:t>orbicularis</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oculi</a:t>
            </a:r>
            <a:r>
              <a:rPr lang="en-US" sz="2400" dirty="0">
                <a:latin typeface="Times New Roman" pitchFamily="18" charset="0"/>
                <a:cs typeface="Times New Roman" pitchFamily="18" charset="0"/>
              </a:rPr>
              <a:t>).</a:t>
            </a:r>
          </a:p>
          <a:p>
            <a:pPr marL="457200" indent="-457200">
              <a:lnSpc>
                <a:spcPct val="150000"/>
              </a:lnSpc>
              <a:buFont typeface="+mj-lt"/>
              <a:buAutoNum type="arabicPeriod"/>
            </a:pPr>
            <a:r>
              <a:rPr lang="en-US" sz="2400" dirty="0">
                <a:latin typeface="Times New Roman" pitchFamily="18" charset="0"/>
                <a:cs typeface="Times New Roman" pitchFamily="18" charset="0"/>
              </a:rPr>
              <a:t>The </a:t>
            </a:r>
            <a:r>
              <a:rPr lang="en-US" sz="2400" dirty="0" err="1">
                <a:latin typeface="Times New Roman" pitchFamily="18" charset="0"/>
                <a:cs typeface="Times New Roman" pitchFamily="18" charset="0"/>
              </a:rPr>
              <a:t>areolar</a:t>
            </a:r>
            <a:r>
              <a:rPr lang="en-US" sz="2400" dirty="0">
                <a:latin typeface="Times New Roman" pitchFamily="18" charset="0"/>
                <a:cs typeface="Times New Roman" pitchFamily="18" charset="0"/>
              </a:rPr>
              <a:t> tissue.</a:t>
            </a:r>
          </a:p>
          <a:p>
            <a:pPr marL="457200" indent="-457200">
              <a:lnSpc>
                <a:spcPct val="150000"/>
              </a:lnSpc>
              <a:buFont typeface="+mj-lt"/>
              <a:buAutoNum type="arabicPeriod"/>
            </a:pPr>
            <a:r>
              <a:rPr lang="en-US" sz="2400" dirty="0">
                <a:latin typeface="Times New Roman" pitchFamily="18" charset="0"/>
                <a:cs typeface="Times New Roman" pitchFamily="18" charset="0"/>
              </a:rPr>
              <a:t>The fibrous tissue (tarsal plates).</a:t>
            </a:r>
          </a:p>
          <a:p>
            <a:pPr marL="457200" indent="-457200">
              <a:lnSpc>
                <a:spcPct val="150000"/>
              </a:lnSpc>
              <a:buFont typeface="+mj-lt"/>
              <a:buAutoNum type="arabicPeriod"/>
            </a:pPr>
            <a:r>
              <a:rPr lang="en-US" sz="2400" dirty="0">
                <a:latin typeface="Times New Roman" pitchFamily="18" charset="0"/>
                <a:cs typeface="Times New Roman" pitchFamily="18" charset="0"/>
              </a:rPr>
              <a:t>A layer of mucous membrane (</a:t>
            </a:r>
            <a:r>
              <a:rPr lang="en-US" sz="2400" dirty="0" err="1">
                <a:latin typeface="Times New Roman" pitchFamily="18" charset="0"/>
                <a:cs typeface="Times New Roman" pitchFamily="18" charset="0"/>
              </a:rPr>
              <a:t>palpebral</a:t>
            </a:r>
            <a:r>
              <a:rPr lang="en-US" sz="2400" dirty="0">
                <a:latin typeface="Times New Roman" pitchFamily="18" charset="0"/>
                <a:cs typeface="Times New Roman" pitchFamily="18" charset="0"/>
              </a:rPr>
              <a:t> conjunctiva). </a:t>
            </a:r>
          </a:p>
        </p:txBody>
      </p:sp>
    </p:spTree>
    <p:extLst>
      <p:ext uri="{BB962C8B-B14F-4D97-AF65-F5344CB8AC3E}">
        <p14:creationId xmlns:p14="http://schemas.microsoft.com/office/powerpoint/2010/main" val="164197404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097868" y="76201"/>
            <a:ext cx="4194803" cy="708528"/>
          </a:xfrm>
          <a:prstGeom prst="rect">
            <a:avLst/>
          </a:prstGeom>
          <a:noFill/>
          <a:ln w="9525">
            <a:noFill/>
            <a:miter lim="800000"/>
            <a:headEnd/>
            <a:tailEnd/>
          </a:ln>
          <a:effectLst/>
        </p:spPr>
        <p:txBody>
          <a:bodyPr wrap="none" lIns="92075" tIns="46038" rIns="92075" bIns="46038">
            <a:spAutoFit/>
          </a:bodyPr>
          <a:lstStyle/>
          <a:p>
            <a:pPr algn="l"/>
            <a:r>
              <a:rPr lang="en-US" sz="4000" b="1">
                <a:solidFill>
                  <a:srgbClr val="FFFF00"/>
                </a:solidFill>
              </a:rPr>
              <a:t>Treatment Options</a:t>
            </a:r>
          </a:p>
        </p:txBody>
      </p:sp>
      <p:sp>
        <p:nvSpPr>
          <p:cNvPr id="17411" name="Rectangle 3"/>
          <p:cNvSpPr>
            <a:spLocks noChangeArrowheads="1"/>
          </p:cNvSpPr>
          <p:nvPr/>
        </p:nvSpPr>
        <p:spPr bwMode="auto">
          <a:xfrm>
            <a:off x="3222978" y="4221164"/>
            <a:ext cx="3108736" cy="646973"/>
          </a:xfrm>
          <a:prstGeom prst="rect">
            <a:avLst/>
          </a:prstGeom>
          <a:noFill/>
          <a:ln w="9525">
            <a:noFill/>
            <a:miter lim="800000"/>
            <a:headEnd/>
            <a:tailEnd/>
          </a:ln>
          <a:effectLst/>
        </p:spPr>
        <p:txBody>
          <a:bodyPr wrap="none" lIns="92075" tIns="46038" rIns="92075" bIns="46038">
            <a:spAutoFit/>
          </a:bodyPr>
          <a:lstStyle/>
          <a:p>
            <a:pPr algn="l"/>
            <a:r>
              <a:rPr lang="en-US" sz="3600" b="1">
                <a:solidFill>
                  <a:srgbClr val="FF0000"/>
                </a:solidFill>
              </a:rPr>
              <a:t>3.  Cryotherapy</a:t>
            </a:r>
          </a:p>
        </p:txBody>
      </p:sp>
      <p:sp>
        <p:nvSpPr>
          <p:cNvPr id="17412" name="Rectangle 4"/>
          <p:cNvSpPr>
            <a:spLocks noChangeArrowheads="1"/>
          </p:cNvSpPr>
          <p:nvPr/>
        </p:nvSpPr>
        <p:spPr bwMode="auto">
          <a:xfrm>
            <a:off x="3217335" y="2057401"/>
            <a:ext cx="3336041" cy="646973"/>
          </a:xfrm>
          <a:prstGeom prst="rect">
            <a:avLst/>
          </a:prstGeom>
          <a:noFill/>
          <a:ln w="9525">
            <a:noFill/>
            <a:miter lim="800000"/>
            <a:headEnd/>
            <a:tailEnd/>
          </a:ln>
          <a:effectLst/>
        </p:spPr>
        <p:txBody>
          <a:bodyPr wrap="none" lIns="92075" tIns="46038" rIns="92075" bIns="46038">
            <a:spAutoFit/>
          </a:bodyPr>
          <a:lstStyle/>
          <a:p>
            <a:pPr algn="l"/>
            <a:r>
              <a:rPr lang="en-US" sz="3600" b="1">
                <a:solidFill>
                  <a:srgbClr val="FF0000"/>
                </a:solidFill>
              </a:rPr>
              <a:t>2.  Radiotherapy</a:t>
            </a:r>
          </a:p>
        </p:txBody>
      </p:sp>
      <p:sp>
        <p:nvSpPr>
          <p:cNvPr id="17413" name="Rectangle 5"/>
          <p:cNvSpPr>
            <a:spLocks noChangeArrowheads="1"/>
          </p:cNvSpPr>
          <p:nvPr/>
        </p:nvSpPr>
        <p:spPr bwMode="auto">
          <a:xfrm>
            <a:off x="3735212" y="2667001"/>
            <a:ext cx="5172506" cy="782395"/>
          </a:xfrm>
          <a:prstGeom prst="rect">
            <a:avLst/>
          </a:prstGeom>
          <a:noFill/>
          <a:ln w="9525">
            <a:noFill/>
            <a:miter lim="800000"/>
            <a:headEnd/>
            <a:tailEnd/>
          </a:ln>
          <a:effectLst/>
        </p:spPr>
        <p:txBody>
          <a:bodyPr wrap="none" lIns="92075" tIns="46038" rIns="92075" bIns="46038">
            <a:spAutoFit/>
          </a:bodyPr>
          <a:lstStyle/>
          <a:p>
            <a:pPr algn="l">
              <a:lnSpc>
                <a:spcPct val="80000"/>
              </a:lnSpc>
              <a:buSzPct val="80000"/>
              <a:buFontTx/>
              <a:buChar char="•"/>
            </a:pPr>
            <a:r>
              <a:rPr lang="en-US" sz="2800" b="1"/>
              <a:t> Small BCC not involving  medial </a:t>
            </a:r>
          </a:p>
          <a:p>
            <a:pPr algn="l">
              <a:lnSpc>
                <a:spcPct val="80000"/>
              </a:lnSpc>
              <a:buSzPct val="80000"/>
            </a:pPr>
            <a:r>
              <a:rPr lang="en-US" sz="2800" b="1"/>
              <a:t>  canthus</a:t>
            </a:r>
          </a:p>
        </p:txBody>
      </p:sp>
      <p:sp>
        <p:nvSpPr>
          <p:cNvPr id="17414" name="Rectangle 6"/>
          <p:cNvSpPr>
            <a:spLocks noChangeArrowheads="1"/>
          </p:cNvSpPr>
          <p:nvPr/>
        </p:nvSpPr>
        <p:spPr bwMode="auto">
          <a:xfrm>
            <a:off x="3149601" y="838201"/>
            <a:ext cx="3875805" cy="646973"/>
          </a:xfrm>
          <a:prstGeom prst="rect">
            <a:avLst/>
          </a:prstGeom>
          <a:noFill/>
          <a:ln w="9525">
            <a:noFill/>
            <a:miter lim="800000"/>
            <a:headEnd/>
            <a:tailEnd/>
          </a:ln>
          <a:effectLst/>
        </p:spPr>
        <p:txBody>
          <a:bodyPr wrap="none" lIns="92075" tIns="46038" rIns="92075" bIns="46038">
            <a:spAutoFit/>
          </a:bodyPr>
          <a:lstStyle/>
          <a:p>
            <a:pPr algn="l"/>
            <a:r>
              <a:rPr lang="en-US" sz="3600" b="1">
                <a:solidFill>
                  <a:srgbClr val="FF0000"/>
                </a:solidFill>
              </a:rPr>
              <a:t>1.  Surgical excision</a:t>
            </a:r>
          </a:p>
        </p:txBody>
      </p:sp>
      <p:sp>
        <p:nvSpPr>
          <p:cNvPr id="17415" name="Rectangle 7"/>
          <p:cNvSpPr>
            <a:spLocks noChangeArrowheads="1"/>
          </p:cNvSpPr>
          <p:nvPr/>
        </p:nvSpPr>
        <p:spPr bwMode="auto">
          <a:xfrm>
            <a:off x="3735213" y="1371601"/>
            <a:ext cx="3030445" cy="523862"/>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sz="2800" b="1"/>
              <a:t> Method of choice</a:t>
            </a:r>
          </a:p>
        </p:txBody>
      </p:sp>
      <p:sp>
        <p:nvSpPr>
          <p:cNvPr id="17416" name="Rectangle 8"/>
          <p:cNvSpPr>
            <a:spLocks noChangeArrowheads="1"/>
          </p:cNvSpPr>
          <p:nvPr/>
        </p:nvSpPr>
        <p:spPr bwMode="auto">
          <a:xfrm>
            <a:off x="3732389" y="4906964"/>
            <a:ext cx="4161396" cy="782395"/>
          </a:xfrm>
          <a:prstGeom prst="rect">
            <a:avLst/>
          </a:prstGeom>
          <a:noFill/>
          <a:ln w="9525">
            <a:noFill/>
            <a:miter lim="800000"/>
            <a:headEnd/>
            <a:tailEnd/>
          </a:ln>
          <a:effectLst/>
        </p:spPr>
        <p:txBody>
          <a:bodyPr wrap="none" lIns="92075" tIns="46038" rIns="92075" bIns="46038">
            <a:spAutoFit/>
          </a:bodyPr>
          <a:lstStyle/>
          <a:p>
            <a:pPr algn="l">
              <a:lnSpc>
                <a:spcPct val="80000"/>
              </a:lnSpc>
              <a:buSzPct val="80000"/>
              <a:buFontTx/>
              <a:buChar char="•"/>
            </a:pPr>
            <a:r>
              <a:rPr lang="en-US" sz="2800" b="1"/>
              <a:t> Small and superficial BCC</a:t>
            </a:r>
          </a:p>
          <a:p>
            <a:pPr algn="l">
              <a:lnSpc>
                <a:spcPct val="80000"/>
              </a:lnSpc>
              <a:buSzPct val="80000"/>
            </a:pPr>
            <a:r>
              <a:rPr lang="en-US" sz="2800" b="1"/>
              <a:t>  irrespective of location</a:t>
            </a:r>
          </a:p>
        </p:txBody>
      </p:sp>
      <p:sp>
        <p:nvSpPr>
          <p:cNvPr id="17417" name="Rectangle 9"/>
          <p:cNvSpPr>
            <a:spLocks noChangeArrowheads="1"/>
          </p:cNvSpPr>
          <p:nvPr/>
        </p:nvSpPr>
        <p:spPr bwMode="auto">
          <a:xfrm>
            <a:off x="3732389" y="5897563"/>
            <a:ext cx="5712654" cy="523862"/>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sz="2800" b="1"/>
              <a:t> Adjunct to surgery in selected cases</a:t>
            </a:r>
          </a:p>
        </p:txBody>
      </p:sp>
      <p:sp>
        <p:nvSpPr>
          <p:cNvPr id="17418" name="Rectangle 10"/>
          <p:cNvSpPr>
            <a:spLocks noChangeArrowheads="1"/>
          </p:cNvSpPr>
          <p:nvPr/>
        </p:nvSpPr>
        <p:spPr bwMode="auto">
          <a:xfrm>
            <a:off x="3735212" y="3611563"/>
            <a:ext cx="2732992" cy="523862"/>
          </a:xfrm>
          <a:prstGeom prst="rect">
            <a:avLst/>
          </a:prstGeom>
          <a:noFill/>
          <a:ln w="9525">
            <a:noFill/>
            <a:miter lim="800000"/>
            <a:headEnd/>
            <a:tailEnd/>
          </a:ln>
          <a:effectLst/>
        </p:spPr>
        <p:txBody>
          <a:bodyPr wrap="none" lIns="92075" tIns="46038" rIns="92075" bIns="46038">
            <a:spAutoFit/>
          </a:bodyPr>
          <a:lstStyle/>
          <a:p>
            <a:pPr algn="l">
              <a:buSzPct val="80000"/>
              <a:buFontTx/>
              <a:buChar char="•"/>
            </a:pPr>
            <a:r>
              <a:rPr lang="en-US" sz="2800" b="1"/>
              <a:t> Kaposi sarcoma</a:t>
            </a:r>
          </a:p>
        </p:txBody>
      </p:sp>
    </p:spTree>
    <p:extLst>
      <p:ext uri="{BB962C8B-B14F-4D97-AF65-F5344CB8AC3E}">
        <p14:creationId xmlns:p14="http://schemas.microsoft.com/office/powerpoint/2010/main" val="140292038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2864557" y="228601"/>
            <a:ext cx="6445419" cy="707886"/>
          </a:xfrm>
          <a:prstGeom prst="rect">
            <a:avLst/>
          </a:prstGeom>
          <a:noFill/>
          <a:ln w="9525">
            <a:noFill/>
            <a:miter lim="800000"/>
            <a:headEnd/>
            <a:tailEnd/>
          </a:ln>
          <a:effectLst/>
        </p:spPr>
        <p:txBody>
          <a:bodyPr wrap="none">
            <a:spAutoFit/>
          </a:bodyPr>
          <a:lstStyle/>
          <a:p>
            <a:r>
              <a:rPr lang="en-US" sz="4000" b="1">
                <a:solidFill>
                  <a:schemeClr val="tx2"/>
                </a:solidFill>
              </a:rPr>
              <a:t>ECTROPION AND ENTROPION</a:t>
            </a:r>
            <a:endParaRPr lang="en-US" sz="4000">
              <a:solidFill>
                <a:schemeClr val="tx2"/>
              </a:solidFill>
            </a:endParaRPr>
          </a:p>
        </p:txBody>
      </p:sp>
      <p:sp>
        <p:nvSpPr>
          <p:cNvPr id="2052" name="Text Box 4"/>
          <p:cNvSpPr txBox="1">
            <a:spLocks noChangeArrowheads="1"/>
          </p:cNvSpPr>
          <p:nvPr/>
        </p:nvSpPr>
        <p:spPr bwMode="auto">
          <a:xfrm>
            <a:off x="4397023" y="990601"/>
            <a:ext cx="2589107" cy="646331"/>
          </a:xfrm>
          <a:prstGeom prst="rect">
            <a:avLst/>
          </a:prstGeom>
          <a:noFill/>
          <a:ln w="9525">
            <a:noFill/>
            <a:miter lim="800000"/>
            <a:headEnd/>
            <a:tailEnd/>
          </a:ln>
          <a:effectLst/>
        </p:spPr>
        <p:txBody>
          <a:bodyPr wrap="none">
            <a:spAutoFit/>
          </a:bodyPr>
          <a:lstStyle/>
          <a:p>
            <a:r>
              <a:rPr lang="en-US" sz="3600" b="1">
                <a:solidFill>
                  <a:srgbClr val="FF0000"/>
                </a:solidFill>
              </a:rPr>
              <a:t>1.  Ectropion</a:t>
            </a:r>
          </a:p>
        </p:txBody>
      </p:sp>
      <p:sp>
        <p:nvSpPr>
          <p:cNvPr id="2054" name="Text Box 6"/>
          <p:cNvSpPr txBox="1">
            <a:spLocks noChangeArrowheads="1"/>
          </p:cNvSpPr>
          <p:nvPr/>
        </p:nvSpPr>
        <p:spPr bwMode="auto">
          <a:xfrm>
            <a:off x="4368801" y="3886201"/>
            <a:ext cx="2644955" cy="646331"/>
          </a:xfrm>
          <a:prstGeom prst="rect">
            <a:avLst/>
          </a:prstGeom>
          <a:noFill/>
          <a:ln w="9525">
            <a:noFill/>
            <a:miter lim="800000"/>
            <a:headEnd/>
            <a:tailEnd/>
          </a:ln>
          <a:effectLst/>
        </p:spPr>
        <p:txBody>
          <a:bodyPr wrap="none">
            <a:spAutoFit/>
          </a:bodyPr>
          <a:lstStyle/>
          <a:p>
            <a:r>
              <a:rPr lang="en-US" sz="3600" b="1">
                <a:solidFill>
                  <a:srgbClr val="FF0000"/>
                </a:solidFill>
              </a:rPr>
              <a:t>2.  Entropion</a:t>
            </a:r>
          </a:p>
        </p:txBody>
      </p:sp>
      <p:sp>
        <p:nvSpPr>
          <p:cNvPr id="2055" name="Text Box 7"/>
          <p:cNvSpPr txBox="1">
            <a:spLocks noChangeArrowheads="1"/>
          </p:cNvSpPr>
          <p:nvPr/>
        </p:nvSpPr>
        <p:spPr bwMode="auto">
          <a:xfrm>
            <a:off x="4926191" y="1676401"/>
            <a:ext cx="2314673" cy="523220"/>
          </a:xfrm>
          <a:prstGeom prst="rect">
            <a:avLst/>
          </a:prstGeom>
          <a:noFill/>
          <a:ln w="9525">
            <a:noFill/>
            <a:miter lim="800000"/>
            <a:headEnd/>
            <a:tailEnd/>
          </a:ln>
          <a:effectLst/>
        </p:spPr>
        <p:txBody>
          <a:bodyPr wrap="none">
            <a:spAutoFit/>
          </a:bodyPr>
          <a:lstStyle/>
          <a:p>
            <a:pPr>
              <a:buFontTx/>
              <a:buChar char="•"/>
            </a:pPr>
            <a:r>
              <a:rPr lang="en-US" sz="2800" b="1"/>
              <a:t>  Involutional</a:t>
            </a:r>
            <a:endParaRPr lang="en-US" sz="2800"/>
          </a:p>
        </p:txBody>
      </p:sp>
      <p:sp>
        <p:nvSpPr>
          <p:cNvPr id="2056" name="Text Box 8"/>
          <p:cNvSpPr txBox="1">
            <a:spLocks noChangeArrowheads="1"/>
          </p:cNvSpPr>
          <p:nvPr/>
        </p:nvSpPr>
        <p:spPr bwMode="auto">
          <a:xfrm>
            <a:off x="4940300" y="2168526"/>
            <a:ext cx="1976182" cy="523220"/>
          </a:xfrm>
          <a:prstGeom prst="rect">
            <a:avLst/>
          </a:prstGeom>
          <a:noFill/>
          <a:ln w="9525">
            <a:noFill/>
            <a:miter lim="800000"/>
            <a:headEnd/>
            <a:tailEnd/>
          </a:ln>
          <a:effectLst/>
        </p:spPr>
        <p:txBody>
          <a:bodyPr wrap="none">
            <a:spAutoFit/>
          </a:bodyPr>
          <a:lstStyle/>
          <a:p>
            <a:pPr>
              <a:buFontTx/>
              <a:buChar char="•"/>
            </a:pPr>
            <a:r>
              <a:rPr lang="en-US" sz="2800" b="1"/>
              <a:t>  Cicatricial</a:t>
            </a:r>
            <a:endParaRPr lang="en-US" sz="2800"/>
          </a:p>
        </p:txBody>
      </p:sp>
      <p:sp>
        <p:nvSpPr>
          <p:cNvPr id="2057" name="Text Box 9"/>
          <p:cNvSpPr txBox="1">
            <a:spLocks noChangeArrowheads="1"/>
          </p:cNvSpPr>
          <p:nvPr/>
        </p:nvSpPr>
        <p:spPr bwMode="auto">
          <a:xfrm>
            <a:off x="4954412" y="2660651"/>
            <a:ext cx="1811393" cy="523220"/>
          </a:xfrm>
          <a:prstGeom prst="rect">
            <a:avLst/>
          </a:prstGeom>
          <a:noFill/>
          <a:ln w="9525">
            <a:noFill/>
            <a:miter lim="800000"/>
            <a:headEnd/>
            <a:tailEnd/>
          </a:ln>
          <a:effectLst/>
        </p:spPr>
        <p:txBody>
          <a:bodyPr wrap="none">
            <a:spAutoFit/>
          </a:bodyPr>
          <a:lstStyle/>
          <a:p>
            <a:pPr>
              <a:buFontTx/>
              <a:buChar char="•"/>
            </a:pPr>
            <a:r>
              <a:rPr lang="en-US" sz="2800" b="1"/>
              <a:t>  Paralytic</a:t>
            </a:r>
            <a:endParaRPr lang="en-US" sz="2800"/>
          </a:p>
        </p:txBody>
      </p:sp>
      <p:sp>
        <p:nvSpPr>
          <p:cNvPr id="2058" name="Text Box 10"/>
          <p:cNvSpPr txBox="1">
            <a:spLocks noChangeArrowheads="1"/>
          </p:cNvSpPr>
          <p:nvPr/>
        </p:nvSpPr>
        <p:spPr bwMode="auto">
          <a:xfrm>
            <a:off x="4968524" y="3152776"/>
            <a:ext cx="2239203" cy="523220"/>
          </a:xfrm>
          <a:prstGeom prst="rect">
            <a:avLst/>
          </a:prstGeom>
          <a:noFill/>
          <a:ln w="9525">
            <a:noFill/>
            <a:miter lim="800000"/>
            <a:headEnd/>
            <a:tailEnd/>
          </a:ln>
          <a:effectLst/>
        </p:spPr>
        <p:txBody>
          <a:bodyPr wrap="none">
            <a:spAutoFit/>
          </a:bodyPr>
          <a:lstStyle/>
          <a:p>
            <a:pPr>
              <a:buFontTx/>
              <a:buChar char="•"/>
            </a:pPr>
            <a:r>
              <a:rPr lang="en-US" sz="2800" b="1"/>
              <a:t>  Mechanical</a:t>
            </a:r>
            <a:endParaRPr lang="en-US" sz="2800"/>
          </a:p>
        </p:txBody>
      </p:sp>
      <p:sp>
        <p:nvSpPr>
          <p:cNvPr id="2059" name="Text Box 11"/>
          <p:cNvSpPr txBox="1">
            <a:spLocks noChangeArrowheads="1"/>
          </p:cNvSpPr>
          <p:nvPr/>
        </p:nvSpPr>
        <p:spPr bwMode="auto">
          <a:xfrm>
            <a:off x="4912080" y="4630738"/>
            <a:ext cx="2314673" cy="523220"/>
          </a:xfrm>
          <a:prstGeom prst="rect">
            <a:avLst/>
          </a:prstGeom>
          <a:noFill/>
          <a:ln w="9525">
            <a:noFill/>
            <a:miter lim="800000"/>
            <a:headEnd/>
            <a:tailEnd/>
          </a:ln>
          <a:effectLst/>
        </p:spPr>
        <p:txBody>
          <a:bodyPr wrap="none">
            <a:spAutoFit/>
          </a:bodyPr>
          <a:lstStyle/>
          <a:p>
            <a:pPr>
              <a:buFontTx/>
              <a:buChar char="•"/>
            </a:pPr>
            <a:r>
              <a:rPr lang="en-US" sz="2800" b="1"/>
              <a:t>  Involutional</a:t>
            </a:r>
            <a:endParaRPr lang="en-US" sz="2800"/>
          </a:p>
        </p:txBody>
      </p:sp>
      <p:sp>
        <p:nvSpPr>
          <p:cNvPr id="2060" name="Text Box 12"/>
          <p:cNvSpPr txBox="1">
            <a:spLocks noChangeArrowheads="1"/>
          </p:cNvSpPr>
          <p:nvPr/>
        </p:nvSpPr>
        <p:spPr bwMode="auto">
          <a:xfrm>
            <a:off x="4926189" y="5122863"/>
            <a:ext cx="1976182" cy="523220"/>
          </a:xfrm>
          <a:prstGeom prst="rect">
            <a:avLst/>
          </a:prstGeom>
          <a:noFill/>
          <a:ln w="9525">
            <a:noFill/>
            <a:miter lim="800000"/>
            <a:headEnd/>
            <a:tailEnd/>
          </a:ln>
          <a:effectLst/>
        </p:spPr>
        <p:txBody>
          <a:bodyPr wrap="none">
            <a:spAutoFit/>
          </a:bodyPr>
          <a:lstStyle/>
          <a:p>
            <a:pPr>
              <a:buFontTx/>
              <a:buChar char="•"/>
            </a:pPr>
            <a:r>
              <a:rPr lang="en-US" sz="2800" b="1"/>
              <a:t>  Cicatricial</a:t>
            </a:r>
            <a:endParaRPr lang="en-US" sz="2800"/>
          </a:p>
        </p:txBody>
      </p:sp>
      <p:sp>
        <p:nvSpPr>
          <p:cNvPr id="2061" name="Text Box 13"/>
          <p:cNvSpPr txBox="1">
            <a:spLocks noChangeArrowheads="1"/>
          </p:cNvSpPr>
          <p:nvPr/>
        </p:nvSpPr>
        <p:spPr bwMode="auto">
          <a:xfrm>
            <a:off x="4940302" y="5614988"/>
            <a:ext cx="2118529" cy="523220"/>
          </a:xfrm>
          <a:prstGeom prst="rect">
            <a:avLst/>
          </a:prstGeom>
          <a:noFill/>
          <a:ln w="9525">
            <a:noFill/>
            <a:miter lim="800000"/>
            <a:headEnd/>
            <a:tailEnd/>
          </a:ln>
          <a:effectLst/>
        </p:spPr>
        <p:txBody>
          <a:bodyPr wrap="none">
            <a:spAutoFit/>
          </a:bodyPr>
          <a:lstStyle/>
          <a:p>
            <a:pPr>
              <a:buFontTx/>
              <a:buChar char="•"/>
            </a:pPr>
            <a:r>
              <a:rPr lang="en-US" sz="2800" b="1"/>
              <a:t>  Congenital</a:t>
            </a:r>
            <a:endParaRPr lang="en-US" sz="2800"/>
          </a:p>
        </p:txBody>
      </p:sp>
      <p:sp>
        <p:nvSpPr>
          <p:cNvPr id="2063" name="Text Box 15"/>
          <p:cNvSpPr txBox="1">
            <a:spLocks noChangeArrowheads="1"/>
          </p:cNvSpPr>
          <p:nvPr/>
        </p:nvSpPr>
        <p:spPr bwMode="auto">
          <a:xfrm>
            <a:off x="4967111" y="6110288"/>
            <a:ext cx="2515882" cy="523220"/>
          </a:xfrm>
          <a:prstGeom prst="rect">
            <a:avLst/>
          </a:prstGeom>
          <a:noFill/>
          <a:ln w="9525">
            <a:noFill/>
            <a:miter lim="800000"/>
            <a:headEnd/>
            <a:tailEnd/>
          </a:ln>
          <a:effectLst/>
        </p:spPr>
        <p:txBody>
          <a:bodyPr wrap="none">
            <a:spAutoFit/>
          </a:bodyPr>
          <a:lstStyle/>
          <a:p>
            <a:pPr>
              <a:buFontTx/>
              <a:buChar char="•"/>
            </a:pPr>
            <a:r>
              <a:rPr lang="en-US" sz="2800" b="1"/>
              <a:t>  Epiblepharon</a:t>
            </a:r>
            <a:endParaRPr lang="en-US" sz="2800"/>
          </a:p>
        </p:txBody>
      </p:sp>
    </p:spTree>
    <p:extLst>
      <p:ext uri="{BB962C8B-B14F-4D97-AF65-F5344CB8AC3E}">
        <p14:creationId xmlns:p14="http://schemas.microsoft.com/office/powerpoint/2010/main" val="136430584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4622801" y="44451"/>
            <a:ext cx="2592441" cy="646973"/>
          </a:xfrm>
          <a:prstGeom prst="rect">
            <a:avLst/>
          </a:prstGeom>
          <a:noFill/>
          <a:ln w="9525">
            <a:noFill/>
            <a:miter lim="800000"/>
            <a:headEnd/>
            <a:tailEnd/>
          </a:ln>
          <a:effectLst/>
        </p:spPr>
        <p:txBody>
          <a:bodyPr wrap="none" lIns="92075" tIns="46038" rIns="92075" bIns="46038">
            <a:spAutoFit/>
          </a:bodyPr>
          <a:lstStyle/>
          <a:p>
            <a:r>
              <a:rPr lang="en-US" sz="3600" b="1">
                <a:solidFill>
                  <a:srgbClr val="FAFD00"/>
                </a:solidFill>
              </a:rPr>
              <a:t>Involutional </a:t>
            </a:r>
            <a:endParaRPr lang="en-US" sz="4400" b="1">
              <a:solidFill>
                <a:srgbClr val="FAFD00"/>
              </a:solidFill>
            </a:endParaRPr>
          </a:p>
        </p:txBody>
      </p:sp>
      <p:sp>
        <p:nvSpPr>
          <p:cNvPr id="12291" name="Rectangle 3"/>
          <p:cNvSpPr>
            <a:spLocks noChangeArrowheads="1"/>
          </p:cNvSpPr>
          <p:nvPr/>
        </p:nvSpPr>
        <p:spPr bwMode="auto">
          <a:xfrm>
            <a:off x="3420533" y="5102227"/>
            <a:ext cx="5236626" cy="1200971"/>
          </a:xfrm>
          <a:prstGeom prst="rect">
            <a:avLst/>
          </a:prstGeom>
          <a:noFill/>
          <a:ln w="9525">
            <a:noFill/>
            <a:miter lim="800000"/>
            <a:headEnd/>
            <a:tailEnd/>
          </a:ln>
          <a:effectLst/>
        </p:spPr>
        <p:txBody>
          <a:bodyPr wrap="none" lIns="92075" tIns="46038" rIns="92075" bIns="46038">
            <a:spAutoFit/>
          </a:bodyPr>
          <a:lstStyle/>
          <a:p>
            <a:pPr>
              <a:lnSpc>
                <a:spcPct val="80000"/>
              </a:lnSpc>
              <a:buFontTx/>
              <a:buChar char="•"/>
            </a:pPr>
            <a:r>
              <a:rPr lang="en-US" sz="2000" b="1"/>
              <a:t>  Affects lower lid of elderly patients</a:t>
            </a:r>
          </a:p>
          <a:p>
            <a:pPr>
              <a:lnSpc>
                <a:spcPct val="80000"/>
              </a:lnSpc>
            </a:pPr>
            <a:r>
              <a:rPr lang="en-US" sz="2000" b="1"/>
              <a:t>   </a:t>
            </a:r>
          </a:p>
          <a:p>
            <a:pPr>
              <a:lnSpc>
                <a:spcPct val="120000"/>
              </a:lnSpc>
              <a:buFontTx/>
              <a:buChar char="•"/>
            </a:pPr>
            <a:r>
              <a:rPr lang="en-US" sz="2000" b="1"/>
              <a:t>  May cause chronic conjunctival inflammation</a:t>
            </a:r>
          </a:p>
          <a:p>
            <a:pPr>
              <a:lnSpc>
                <a:spcPct val="80000"/>
              </a:lnSpc>
            </a:pPr>
            <a:r>
              <a:rPr lang="en-US" sz="2000" b="1"/>
              <a:t>   and thickening</a:t>
            </a:r>
          </a:p>
        </p:txBody>
      </p:sp>
      <p:graphicFrame>
        <p:nvGraphicFramePr>
          <p:cNvPr id="12294" name="Object 6"/>
          <p:cNvGraphicFramePr>
            <a:graphicFrameLocks noChangeAspect="1"/>
          </p:cNvGraphicFramePr>
          <p:nvPr/>
        </p:nvGraphicFramePr>
        <p:xfrm>
          <a:off x="3420534" y="762002"/>
          <a:ext cx="5266266" cy="4333875"/>
        </p:xfrm>
        <a:graphic>
          <a:graphicData uri="http://schemas.openxmlformats.org/presentationml/2006/ole">
            <mc:AlternateContent xmlns:mc="http://schemas.openxmlformats.org/markup-compatibility/2006">
              <mc:Choice xmlns:v="urn:schemas-microsoft-com:vml" Requires="v">
                <p:oleObj spid="_x0000_s1046" name="Image" r:id="rId4" imgW="5342857" imgH="4334480" progId="">
                  <p:embed/>
                </p:oleObj>
              </mc:Choice>
              <mc:Fallback>
                <p:oleObj name="Image" r:id="rId4" imgW="5342857" imgH="4334480" progId="">
                  <p:embed/>
                  <p:pic>
                    <p:nvPicPr>
                      <p:cNvPr id="12294"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0534" y="762002"/>
                        <a:ext cx="5266266" cy="433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95" name="Line 7"/>
          <p:cNvSpPr>
            <a:spLocks noChangeShapeType="1"/>
          </p:cNvSpPr>
          <p:nvPr/>
        </p:nvSpPr>
        <p:spPr bwMode="auto">
          <a:xfrm>
            <a:off x="3420534" y="5105400"/>
            <a:ext cx="5266266" cy="0"/>
          </a:xfrm>
          <a:prstGeom prst="line">
            <a:avLst/>
          </a:prstGeom>
          <a:noFill/>
          <a:ln w="19050">
            <a:solidFill>
              <a:schemeClr val="tx2"/>
            </a:solidFill>
            <a:round/>
            <a:headEnd/>
            <a:tailEnd/>
          </a:ln>
          <a:effectLst/>
        </p:spPr>
        <p:txBody>
          <a:bodyPr wrap="none" anchor="ctr"/>
          <a:lstStyle/>
          <a:p>
            <a:endParaRPr lang="en-US"/>
          </a:p>
        </p:txBody>
      </p:sp>
      <p:sp>
        <p:nvSpPr>
          <p:cNvPr id="12293" name="Rectangle 5"/>
          <p:cNvSpPr>
            <a:spLocks noChangeArrowheads="1"/>
          </p:cNvSpPr>
          <p:nvPr/>
        </p:nvSpPr>
        <p:spPr bwMode="auto">
          <a:xfrm>
            <a:off x="3429000" y="762000"/>
            <a:ext cx="5257800" cy="5562600"/>
          </a:xfrm>
          <a:prstGeom prst="rect">
            <a:avLst/>
          </a:prstGeom>
          <a:noFill/>
          <a:ln w="28575">
            <a:solidFill>
              <a:schemeClr val="tx2"/>
            </a:solidFill>
            <a:miter lim="800000"/>
            <a:headEnd/>
            <a:tailEnd/>
          </a:ln>
          <a:effectLst/>
        </p:spPr>
        <p:txBody>
          <a:bodyPr wrap="none" anchor="ctr"/>
          <a:lstStyle/>
          <a:p>
            <a:endParaRPr lang="en-US"/>
          </a:p>
        </p:txBody>
      </p:sp>
    </p:spTree>
    <p:extLst>
      <p:ext uri="{BB962C8B-B14F-4D97-AF65-F5344CB8AC3E}">
        <p14:creationId xmlns:p14="http://schemas.microsoft.com/office/powerpoint/2010/main" val="1006384814"/>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2966156" y="52389"/>
            <a:ext cx="5875198" cy="646973"/>
          </a:xfrm>
          <a:prstGeom prst="rect">
            <a:avLst/>
          </a:prstGeom>
          <a:noFill/>
          <a:ln w="9525">
            <a:noFill/>
            <a:miter lim="800000"/>
            <a:headEnd/>
            <a:tailEnd/>
          </a:ln>
          <a:effectLst/>
        </p:spPr>
        <p:txBody>
          <a:bodyPr wrap="none" lIns="92075" tIns="46038" rIns="92075" bIns="46038">
            <a:spAutoFit/>
          </a:bodyPr>
          <a:lstStyle/>
          <a:p>
            <a:r>
              <a:rPr lang="en-US" sz="3600" b="1">
                <a:solidFill>
                  <a:srgbClr val="FAFD00"/>
                </a:solidFill>
              </a:rPr>
              <a:t>Causes of cicatricial ectropion</a:t>
            </a:r>
            <a:endParaRPr lang="en-US" sz="3800" b="1">
              <a:solidFill>
                <a:srgbClr val="FAFD00"/>
              </a:solidFill>
            </a:endParaRPr>
          </a:p>
        </p:txBody>
      </p:sp>
      <p:sp>
        <p:nvSpPr>
          <p:cNvPr id="21507" name="Rectangle 3"/>
          <p:cNvSpPr>
            <a:spLocks noChangeArrowheads="1"/>
          </p:cNvSpPr>
          <p:nvPr/>
        </p:nvSpPr>
        <p:spPr bwMode="auto">
          <a:xfrm>
            <a:off x="2851856" y="609600"/>
            <a:ext cx="4861716" cy="369974"/>
          </a:xfrm>
          <a:prstGeom prst="rect">
            <a:avLst/>
          </a:prstGeom>
          <a:noFill/>
          <a:ln w="9525">
            <a:noFill/>
            <a:miter lim="800000"/>
            <a:headEnd/>
            <a:tailEnd/>
          </a:ln>
          <a:effectLst/>
        </p:spPr>
        <p:txBody>
          <a:bodyPr wrap="none" lIns="92075" tIns="46038" rIns="92075" bIns="46038">
            <a:spAutoFit/>
          </a:bodyPr>
          <a:lstStyle/>
          <a:p>
            <a:pPr>
              <a:buFontTx/>
              <a:buChar char="•"/>
            </a:pPr>
            <a:r>
              <a:rPr lang="en-US" b="1"/>
              <a:t>  Contracture of skin pulling lid away from globe</a:t>
            </a:r>
          </a:p>
        </p:txBody>
      </p:sp>
      <p:sp>
        <p:nvSpPr>
          <p:cNvPr id="21508" name="Rectangle 4"/>
          <p:cNvSpPr>
            <a:spLocks noChangeArrowheads="1"/>
          </p:cNvSpPr>
          <p:nvPr/>
        </p:nvSpPr>
        <p:spPr bwMode="auto">
          <a:xfrm>
            <a:off x="2858912" y="990600"/>
            <a:ext cx="4459041" cy="369974"/>
          </a:xfrm>
          <a:prstGeom prst="rect">
            <a:avLst/>
          </a:prstGeom>
          <a:noFill/>
          <a:ln w="9525">
            <a:noFill/>
            <a:miter lim="800000"/>
            <a:headEnd/>
            <a:tailEnd/>
          </a:ln>
          <a:effectLst/>
        </p:spPr>
        <p:txBody>
          <a:bodyPr wrap="none" lIns="92075" tIns="46038" rIns="92075" bIns="46038">
            <a:spAutoFit/>
          </a:bodyPr>
          <a:lstStyle/>
          <a:p>
            <a:pPr>
              <a:buFontTx/>
              <a:buChar char="•"/>
            </a:pPr>
            <a:r>
              <a:rPr lang="en-US" b="1"/>
              <a:t>  Unilateral or bilateral, depending on cause</a:t>
            </a:r>
          </a:p>
        </p:txBody>
      </p:sp>
      <p:sp>
        <p:nvSpPr>
          <p:cNvPr id="21509" name="Rectangle 5"/>
          <p:cNvSpPr>
            <a:spLocks noChangeArrowheads="1"/>
          </p:cNvSpPr>
          <p:nvPr/>
        </p:nvSpPr>
        <p:spPr bwMode="auto">
          <a:xfrm>
            <a:off x="2418645" y="5486401"/>
            <a:ext cx="3059364" cy="585418"/>
          </a:xfrm>
          <a:prstGeom prst="rect">
            <a:avLst/>
          </a:prstGeom>
          <a:noFill/>
          <a:ln w="9525">
            <a:noFill/>
            <a:miter lim="800000"/>
            <a:headEnd/>
            <a:tailEnd/>
          </a:ln>
          <a:effectLst/>
        </p:spPr>
        <p:txBody>
          <a:bodyPr wrap="none" lIns="92075" tIns="46038" rIns="92075" bIns="46038">
            <a:spAutoFit/>
          </a:bodyPr>
          <a:lstStyle/>
          <a:p>
            <a:pPr>
              <a:lnSpc>
                <a:spcPct val="80000"/>
              </a:lnSpc>
            </a:pPr>
            <a:r>
              <a:rPr lang="en-US" sz="2000" b="1"/>
              <a:t>Unilateral ectropion due to</a:t>
            </a:r>
          </a:p>
          <a:p>
            <a:pPr>
              <a:lnSpc>
                <a:spcPct val="80000"/>
              </a:lnSpc>
            </a:pPr>
            <a:r>
              <a:rPr lang="en-US" sz="2000" b="1"/>
              <a:t>traumatic scarring</a:t>
            </a:r>
          </a:p>
        </p:txBody>
      </p:sp>
      <p:sp>
        <p:nvSpPr>
          <p:cNvPr id="21510" name="Rectangle 6"/>
          <p:cNvSpPr>
            <a:spLocks noChangeArrowheads="1"/>
          </p:cNvSpPr>
          <p:nvPr/>
        </p:nvSpPr>
        <p:spPr bwMode="auto">
          <a:xfrm>
            <a:off x="6234291" y="5486401"/>
            <a:ext cx="3655553" cy="585418"/>
          </a:xfrm>
          <a:prstGeom prst="rect">
            <a:avLst/>
          </a:prstGeom>
          <a:noFill/>
          <a:ln w="9525">
            <a:noFill/>
            <a:miter lim="800000"/>
            <a:headEnd/>
            <a:tailEnd/>
          </a:ln>
          <a:effectLst/>
        </p:spPr>
        <p:txBody>
          <a:bodyPr wrap="none" lIns="92075" tIns="46038" rIns="92075" bIns="46038">
            <a:spAutoFit/>
          </a:bodyPr>
          <a:lstStyle/>
          <a:p>
            <a:pPr>
              <a:lnSpc>
                <a:spcPct val="80000"/>
              </a:lnSpc>
            </a:pPr>
            <a:r>
              <a:rPr lang="en-US" sz="2000" b="1"/>
              <a:t>Bilateral ectropion due to severe</a:t>
            </a:r>
          </a:p>
          <a:p>
            <a:pPr>
              <a:lnSpc>
                <a:spcPct val="80000"/>
              </a:lnSpc>
            </a:pPr>
            <a:r>
              <a:rPr lang="en-US" sz="2000" b="1"/>
              <a:t>dermatitis</a:t>
            </a:r>
          </a:p>
        </p:txBody>
      </p:sp>
      <p:pic>
        <p:nvPicPr>
          <p:cNvPr id="21511" name="Picture 7" descr="C:\My Documents\Ect15.JPG"/>
          <p:cNvPicPr>
            <a:picLocks noChangeAspect="1" noChangeArrowheads="1"/>
          </p:cNvPicPr>
          <p:nvPr/>
        </p:nvPicPr>
        <p:blipFill>
          <a:blip r:embed="rId3" cstate="print"/>
          <a:srcRect/>
          <a:stretch>
            <a:fillRect/>
          </a:stretch>
        </p:blipFill>
        <p:spPr bwMode="auto">
          <a:xfrm>
            <a:off x="2133601" y="1752600"/>
            <a:ext cx="3793067" cy="3657600"/>
          </a:xfrm>
          <a:prstGeom prst="rect">
            <a:avLst/>
          </a:prstGeom>
          <a:noFill/>
        </p:spPr>
      </p:pic>
      <p:pic>
        <p:nvPicPr>
          <p:cNvPr id="21512" name="Picture 8" descr="C:\My Documents\Ect16.JPG"/>
          <p:cNvPicPr>
            <a:picLocks noChangeAspect="1" noChangeArrowheads="1"/>
          </p:cNvPicPr>
          <p:nvPr/>
        </p:nvPicPr>
        <p:blipFill>
          <a:blip r:embed="rId4" cstate="print"/>
          <a:srcRect/>
          <a:stretch>
            <a:fillRect/>
          </a:stretch>
        </p:blipFill>
        <p:spPr bwMode="auto">
          <a:xfrm>
            <a:off x="5926668" y="2133600"/>
            <a:ext cx="4199467" cy="2895600"/>
          </a:xfrm>
          <a:prstGeom prst="rect">
            <a:avLst/>
          </a:prstGeom>
          <a:noFill/>
        </p:spPr>
      </p:pic>
      <p:sp>
        <p:nvSpPr>
          <p:cNvPr id="21514" name="Rectangle 10"/>
          <p:cNvSpPr>
            <a:spLocks noChangeArrowheads="1"/>
          </p:cNvSpPr>
          <p:nvPr/>
        </p:nvSpPr>
        <p:spPr bwMode="auto">
          <a:xfrm>
            <a:off x="2133601" y="1752600"/>
            <a:ext cx="7992533" cy="4419600"/>
          </a:xfrm>
          <a:prstGeom prst="rect">
            <a:avLst/>
          </a:prstGeom>
          <a:noFill/>
          <a:ln w="28575">
            <a:solidFill>
              <a:schemeClr val="tx2"/>
            </a:solidFill>
            <a:miter lim="800000"/>
            <a:headEnd/>
            <a:tailEnd/>
          </a:ln>
          <a:effectLst/>
        </p:spPr>
        <p:txBody>
          <a:bodyPr wrap="none" anchor="ctr"/>
          <a:lstStyle/>
          <a:p>
            <a:endParaRPr lang="en-US"/>
          </a:p>
        </p:txBody>
      </p:sp>
      <p:sp>
        <p:nvSpPr>
          <p:cNvPr id="21515" name="Line 11"/>
          <p:cNvSpPr>
            <a:spLocks noChangeShapeType="1"/>
          </p:cNvSpPr>
          <p:nvPr/>
        </p:nvSpPr>
        <p:spPr bwMode="auto">
          <a:xfrm>
            <a:off x="2133601" y="5410200"/>
            <a:ext cx="7992533" cy="0"/>
          </a:xfrm>
          <a:prstGeom prst="line">
            <a:avLst/>
          </a:prstGeom>
          <a:noFill/>
          <a:ln w="19050">
            <a:solidFill>
              <a:schemeClr val="tx2"/>
            </a:solidFill>
            <a:round/>
            <a:headEnd/>
            <a:tailEnd/>
          </a:ln>
          <a:effectLst/>
        </p:spPr>
        <p:txBody>
          <a:bodyPr wrap="none" anchor="ctr"/>
          <a:lstStyle/>
          <a:p>
            <a:endParaRPr lang="en-US"/>
          </a:p>
        </p:txBody>
      </p:sp>
      <p:sp>
        <p:nvSpPr>
          <p:cNvPr id="21516" name="Line 12"/>
          <p:cNvSpPr>
            <a:spLocks noChangeShapeType="1"/>
          </p:cNvSpPr>
          <p:nvPr/>
        </p:nvSpPr>
        <p:spPr bwMode="auto">
          <a:xfrm>
            <a:off x="5926667" y="1752600"/>
            <a:ext cx="0" cy="4419600"/>
          </a:xfrm>
          <a:prstGeom prst="line">
            <a:avLst/>
          </a:prstGeom>
          <a:noFill/>
          <a:ln w="19050">
            <a:solidFill>
              <a:schemeClr val="tx2"/>
            </a:solidFill>
            <a:round/>
            <a:headEnd/>
            <a:tailEnd/>
          </a:ln>
          <a:effectLst/>
        </p:spPr>
        <p:txBody>
          <a:bodyPr wrap="none" anchor="ctr"/>
          <a:lstStyle/>
          <a:p>
            <a:endParaRPr lang="en-US"/>
          </a:p>
        </p:txBody>
      </p:sp>
    </p:spTree>
    <p:extLst>
      <p:ext uri="{BB962C8B-B14F-4D97-AF65-F5344CB8AC3E}">
        <p14:creationId xmlns:p14="http://schemas.microsoft.com/office/powerpoint/2010/main" val="965695511"/>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4030134" y="1"/>
            <a:ext cx="3789371" cy="646973"/>
          </a:xfrm>
          <a:prstGeom prst="rect">
            <a:avLst/>
          </a:prstGeom>
          <a:noFill/>
          <a:ln w="9525">
            <a:noFill/>
            <a:miter lim="800000"/>
            <a:headEnd/>
            <a:tailEnd/>
          </a:ln>
          <a:effectLst/>
        </p:spPr>
        <p:txBody>
          <a:bodyPr wrap="none" lIns="92075" tIns="46038" rIns="92075" bIns="46038">
            <a:spAutoFit/>
          </a:bodyPr>
          <a:lstStyle/>
          <a:p>
            <a:r>
              <a:rPr lang="en-US" sz="3600" b="1">
                <a:solidFill>
                  <a:srgbClr val="FAFD00"/>
                </a:solidFill>
              </a:rPr>
              <a:t>Paralytic ectropion</a:t>
            </a:r>
          </a:p>
        </p:txBody>
      </p:sp>
      <p:sp>
        <p:nvSpPr>
          <p:cNvPr id="25603" name="Rectangle 3"/>
          <p:cNvSpPr>
            <a:spLocks noChangeArrowheads="1"/>
          </p:cNvSpPr>
          <p:nvPr/>
        </p:nvSpPr>
        <p:spPr bwMode="auto">
          <a:xfrm>
            <a:off x="2472267" y="4981576"/>
            <a:ext cx="3323154" cy="566310"/>
          </a:xfrm>
          <a:prstGeom prst="rect">
            <a:avLst/>
          </a:prstGeom>
          <a:noFill/>
          <a:ln w="9525">
            <a:noFill/>
            <a:miter lim="800000"/>
            <a:headEnd/>
            <a:tailEnd/>
          </a:ln>
          <a:effectLst/>
        </p:spPr>
        <p:txBody>
          <a:bodyPr wrap="none" lIns="92075" tIns="46038" rIns="92075" bIns="46038">
            <a:spAutoFit/>
          </a:bodyPr>
          <a:lstStyle/>
          <a:p>
            <a:pPr>
              <a:lnSpc>
                <a:spcPct val="80000"/>
              </a:lnSpc>
            </a:pPr>
            <a:r>
              <a:rPr lang="en-US" sz="2000" b="1" dirty="0">
                <a:solidFill>
                  <a:srgbClr val="DC0081"/>
                </a:solidFill>
              </a:rPr>
              <a:t> </a:t>
            </a:r>
            <a:r>
              <a:rPr lang="en-US" b="1" dirty="0"/>
              <a:t>Exposure </a:t>
            </a:r>
            <a:r>
              <a:rPr lang="en-US" b="1" dirty="0" err="1"/>
              <a:t>keratopathy</a:t>
            </a:r>
            <a:r>
              <a:rPr lang="en-US" b="1" dirty="0">
                <a:solidFill>
                  <a:srgbClr val="DC0081"/>
                </a:solidFill>
              </a:rPr>
              <a:t> </a:t>
            </a:r>
            <a:r>
              <a:rPr lang="en-US" b="1" dirty="0"/>
              <a:t>caused by</a:t>
            </a:r>
          </a:p>
          <a:p>
            <a:pPr>
              <a:lnSpc>
                <a:spcPct val="80000"/>
              </a:lnSpc>
            </a:pPr>
            <a:r>
              <a:rPr lang="en-US" b="1" dirty="0"/>
              <a:t> </a:t>
            </a:r>
            <a:r>
              <a:rPr lang="en-US" b="1" dirty="0" err="1"/>
              <a:t>lagophthalmos</a:t>
            </a:r>
            <a:endParaRPr lang="en-US" b="1" dirty="0"/>
          </a:p>
        </p:txBody>
      </p:sp>
      <p:sp>
        <p:nvSpPr>
          <p:cNvPr id="25604" name="Rectangle 4"/>
          <p:cNvSpPr>
            <a:spLocks noChangeArrowheads="1"/>
          </p:cNvSpPr>
          <p:nvPr/>
        </p:nvSpPr>
        <p:spPr bwMode="auto">
          <a:xfrm>
            <a:off x="3945184" y="619126"/>
            <a:ext cx="3979616" cy="541688"/>
          </a:xfrm>
          <a:prstGeom prst="rect">
            <a:avLst/>
          </a:prstGeom>
          <a:noFill/>
          <a:ln w="9525">
            <a:noFill/>
            <a:miter lim="800000"/>
            <a:headEnd/>
            <a:tailEnd/>
          </a:ln>
          <a:effectLst/>
        </p:spPr>
        <p:txBody>
          <a:bodyPr wrap="none" lIns="92075" tIns="46038" rIns="92075" bIns="46038">
            <a:spAutoFit/>
          </a:bodyPr>
          <a:lstStyle/>
          <a:p>
            <a:pPr algn="ctr">
              <a:lnSpc>
                <a:spcPct val="80000"/>
              </a:lnSpc>
            </a:pPr>
            <a:r>
              <a:rPr lang="en-US" b="1" dirty="0"/>
              <a:t>Caused by facial nerve palsy which, </a:t>
            </a:r>
          </a:p>
          <a:p>
            <a:pPr algn="ctr">
              <a:lnSpc>
                <a:spcPct val="80000"/>
              </a:lnSpc>
            </a:pPr>
            <a:r>
              <a:rPr lang="en-US" b="1" dirty="0"/>
              <a:t>if severe, may give rise to the following:</a:t>
            </a:r>
          </a:p>
        </p:txBody>
      </p:sp>
      <p:sp>
        <p:nvSpPr>
          <p:cNvPr id="25605" name="Rectangle 5"/>
          <p:cNvSpPr>
            <a:spLocks noChangeArrowheads="1"/>
          </p:cNvSpPr>
          <p:nvPr/>
        </p:nvSpPr>
        <p:spPr bwMode="auto">
          <a:xfrm>
            <a:off x="5947835" y="5286376"/>
            <a:ext cx="3010183" cy="585418"/>
          </a:xfrm>
          <a:prstGeom prst="rect">
            <a:avLst/>
          </a:prstGeom>
          <a:noFill/>
          <a:ln w="9525">
            <a:noFill/>
            <a:miter lim="800000"/>
            <a:headEnd/>
            <a:tailEnd/>
          </a:ln>
          <a:effectLst/>
        </p:spPr>
        <p:txBody>
          <a:bodyPr wrap="none" lIns="92075" tIns="46038" rIns="92075" bIns="46038">
            <a:spAutoFit/>
          </a:bodyPr>
          <a:lstStyle/>
          <a:p>
            <a:pPr>
              <a:lnSpc>
                <a:spcPct val="80000"/>
              </a:lnSpc>
              <a:buFontTx/>
              <a:buChar char="•"/>
            </a:pPr>
            <a:r>
              <a:rPr lang="en-US" sz="2000" b="1"/>
              <a:t> Failure of  lacrimal pump</a:t>
            </a:r>
          </a:p>
          <a:p>
            <a:pPr>
              <a:lnSpc>
                <a:spcPct val="80000"/>
              </a:lnSpc>
            </a:pPr>
            <a:r>
              <a:rPr lang="en-US" sz="2000" b="1"/>
              <a:t>   mechanism</a:t>
            </a:r>
          </a:p>
        </p:txBody>
      </p:sp>
      <p:sp>
        <p:nvSpPr>
          <p:cNvPr id="25606" name="Rectangle 6"/>
          <p:cNvSpPr>
            <a:spLocks noChangeArrowheads="1"/>
          </p:cNvSpPr>
          <p:nvPr/>
        </p:nvSpPr>
        <p:spPr bwMode="auto">
          <a:xfrm>
            <a:off x="5926667" y="5819776"/>
            <a:ext cx="3751220" cy="585418"/>
          </a:xfrm>
          <a:prstGeom prst="rect">
            <a:avLst/>
          </a:prstGeom>
          <a:noFill/>
          <a:ln w="9525">
            <a:noFill/>
            <a:miter lim="800000"/>
            <a:headEnd/>
            <a:tailEnd/>
          </a:ln>
          <a:effectLst/>
        </p:spPr>
        <p:txBody>
          <a:bodyPr wrap="none" lIns="92075" tIns="46038" rIns="92075" bIns="46038">
            <a:spAutoFit/>
          </a:bodyPr>
          <a:lstStyle/>
          <a:p>
            <a:pPr>
              <a:lnSpc>
                <a:spcPct val="80000"/>
              </a:lnSpc>
              <a:buFontTx/>
              <a:buChar char="•"/>
            </a:pPr>
            <a:r>
              <a:rPr lang="en-US" sz="2000" b="1"/>
              <a:t> Increase in tear production</a:t>
            </a:r>
          </a:p>
          <a:p>
            <a:pPr>
              <a:lnSpc>
                <a:spcPct val="80000"/>
              </a:lnSpc>
            </a:pPr>
            <a:r>
              <a:rPr lang="en-US" sz="2000" b="1"/>
              <a:t>   resulting from corneal exposure</a:t>
            </a:r>
          </a:p>
        </p:txBody>
      </p:sp>
      <p:sp>
        <p:nvSpPr>
          <p:cNvPr id="25607" name="Rectangle 7"/>
          <p:cNvSpPr>
            <a:spLocks noChangeArrowheads="1"/>
          </p:cNvSpPr>
          <p:nvPr/>
        </p:nvSpPr>
        <p:spPr bwMode="auto">
          <a:xfrm>
            <a:off x="5880102" y="4905376"/>
            <a:ext cx="3998595" cy="400752"/>
          </a:xfrm>
          <a:prstGeom prst="rect">
            <a:avLst/>
          </a:prstGeom>
          <a:noFill/>
          <a:ln w="9525">
            <a:noFill/>
            <a:miter lim="800000"/>
            <a:headEnd/>
            <a:tailEnd/>
          </a:ln>
          <a:effectLst/>
        </p:spPr>
        <p:txBody>
          <a:bodyPr wrap="none" lIns="92075" tIns="46038" rIns="92075" bIns="46038">
            <a:spAutoFit/>
          </a:bodyPr>
          <a:lstStyle/>
          <a:p>
            <a:r>
              <a:rPr lang="en-US" sz="2000" b="1"/>
              <a:t>Epiphora</a:t>
            </a:r>
            <a:r>
              <a:rPr lang="en-US" sz="2000" b="1">
                <a:solidFill>
                  <a:srgbClr val="DC0081"/>
                </a:solidFill>
              </a:rPr>
              <a:t> </a:t>
            </a:r>
            <a:r>
              <a:rPr lang="en-US" sz="2000" b="1"/>
              <a:t>caused by combination of:</a:t>
            </a:r>
          </a:p>
        </p:txBody>
      </p:sp>
      <p:pic>
        <p:nvPicPr>
          <p:cNvPr id="25612" name="Picture 12" descr="C:\My Documents\Ect19.JPG"/>
          <p:cNvPicPr>
            <a:picLocks noChangeAspect="1" noChangeArrowheads="1"/>
          </p:cNvPicPr>
          <p:nvPr/>
        </p:nvPicPr>
        <p:blipFill>
          <a:blip r:embed="rId3" cstate="print"/>
          <a:srcRect/>
          <a:stretch>
            <a:fillRect/>
          </a:stretch>
        </p:blipFill>
        <p:spPr bwMode="auto">
          <a:xfrm>
            <a:off x="2404534" y="1371602"/>
            <a:ext cx="3522133" cy="34337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5613" name="Picture 13" descr="C:\My Documents\Ect20.JPG"/>
          <p:cNvPicPr>
            <a:picLocks noChangeAspect="1" noChangeArrowheads="1"/>
          </p:cNvPicPr>
          <p:nvPr/>
        </p:nvPicPr>
        <p:blipFill>
          <a:blip r:embed="rId4" cstate="print"/>
          <a:srcRect/>
          <a:stretch>
            <a:fillRect/>
          </a:stretch>
        </p:blipFill>
        <p:spPr bwMode="auto">
          <a:xfrm>
            <a:off x="5926667" y="1371602"/>
            <a:ext cx="3903133" cy="34274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5614" name="Line 14"/>
          <p:cNvSpPr>
            <a:spLocks noChangeShapeType="1"/>
          </p:cNvSpPr>
          <p:nvPr/>
        </p:nvSpPr>
        <p:spPr bwMode="auto">
          <a:xfrm>
            <a:off x="5926667" y="1295400"/>
            <a:ext cx="0" cy="5181600"/>
          </a:xfrm>
          <a:prstGeom prst="line">
            <a:avLst/>
          </a:prstGeom>
          <a:noFill/>
          <a:ln w="19050">
            <a:solidFill>
              <a:schemeClr val="tx2"/>
            </a:solidFill>
            <a:round/>
            <a:headEnd/>
            <a:tailEnd/>
          </a:ln>
          <a:effectLst/>
        </p:spPr>
        <p:txBody>
          <a:bodyPr wrap="none" anchor="ctr"/>
          <a:lstStyle/>
          <a:p>
            <a:endParaRPr lang="en-US"/>
          </a:p>
        </p:txBody>
      </p:sp>
      <p:sp>
        <p:nvSpPr>
          <p:cNvPr id="25611" name="Rectangle 11"/>
          <p:cNvSpPr>
            <a:spLocks noChangeArrowheads="1"/>
          </p:cNvSpPr>
          <p:nvPr/>
        </p:nvSpPr>
        <p:spPr bwMode="auto">
          <a:xfrm>
            <a:off x="2362200" y="1295400"/>
            <a:ext cx="7589520" cy="5181600"/>
          </a:xfrm>
          <a:prstGeom prst="rect">
            <a:avLst/>
          </a:prstGeom>
          <a:noFill/>
          <a:ln w="28575">
            <a:solidFill>
              <a:schemeClr val="tx2"/>
            </a:solidFill>
            <a:miter lim="800000"/>
            <a:headEnd/>
            <a:tailEnd/>
          </a:ln>
          <a:effectLst/>
        </p:spPr>
        <p:txBody>
          <a:bodyPr wrap="none" anchor="ctr"/>
          <a:lstStyle/>
          <a:p>
            <a:endParaRPr lang="en-US"/>
          </a:p>
        </p:txBody>
      </p:sp>
      <p:sp>
        <p:nvSpPr>
          <p:cNvPr id="25615" name="Line 15"/>
          <p:cNvSpPr>
            <a:spLocks noChangeShapeType="1"/>
          </p:cNvSpPr>
          <p:nvPr/>
        </p:nvSpPr>
        <p:spPr bwMode="auto">
          <a:xfrm>
            <a:off x="2404535" y="4800600"/>
            <a:ext cx="7179733" cy="0"/>
          </a:xfrm>
          <a:prstGeom prst="line">
            <a:avLst/>
          </a:prstGeom>
          <a:noFill/>
          <a:ln w="19050">
            <a:solidFill>
              <a:schemeClr val="tx2"/>
            </a:solidFill>
            <a:round/>
            <a:headEnd/>
            <a:tailEnd/>
          </a:ln>
          <a:effectLst/>
        </p:spPr>
        <p:txBody>
          <a:bodyPr wrap="none" anchor="ctr"/>
          <a:lstStyle/>
          <a:p>
            <a:endParaRPr lang="en-US"/>
          </a:p>
        </p:txBody>
      </p:sp>
    </p:spTree>
    <p:extLst>
      <p:ext uri="{BB962C8B-B14F-4D97-AF65-F5344CB8AC3E}">
        <p14:creationId xmlns:p14="http://schemas.microsoft.com/office/powerpoint/2010/main" val="2584180443"/>
      </p:ext>
    </p:extLst>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3" name="Picture 7" descr="C:\My Documents\Ect21.JPG"/>
          <p:cNvPicPr>
            <a:picLocks noChangeAspect="1" noChangeArrowheads="1"/>
          </p:cNvPicPr>
          <p:nvPr/>
        </p:nvPicPr>
        <p:blipFill>
          <a:blip r:embed="rId2" cstate="print"/>
          <a:srcRect/>
          <a:stretch>
            <a:fillRect/>
          </a:stretch>
        </p:blipFill>
        <p:spPr bwMode="auto">
          <a:xfrm>
            <a:off x="3623734" y="1077915"/>
            <a:ext cx="4910666" cy="4256087"/>
          </a:xfrm>
          <a:prstGeom prst="rect">
            <a:avLst/>
          </a:prstGeom>
          <a:noFill/>
        </p:spPr>
      </p:pic>
      <p:sp>
        <p:nvSpPr>
          <p:cNvPr id="29698" name="Rectangle 2"/>
          <p:cNvSpPr>
            <a:spLocks noChangeArrowheads="1"/>
          </p:cNvSpPr>
          <p:nvPr/>
        </p:nvSpPr>
        <p:spPr bwMode="auto">
          <a:xfrm>
            <a:off x="3674533" y="1"/>
            <a:ext cx="4343818" cy="646973"/>
          </a:xfrm>
          <a:prstGeom prst="rect">
            <a:avLst/>
          </a:prstGeom>
          <a:noFill/>
          <a:ln w="9525">
            <a:noFill/>
            <a:miter lim="800000"/>
            <a:headEnd/>
            <a:tailEnd/>
          </a:ln>
          <a:effectLst/>
        </p:spPr>
        <p:txBody>
          <a:bodyPr wrap="none" lIns="92075" tIns="46038" rIns="92075" bIns="46038">
            <a:spAutoFit/>
          </a:bodyPr>
          <a:lstStyle/>
          <a:p>
            <a:r>
              <a:rPr lang="en-US" sz="3600" b="1">
                <a:solidFill>
                  <a:srgbClr val="FAFD00"/>
                </a:solidFill>
              </a:rPr>
              <a:t>Mechanical ectropion</a:t>
            </a:r>
            <a:endParaRPr lang="en-US" sz="3800" b="1">
              <a:solidFill>
                <a:srgbClr val="FAFD00"/>
              </a:solidFill>
            </a:endParaRPr>
          </a:p>
        </p:txBody>
      </p:sp>
      <p:sp>
        <p:nvSpPr>
          <p:cNvPr id="29699" name="Rectangle 3"/>
          <p:cNvSpPr>
            <a:spLocks noChangeArrowheads="1"/>
          </p:cNvSpPr>
          <p:nvPr/>
        </p:nvSpPr>
        <p:spPr bwMode="auto">
          <a:xfrm>
            <a:off x="3352801" y="547688"/>
            <a:ext cx="5423921" cy="523862"/>
          </a:xfrm>
          <a:prstGeom prst="rect">
            <a:avLst/>
          </a:prstGeom>
          <a:noFill/>
          <a:ln w="9525">
            <a:noFill/>
            <a:miter lim="800000"/>
            <a:headEnd/>
            <a:tailEnd/>
          </a:ln>
          <a:effectLst/>
        </p:spPr>
        <p:txBody>
          <a:bodyPr wrap="none" lIns="92075" tIns="46038" rIns="92075" bIns="46038">
            <a:spAutoFit/>
          </a:bodyPr>
          <a:lstStyle/>
          <a:p>
            <a:r>
              <a:rPr lang="en-US" sz="2800" b="1"/>
              <a:t> Mechanical lid eversion by tumour</a:t>
            </a:r>
            <a:endParaRPr lang="en-US" sz="3600" b="1"/>
          </a:p>
        </p:txBody>
      </p:sp>
      <p:sp>
        <p:nvSpPr>
          <p:cNvPr id="29700" name="Rectangle 4"/>
          <p:cNvSpPr>
            <a:spLocks noChangeArrowheads="1"/>
          </p:cNvSpPr>
          <p:nvPr/>
        </p:nvSpPr>
        <p:spPr bwMode="auto">
          <a:xfrm>
            <a:off x="3668889" y="5727701"/>
            <a:ext cx="3794116" cy="400752"/>
          </a:xfrm>
          <a:prstGeom prst="rect">
            <a:avLst/>
          </a:prstGeom>
          <a:noFill/>
          <a:ln w="9525">
            <a:noFill/>
            <a:miter lim="800000"/>
            <a:headEnd/>
            <a:tailEnd/>
          </a:ln>
          <a:effectLst/>
        </p:spPr>
        <p:txBody>
          <a:bodyPr wrap="none" lIns="92075" tIns="46038" rIns="92075" bIns="46038">
            <a:spAutoFit/>
          </a:bodyPr>
          <a:lstStyle/>
          <a:p>
            <a:pPr>
              <a:buSzPct val="60000"/>
              <a:buFontTx/>
              <a:buChar char="•"/>
            </a:pPr>
            <a:r>
              <a:rPr lang="en-US" sz="2000" b="1"/>
              <a:t> Removal of the cause, if possible</a:t>
            </a:r>
          </a:p>
        </p:txBody>
      </p:sp>
      <p:sp>
        <p:nvSpPr>
          <p:cNvPr id="29701" name="Rectangle 5"/>
          <p:cNvSpPr>
            <a:spLocks noChangeArrowheads="1"/>
          </p:cNvSpPr>
          <p:nvPr/>
        </p:nvSpPr>
        <p:spPr bwMode="auto">
          <a:xfrm>
            <a:off x="3657601" y="6080126"/>
            <a:ext cx="4950971" cy="400752"/>
          </a:xfrm>
          <a:prstGeom prst="rect">
            <a:avLst/>
          </a:prstGeom>
          <a:noFill/>
          <a:ln w="9525">
            <a:noFill/>
            <a:miter lim="800000"/>
            <a:headEnd/>
            <a:tailEnd/>
          </a:ln>
          <a:effectLst/>
        </p:spPr>
        <p:txBody>
          <a:bodyPr wrap="none" lIns="92075" tIns="46038" rIns="92075" bIns="46038">
            <a:spAutoFit/>
          </a:bodyPr>
          <a:lstStyle/>
          <a:p>
            <a:pPr>
              <a:buSzPct val="60000"/>
              <a:buFontTx/>
              <a:buChar char="•"/>
            </a:pPr>
            <a:r>
              <a:rPr lang="en-US" sz="2000" b="1"/>
              <a:t> Correction of significant horizontal lid laxity</a:t>
            </a:r>
          </a:p>
        </p:txBody>
      </p:sp>
      <p:sp>
        <p:nvSpPr>
          <p:cNvPr id="29702" name="Rectangle 6"/>
          <p:cNvSpPr>
            <a:spLocks noChangeArrowheads="1"/>
          </p:cNvSpPr>
          <p:nvPr/>
        </p:nvSpPr>
        <p:spPr bwMode="auto">
          <a:xfrm>
            <a:off x="4936067" y="5314950"/>
            <a:ext cx="1178784" cy="369974"/>
          </a:xfrm>
          <a:prstGeom prst="rect">
            <a:avLst/>
          </a:prstGeom>
          <a:noFill/>
          <a:ln w="9525">
            <a:noFill/>
            <a:miter lim="800000"/>
            <a:headEnd/>
            <a:tailEnd/>
          </a:ln>
          <a:effectLst/>
        </p:spPr>
        <p:txBody>
          <a:bodyPr wrap="none" lIns="92075" tIns="46038" rIns="92075" bIns="46038">
            <a:spAutoFit/>
          </a:bodyPr>
          <a:lstStyle/>
          <a:p>
            <a:r>
              <a:rPr lang="en-US" b="1">
                <a:solidFill>
                  <a:srgbClr val="FF0000"/>
                </a:solidFill>
              </a:rPr>
              <a:t>Treatment</a:t>
            </a:r>
            <a:endParaRPr lang="en-US" sz="3600" b="1">
              <a:solidFill>
                <a:srgbClr val="DC0081"/>
              </a:solidFill>
            </a:endParaRPr>
          </a:p>
        </p:txBody>
      </p:sp>
      <p:sp>
        <p:nvSpPr>
          <p:cNvPr id="29704" name="Rectangle 8"/>
          <p:cNvSpPr>
            <a:spLocks noChangeArrowheads="1"/>
          </p:cNvSpPr>
          <p:nvPr/>
        </p:nvSpPr>
        <p:spPr bwMode="auto">
          <a:xfrm>
            <a:off x="3623734" y="1066800"/>
            <a:ext cx="4910666" cy="5486400"/>
          </a:xfrm>
          <a:prstGeom prst="rect">
            <a:avLst/>
          </a:prstGeom>
          <a:noFill/>
          <a:ln w="28575">
            <a:solidFill>
              <a:schemeClr val="tx2"/>
            </a:solidFill>
            <a:miter lim="800000"/>
            <a:headEnd/>
            <a:tailEnd/>
          </a:ln>
          <a:effectLst/>
        </p:spPr>
        <p:txBody>
          <a:bodyPr wrap="none" anchor="ctr"/>
          <a:lstStyle/>
          <a:p>
            <a:endParaRPr lang="en-US"/>
          </a:p>
        </p:txBody>
      </p:sp>
      <p:sp>
        <p:nvSpPr>
          <p:cNvPr id="29705" name="Line 9"/>
          <p:cNvSpPr>
            <a:spLocks noChangeShapeType="1"/>
          </p:cNvSpPr>
          <p:nvPr/>
        </p:nvSpPr>
        <p:spPr bwMode="auto">
          <a:xfrm>
            <a:off x="3623734" y="5334000"/>
            <a:ext cx="4910666" cy="0"/>
          </a:xfrm>
          <a:prstGeom prst="line">
            <a:avLst/>
          </a:prstGeom>
          <a:noFill/>
          <a:ln w="19050">
            <a:solidFill>
              <a:schemeClr val="tx2"/>
            </a:solidFill>
            <a:round/>
            <a:headEnd/>
            <a:tailEnd/>
          </a:ln>
          <a:effectLst/>
        </p:spPr>
        <p:txBody>
          <a:bodyPr wrap="none" anchor="ctr"/>
          <a:lstStyle/>
          <a:p>
            <a:endParaRPr lang="en-US"/>
          </a:p>
        </p:txBody>
      </p:sp>
    </p:spTree>
    <p:extLst>
      <p:ext uri="{BB962C8B-B14F-4D97-AF65-F5344CB8AC3E}">
        <p14:creationId xmlns:p14="http://schemas.microsoft.com/office/powerpoint/2010/main" val="337894109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3719690" y="196851"/>
            <a:ext cx="4494885" cy="646973"/>
          </a:xfrm>
          <a:prstGeom prst="rect">
            <a:avLst/>
          </a:prstGeom>
          <a:noFill/>
          <a:ln w="9525">
            <a:noFill/>
            <a:miter lim="800000"/>
            <a:headEnd/>
            <a:tailEnd/>
          </a:ln>
          <a:effectLst/>
        </p:spPr>
        <p:txBody>
          <a:bodyPr wrap="none" lIns="92075" tIns="46038" rIns="92075" bIns="46038">
            <a:spAutoFit/>
          </a:bodyPr>
          <a:lstStyle/>
          <a:p>
            <a:r>
              <a:rPr lang="en-US" sz="3600" b="1">
                <a:solidFill>
                  <a:srgbClr val="FAFD00"/>
                </a:solidFill>
              </a:rPr>
              <a:t>Involutional entropion</a:t>
            </a:r>
            <a:endParaRPr lang="en-US" sz="3800" b="1">
              <a:solidFill>
                <a:srgbClr val="FAFD00"/>
              </a:solidFill>
            </a:endParaRPr>
          </a:p>
        </p:txBody>
      </p:sp>
      <p:sp>
        <p:nvSpPr>
          <p:cNvPr id="30723" name="Rectangle 3"/>
          <p:cNvSpPr>
            <a:spLocks noChangeArrowheads="1"/>
          </p:cNvSpPr>
          <p:nvPr/>
        </p:nvSpPr>
        <p:spPr bwMode="auto">
          <a:xfrm>
            <a:off x="2120901" y="5105401"/>
            <a:ext cx="3987182" cy="646973"/>
          </a:xfrm>
          <a:prstGeom prst="rect">
            <a:avLst/>
          </a:prstGeom>
          <a:noFill/>
          <a:ln w="9525">
            <a:noFill/>
            <a:miter lim="800000"/>
            <a:headEnd/>
            <a:tailEnd/>
          </a:ln>
          <a:effectLst/>
        </p:spPr>
        <p:txBody>
          <a:bodyPr wrap="none" lIns="92075" tIns="46038" rIns="92075" bIns="46038">
            <a:spAutoFit/>
          </a:bodyPr>
          <a:lstStyle/>
          <a:p>
            <a:r>
              <a:rPr lang="en-US" sz="2000" b="1"/>
              <a:t> Affects lower lid because upper lid </a:t>
            </a:r>
          </a:p>
          <a:p>
            <a:pPr>
              <a:lnSpc>
                <a:spcPct val="80000"/>
              </a:lnSpc>
            </a:pPr>
            <a:r>
              <a:rPr lang="en-US" sz="2000" b="1"/>
              <a:t> has wider tarsus and is more stable</a:t>
            </a:r>
          </a:p>
        </p:txBody>
      </p:sp>
      <p:sp>
        <p:nvSpPr>
          <p:cNvPr id="30724" name="Rectangle 4"/>
          <p:cNvSpPr>
            <a:spLocks noChangeArrowheads="1"/>
          </p:cNvSpPr>
          <p:nvPr/>
        </p:nvSpPr>
        <p:spPr bwMode="auto">
          <a:xfrm>
            <a:off x="6197601" y="5105400"/>
            <a:ext cx="4131733" cy="641350"/>
          </a:xfrm>
          <a:prstGeom prst="rect">
            <a:avLst/>
          </a:prstGeom>
          <a:noFill/>
          <a:ln w="9525">
            <a:noFill/>
            <a:miter lim="800000"/>
            <a:headEnd/>
            <a:tailEnd/>
          </a:ln>
          <a:effectLst/>
        </p:spPr>
        <p:txBody>
          <a:bodyPr lIns="92075" tIns="46038" rIns="92075" bIns="46038">
            <a:spAutoFit/>
          </a:bodyPr>
          <a:lstStyle/>
          <a:p>
            <a:r>
              <a:rPr lang="en-US" sz="2000" b="1"/>
              <a:t>If longstanding may result  in corneal</a:t>
            </a:r>
          </a:p>
          <a:p>
            <a:pPr>
              <a:lnSpc>
                <a:spcPct val="80000"/>
              </a:lnSpc>
            </a:pPr>
            <a:r>
              <a:rPr lang="en-US" sz="2000" b="1"/>
              <a:t>ulceration</a:t>
            </a:r>
          </a:p>
        </p:txBody>
      </p:sp>
      <p:pic>
        <p:nvPicPr>
          <p:cNvPr id="30725" name="Picture 5" descr="C:\My Documents\Ect22.JPG"/>
          <p:cNvPicPr>
            <a:picLocks noChangeAspect="1" noChangeArrowheads="1"/>
          </p:cNvPicPr>
          <p:nvPr/>
        </p:nvPicPr>
        <p:blipFill>
          <a:blip r:embed="rId2" cstate="print"/>
          <a:srcRect/>
          <a:stretch>
            <a:fillRect/>
          </a:stretch>
        </p:blipFill>
        <p:spPr bwMode="auto">
          <a:xfrm>
            <a:off x="1998134" y="1066800"/>
            <a:ext cx="3996267" cy="3886200"/>
          </a:xfrm>
          <a:prstGeom prst="rect">
            <a:avLst/>
          </a:prstGeom>
          <a:noFill/>
        </p:spPr>
      </p:pic>
      <p:pic>
        <p:nvPicPr>
          <p:cNvPr id="30729" name="Picture 9" descr="C:\My Documents\Ect23.JPG"/>
          <p:cNvPicPr>
            <a:picLocks noChangeAspect="1" noChangeArrowheads="1"/>
          </p:cNvPicPr>
          <p:nvPr/>
        </p:nvPicPr>
        <p:blipFill>
          <a:blip r:embed="rId3" cstate="print"/>
          <a:srcRect/>
          <a:stretch>
            <a:fillRect/>
          </a:stretch>
        </p:blipFill>
        <p:spPr bwMode="auto">
          <a:xfrm>
            <a:off x="5994400" y="1066800"/>
            <a:ext cx="4470400" cy="3886200"/>
          </a:xfrm>
          <a:prstGeom prst="rect">
            <a:avLst/>
          </a:prstGeom>
          <a:noFill/>
        </p:spPr>
      </p:pic>
      <p:sp>
        <p:nvSpPr>
          <p:cNvPr id="30728" name="Rectangle 8"/>
          <p:cNvSpPr>
            <a:spLocks noChangeArrowheads="1"/>
          </p:cNvSpPr>
          <p:nvPr/>
        </p:nvSpPr>
        <p:spPr bwMode="auto">
          <a:xfrm>
            <a:off x="1998133" y="1066800"/>
            <a:ext cx="8461022" cy="4953000"/>
          </a:xfrm>
          <a:prstGeom prst="rect">
            <a:avLst/>
          </a:prstGeom>
          <a:noFill/>
          <a:ln w="28575">
            <a:solidFill>
              <a:schemeClr val="tx2"/>
            </a:solidFill>
            <a:miter lim="800000"/>
            <a:headEnd/>
            <a:tailEnd/>
          </a:ln>
          <a:effectLst/>
        </p:spPr>
        <p:txBody>
          <a:bodyPr wrap="none" anchor="ctr"/>
          <a:lstStyle/>
          <a:p>
            <a:endParaRPr lang="en-US"/>
          </a:p>
        </p:txBody>
      </p:sp>
      <p:sp>
        <p:nvSpPr>
          <p:cNvPr id="30730" name="Line 10"/>
          <p:cNvSpPr>
            <a:spLocks noChangeShapeType="1"/>
          </p:cNvSpPr>
          <p:nvPr/>
        </p:nvSpPr>
        <p:spPr bwMode="auto">
          <a:xfrm>
            <a:off x="5994400" y="1066800"/>
            <a:ext cx="0" cy="4953000"/>
          </a:xfrm>
          <a:prstGeom prst="line">
            <a:avLst/>
          </a:prstGeom>
          <a:noFill/>
          <a:ln w="19050">
            <a:solidFill>
              <a:schemeClr val="tx2"/>
            </a:solidFill>
            <a:round/>
            <a:headEnd/>
            <a:tailEnd/>
          </a:ln>
          <a:effectLst/>
        </p:spPr>
        <p:txBody>
          <a:bodyPr wrap="none" anchor="ctr"/>
          <a:lstStyle/>
          <a:p>
            <a:endParaRPr lang="en-US"/>
          </a:p>
        </p:txBody>
      </p:sp>
      <p:sp>
        <p:nvSpPr>
          <p:cNvPr id="30731" name="Line 11"/>
          <p:cNvSpPr>
            <a:spLocks noChangeShapeType="1"/>
          </p:cNvSpPr>
          <p:nvPr/>
        </p:nvSpPr>
        <p:spPr bwMode="auto">
          <a:xfrm>
            <a:off x="1998134" y="4953000"/>
            <a:ext cx="8466667" cy="0"/>
          </a:xfrm>
          <a:prstGeom prst="line">
            <a:avLst/>
          </a:prstGeom>
          <a:noFill/>
          <a:ln w="19050">
            <a:solidFill>
              <a:schemeClr val="tx2"/>
            </a:solidFill>
            <a:round/>
            <a:headEnd/>
            <a:tailEnd/>
          </a:ln>
          <a:effectLst/>
        </p:spPr>
        <p:txBody>
          <a:bodyPr wrap="none" anchor="ctr"/>
          <a:lstStyle/>
          <a:p>
            <a:endParaRPr lang="en-US"/>
          </a:p>
        </p:txBody>
      </p:sp>
    </p:spTree>
    <p:extLst>
      <p:ext uri="{BB962C8B-B14F-4D97-AF65-F5344CB8AC3E}">
        <p14:creationId xmlns:p14="http://schemas.microsoft.com/office/powerpoint/2010/main" val="281203367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9" name="Picture 1039" descr="C:\My Documents\Aaa.jpg"/>
          <p:cNvPicPr>
            <a:picLocks noChangeAspect="1" noChangeArrowheads="1"/>
          </p:cNvPicPr>
          <p:nvPr/>
        </p:nvPicPr>
        <p:blipFill>
          <a:blip r:embed="rId2" cstate="print"/>
          <a:srcRect/>
          <a:stretch>
            <a:fillRect/>
          </a:stretch>
        </p:blipFill>
        <p:spPr bwMode="auto">
          <a:xfrm>
            <a:off x="6966657" y="1106488"/>
            <a:ext cx="2753077" cy="3617912"/>
          </a:xfrm>
          <a:prstGeom prst="rect">
            <a:avLst/>
          </a:prstGeom>
          <a:noFill/>
        </p:spPr>
      </p:pic>
      <p:sp>
        <p:nvSpPr>
          <p:cNvPr id="31746" name="Rectangle 1026"/>
          <p:cNvSpPr>
            <a:spLocks noChangeArrowheads="1"/>
          </p:cNvSpPr>
          <p:nvPr/>
        </p:nvSpPr>
        <p:spPr bwMode="auto">
          <a:xfrm>
            <a:off x="2703689" y="228601"/>
            <a:ext cx="7615290" cy="646973"/>
          </a:xfrm>
          <a:prstGeom prst="rect">
            <a:avLst/>
          </a:prstGeom>
          <a:noFill/>
          <a:ln w="9525">
            <a:noFill/>
            <a:miter lim="800000"/>
            <a:headEnd/>
            <a:tailEnd/>
          </a:ln>
          <a:effectLst/>
        </p:spPr>
        <p:txBody>
          <a:bodyPr wrap="none" lIns="92075" tIns="46038" rIns="92075" bIns="46038">
            <a:spAutoFit/>
          </a:bodyPr>
          <a:lstStyle/>
          <a:p>
            <a:r>
              <a:rPr lang="en-US" sz="3600" b="1">
                <a:solidFill>
                  <a:srgbClr val="FAFD00"/>
                </a:solidFill>
              </a:rPr>
              <a:t>Pathogenesis of involutional entropion</a:t>
            </a:r>
            <a:endParaRPr lang="en-US" sz="3800" b="1">
              <a:solidFill>
                <a:srgbClr val="FAFD00"/>
              </a:solidFill>
            </a:endParaRPr>
          </a:p>
        </p:txBody>
      </p:sp>
      <p:sp>
        <p:nvSpPr>
          <p:cNvPr id="31747" name="Rectangle 1027"/>
          <p:cNvSpPr>
            <a:spLocks noChangeArrowheads="1"/>
          </p:cNvSpPr>
          <p:nvPr/>
        </p:nvSpPr>
        <p:spPr bwMode="auto">
          <a:xfrm>
            <a:off x="2336801" y="4832351"/>
            <a:ext cx="2376869" cy="400752"/>
          </a:xfrm>
          <a:prstGeom prst="rect">
            <a:avLst/>
          </a:prstGeom>
          <a:noFill/>
          <a:ln w="9525">
            <a:noFill/>
            <a:miter lim="800000"/>
            <a:headEnd/>
            <a:tailEnd/>
          </a:ln>
          <a:effectLst/>
        </p:spPr>
        <p:txBody>
          <a:bodyPr wrap="none" lIns="92075" tIns="46038" rIns="92075" bIns="46038">
            <a:spAutoFit/>
          </a:bodyPr>
          <a:lstStyle/>
          <a:p>
            <a:pPr>
              <a:buSzPct val="60000"/>
              <a:buFontTx/>
              <a:buChar char="•"/>
            </a:pPr>
            <a:r>
              <a:rPr lang="en-US" sz="2000" b="1"/>
              <a:t> Horizontal lid laxity</a:t>
            </a:r>
          </a:p>
        </p:txBody>
      </p:sp>
      <p:sp>
        <p:nvSpPr>
          <p:cNvPr id="31748" name="Rectangle 1028"/>
          <p:cNvSpPr>
            <a:spLocks noChangeArrowheads="1"/>
          </p:cNvSpPr>
          <p:nvPr/>
        </p:nvSpPr>
        <p:spPr bwMode="auto">
          <a:xfrm>
            <a:off x="2336801" y="5227639"/>
            <a:ext cx="2593787" cy="400752"/>
          </a:xfrm>
          <a:prstGeom prst="rect">
            <a:avLst/>
          </a:prstGeom>
          <a:noFill/>
          <a:ln w="9525">
            <a:noFill/>
            <a:miter lim="800000"/>
            <a:headEnd/>
            <a:tailEnd/>
          </a:ln>
          <a:effectLst/>
        </p:spPr>
        <p:txBody>
          <a:bodyPr wrap="none" lIns="92075" tIns="46038" rIns="92075" bIns="46038">
            <a:spAutoFit/>
          </a:bodyPr>
          <a:lstStyle/>
          <a:p>
            <a:pPr>
              <a:buSzPct val="60000"/>
              <a:buFontTx/>
              <a:buChar char="•"/>
            </a:pPr>
            <a:r>
              <a:rPr lang="en-US" sz="2000" b="1"/>
              <a:t> Canthal tendon laxity</a:t>
            </a:r>
          </a:p>
        </p:txBody>
      </p:sp>
      <p:sp>
        <p:nvSpPr>
          <p:cNvPr id="31750" name="Rectangle 1030"/>
          <p:cNvSpPr>
            <a:spLocks noChangeArrowheads="1"/>
          </p:cNvSpPr>
          <p:nvPr/>
        </p:nvSpPr>
        <p:spPr bwMode="auto">
          <a:xfrm>
            <a:off x="6653391" y="5594351"/>
            <a:ext cx="3758721" cy="400752"/>
          </a:xfrm>
          <a:prstGeom prst="rect">
            <a:avLst/>
          </a:prstGeom>
          <a:noFill/>
          <a:ln w="9525">
            <a:noFill/>
            <a:miter lim="800000"/>
            <a:headEnd/>
            <a:tailEnd/>
          </a:ln>
          <a:effectLst/>
        </p:spPr>
        <p:txBody>
          <a:bodyPr wrap="none" lIns="92075" tIns="46038" rIns="92075" bIns="46038">
            <a:spAutoFit/>
          </a:bodyPr>
          <a:lstStyle/>
          <a:p>
            <a:pPr>
              <a:buSzPct val="60000"/>
              <a:buFontTx/>
              <a:buChar char="•"/>
            </a:pPr>
            <a:r>
              <a:rPr lang="en-US" sz="2000" b="1"/>
              <a:t> Weakness of lower lid retractors</a:t>
            </a:r>
          </a:p>
        </p:txBody>
      </p:sp>
      <p:pic>
        <p:nvPicPr>
          <p:cNvPr id="31756" name="Picture 1036" descr="C:\My Documents\Ect24.JPG"/>
          <p:cNvPicPr>
            <a:picLocks noChangeAspect="1" noChangeArrowheads="1"/>
          </p:cNvPicPr>
          <p:nvPr/>
        </p:nvPicPr>
        <p:blipFill>
          <a:blip r:embed="rId3" cstate="print"/>
          <a:srcRect/>
          <a:stretch>
            <a:fillRect/>
          </a:stretch>
        </p:blipFill>
        <p:spPr bwMode="auto">
          <a:xfrm>
            <a:off x="2269068" y="1098552"/>
            <a:ext cx="4402667" cy="3643313"/>
          </a:xfrm>
          <a:prstGeom prst="rect">
            <a:avLst/>
          </a:prstGeom>
          <a:noFill/>
        </p:spPr>
      </p:pic>
      <p:sp>
        <p:nvSpPr>
          <p:cNvPr id="31749" name="Rectangle 1029"/>
          <p:cNvSpPr>
            <a:spLocks noChangeArrowheads="1"/>
          </p:cNvSpPr>
          <p:nvPr/>
        </p:nvSpPr>
        <p:spPr bwMode="auto">
          <a:xfrm>
            <a:off x="6667502" y="4832351"/>
            <a:ext cx="3493905" cy="831639"/>
          </a:xfrm>
          <a:prstGeom prst="rect">
            <a:avLst/>
          </a:prstGeom>
          <a:noFill/>
          <a:ln w="9525">
            <a:noFill/>
            <a:miter lim="800000"/>
            <a:headEnd/>
            <a:tailEnd/>
          </a:ln>
          <a:effectLst/>
        </p:spPr>
        <p:txBody>
          <a:bodyPr wrap="none" lIns="92075" tIns="46038" rIns="92075" bIns="46038">
            <a:spAutoFit/>
          </a:bodyPr>
          <a:lstStyle/>
          <a:p>
            <a:pPr>
              <a:lnSpc>
                <a:spcPct val="80000"/>
              </a:lnSpc>
              <a:buSzPct val="60000"/>
              <a:buFontTx/>
              <a:buChar char="•"/>
            </a:pPr>
            <a:r>
              <a:rPr lang="en-US" sz="2000" b="1"/>
              <a:t> Overriding of preseptal over</a:t>
            </a:r>
          </a:p>
          <a:p>
            <a:pPr>
              <a:lnSpc>
                <a:spcPct val="80000"/>
              </a:lnSpc>
              <a:buSzPct val="60000"/>
            </a:pPr>
            <a:r>
              <a:rPr lang="en-US" sz="2000" b="1"/>
              <a:t>  pretarsal orbicularis during lid</a:t>
            </a:r>
          </a:p>
          <a:p>
            <a:pPr>
              <a:lnSpc>
                <a:spcPct val="80000"/>
              </a:lnSpc>
              <a:buSzPct val="60000"/>
            </a:pPr>
            <a:r>
              <a:rPr lang="en-US" sz="2000" b="1"/>
              <a:t>  closure</a:t>
            </a:r>
          </a:p>
        </p:txBody>
      </p:sp>
      <p:sp>
        <p:nvSpPr>
          <p:cNvPr id="31753" name="Rectangle 1033"/>
          <p:cNvSpPr>
            <a:spLocks noChangeArrowheads="1"/>
          </p:cNvSpPr>
          <p:nvPr/>
        </p:nvSpPr>
        <p:spPr bwMode="auto">
          <a:xfrm>
            <a:off x="2269067" y="1098550"/>
            <a:ext cx="8094133" cy="5105400"/>
          </a:xfrm>
          <a:prstGeom prst="rect">
            <a:avLst/>
          </a:prstGeom>
          <a:noFill/>
          <a:ln w="28575">
            <a:solidFill>
              <a:schemeClr val="tx2"/>
            </a:solidFill>
            <a:miter lim="800000"/>
            <a:headEnd/>
            <a:tailEnd/>
          </a:ln>
          <a:effectLst/>
        </p:spPr>
        <p:txBody>
          <a:bodyPr wrap="none" anchor="ctr"/>
          <a:lstStyle/>
          <a:p>
            <a:endParaRPr lang="en-US"/>
          </a:p>
        </p:txBody>
      </p:sp>
      <p:sp>
        <p:nvSpPr>
          <p:cNvPr id="31757" name="Line 1037"/>
          <p:cNvSpPr>
            <a:spLocks noChangeShapeType="1"/>
          </p:cNvSpPr>
          <p:nvPr/>
        </p:nvSpPr>
        <p:spPr bwMode="auto">
          <a:xfrm>
            <a:off x="6671733" y="1098550"/>
            <a:ext cx="0" cy="5105400"/>
          </a:xfrm>
          <a:prstGeom prst="line">
            <a:avLst/>
          </a:prstGeom>
          <a:noFill/>
          <a:ln w="19050">
            <a:solidFill>
              <a:schemeClr val="tx2"/>
            </a:solidFill>
            <a:round/>
            <a:headEnd/>
            <a:tailEnd/>
          </a:ln>
          <a:effectLst/>
        </p:spPr>
        <p:txBody>
          <a:bodyPr wrap="none" anchor="ctr"/>
          <a:lstStyle/>
          <a:p>
            <a:endParaRPr lang="en-US"/>
          </a:p>
        </p:txBody>
      </p:sp>
      <p:sp>
        <p:nvSpPr>
          <p:cNvPr id="31758" name="Line 1038"/>
          <p:cNvSpPr>
            <a:spLocks noChangeShapeType="1"/>
          </p:cNvSpPr>
          <p:nvPr/>
        </p:nvSpPr>
        <p:spPr bwMode="auto">
          <a:xfrm flipV="1">
            <a:off x="2269067" y="4724400"/>
            <a:ext cx="8094133" cy="31750"/>
          </a:xfrm>
          <a:prstGeom prst="line">
            <a:avLst/>
          </a:prstGeom>
          <a:noFill/>
          <a:ln w="19050">
            <a:solidFill>
              <a:schemeClr val="tx2"/>
            </a:solidFill>
            <a:round/>
            <a:headEnd/>
            <a:tailEnd/>
          </a:ln>
          <a:effectLst/>
        </p:spPr>
        <p:txBody>
          <a:bodyPr wrap="none" anchor="ctr"/>
          <a:lstStyle/>
          <a:p>
            <a:endParaRPr lang="en-US"/>
          </a:p>
        </p:txBody>
      </p:sp>
    </p:spTree>
    <p:extLst>
      <p:ext uri="{BB962C8B-B14F-4D97-AF65-F5344CB8AC3E}">
        <p14:creationId xmlns:p14="http://schemas.microsoft.com/office/powerpoint/2010/main" val="24212613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3877733" y="-76200"/>
            <a:ext cx="4051494" cy="646973"/>
          </a:xfrm>
          <a:prstGeom prst="rect">
            <a:avLst/>
          </a:prstGeom>
          <a:noFill/>
          <a:ln w="9525">
            <a:noFill/>
            <a:miter lim="800000"/>
            <a:headEnd/>
            <a:tailEnd/>
          </a:ln>
          <a:effectLst/>
        </p:spPr>
        <p:txBody>
          <a:bodyPr wrap="none" lIns="92075" tIns="46038" rIns="92075" bIns="46038">
            <a:spAutoFit/>
          </a:bodyPr>
          <a:lstStyle/>
          <a:p>
            <a:r>
              <a:rPr lang="en-US" sz="3600" b="1">
                <a:solidFill>
                  <a:srgbClr val="FAFD00"/>
                </a:solidFill>
              </a:rPr>
              <a:t>Cicatricial entropion</a:t>
            </a:r>
            <a:endParaRPr lang="en-US" sz="3800" b="1">
              <a:solidFill>
                <a:srgbClr val="FAFD00"/>
              </a:solidFill>
            </a:endParaRPr>
          </a:p>
        </p:txBody>
      </p:sp>
      <p:sp>
        <p:nvSpPr>
          <p:cNvPr id="33795" name="Rectangle 3"/>
          <p:cNvSpPr>
            <a:spLocks noChangeArrowheads="1"/>
          </p:cNvSpPr>
          <p:nvPr/>
        </p:nvSpPr>
        <p:spPr bwMode="auto">
          <a:xfrm>
            <a:off x="3550356" y="5105401"/>
            <a:ext cx="4729372" cy="585418"/>
          </a:xfrm>
          <a:prstGeom prst="rect">
            <a:avLst/>
          </a:prstGeom>
          <a:noFill/>
          <a:ln w="9525">
            <a:noFill/>
            <a:miter lim="800000"/>
            <a:headEnd/>
            <a:tailEnd/>
          </a:ln>
          <a:effectLst/>
        </p:spPr>
        <p:txBody>
          <a:bodyPr wrap="none" lIns="92075" tIns="46038" rIns="92075" bIns="46038">
            <a:spAutoFit/>
          </a:bodyPr>
          <a:lstStyle/>
          <a:p>
            <a:pPr>
              <a:lnSpc>
                <a:spcPct val="80000"/>
              </a:lnSpc>
              <a:buFontTx/>
              <a:buChar char="•"/>
            </a:pPr>
            <a:r>
              <a:rPr lang="en-US" sz="2000" b="1"/>
              <a:t>  Severe scarring of palpebral conjunctiva </a:t>
            </a:r>
          </a:p>
          <a:p>
            <a:pPr>
              <a:lnSpc>
                <a:spcPct val="80000"/>
              </a:lnSpc>
              <a:buSzPct val="60000"/>
            </a:pPr>
            <a:r>
              <a:rPr lang="en-US" sz="2000" b="1"/>
              <a:t>    which pulls lid margin towards globe</a:t>
            </a:r>
          </a:p>
        </p:txBody>
      </p:sp>
      <p:sp>
        <p:nvSpPr>
          <p:cNvPr id="33796" name="Rectangle 4"/>
          <p:cNvSpPr>
            <a:spLocks noChangeArrowheads="1"/>
          </p:cNvSpPr>
          <p:nvPr/>
        </p:nvSpPr>
        <p:spPr bwMode="auto">
          <a:xfrm>
            <a:off x="3523546" y="5654676"/>
            <a:ext cx="3909147" cy="400752"/>
          </a:xfrm>
          <a:prstGeom prst="rect">
            <a:avLst/>
          </a:prstGeom>
          <a:noFill/>
          <a:ln w="9525">
            <a:noFill/>
            <a:miter lim="800000"/>
            <a:headEnd/>
            <a:tailEnd/>
          </a:ln>
          <a:effectLst/>
        </p:spPr>
        <p:txBody>
          <a:bodyPr wrap="none" lIns="92075" tIns="46038" rIns="92075" bIns="46038">
            <a:spAutoFit/>
          </a:bodyPr>
          <a:lstStyle/>
          <a:p>
            <a:pPr>
              <a:buFontTx/>
              <a:buChar char="•"/>
            </a:pPr>
            <a:r>
              <a:rPr lang="en-US" sz="2000" b="1"/>
              <a:t>  May affect lower or upper eyelid</a:t>
            </a:r>
          </a:p>
        </p:txBody>
      </p:sp>
      <p:sp>
        <p:nvSpPr>
          <p:cNvPr id="33797" name="Rectangle 5"/>
          <p:cNvSpPr>
            <a:spLocks noChangeArrowheads="1"/>
          </p:cNvSpPr>
          <p:nvPr/>
        </p:nvSpPr>
        <p:spPr bwMode="auto">
          <a:xfrm>
            <a:off x="3508023" y="6035676"/>
            <a:ext cx="4666021" cy="585418"/>
          </a:xfrm>
          <a:prstGeom prst="rect">
            <a:avLst/>
          </a:prstGeom>
          <a:noFill/>
          <a:ln w="9525">
            <a:noFill/>
            <a:miter lim="800000"/>
            <a:headEnd/>
            <a:tailEnd/>
          </a:ln>
          <a:effectLst/>
        </p:spPr>
        <p:txBody>
          <a:bodyPr wrap="none" lIns="92075" tIns="46038" rIns="92075" bIns="46038">
            <a:spAutoFit/>
          </a:bodyPr>
          <a:lstStyle/>
          <a:p>
            <a:pPr>
              <a:lnSpc>
                <a:spcPct val="80000"/>
              </a:lnSpc>
              <a:buFontTx/>
              <a:buChar char="•"/>
            </a:pPr>
            <a:r>
              <a:rPr lang="en-US" sz="2000" b="1"/>
              <a:t>  Causes include cicatrizing conjunctivitis,</a:t>
            </a:r>
          </a:p>
          <a:p>
            <a:pPr>
              <a:lnSpc>
                <a:spcPct val="80000"/>
              </a:lnSpc>
              <a:buSzPct val="60000"/>
            </a:pPr>
            <a:r>
              <a:rPr lang="en-US" sz="2000" b="1"/>
              <a:t>    trachoma and chemical burns</a:t>
            </a:r>
          </a:p>
        </p:txBody>
      </p:sp>
      <p:pic>
        <p:nvPicPr>
          <p:cNvPr id="33800" name="Picture 8" descr="C:\My Documents\Ect29.JPG"/>
          <p:cNvPicPr>
            <a:picLocks noChangeAspect="1" noChangeArrowheads="1"/>
          </p:cNvPicPr>
          <p:nvPr/>
        </p:nvPicPr>
        <p:blipFill>
          <a:blip r:embed="rId2" cstate="print"/>
          <a:srcRect/>
          <a:stretch>
            <a:fillRect/>
          </a:stretch>
        </p:blipFill>
        <p:spPr bwMode="auto">
          <a:xfrm>
            <a:off x="3488268" y="609600"/>
            <a:ext cx="4944533" cy="4476750"/>
          </a:xfrm>
          <a:prstGeom prst="rect">
            <a:avLst/>
          </a:prstGeom>
          <a:noFill/>
        </p:spPr>
      </p:pic>
      <p:sp>
        <p:nvSpPr>
          <p:cNvPr id="33799" name="Rectangle 7"/>
          <p:cNvSpPr>
            <a:spLocks noChangeArrowheads="1"/>
          </p:cNvSpPr>
          <p:nvPr/>
        </p:nvSpPr>
        <p:spPr bwMode="auto">
          <a:xfrm>
            <a:off x="3488268" y="609600"/>
            <a:ext cx="4944533" cy="6019800"/>
          </a:xfrm>
          <a:prstGeom prst="rect">
            <a:avLst/>
          </a:prstGeom>
          <a:noFill/>
          <a:ln w="28575">
            <a:solidFill>
              <a:schemeClr val="tx2"/>
            </a:solidFill>
            <a:miter lim="800000"/>
            <a:headEnd/>
            <a:tailEnd/>
          </a:ln>
          <a:effectLst/>
        </p:spPr>
        <p:txBody>
          <a:bodyPr wrap="none" anchor="ctr"/>
          <a:lstStyle/>
          <a:p>
            <a:endParaRPr lang="en-US"/>
          </a:p>
        </p:txBody>
      </p:sp>
      <p:sp>
        <p:nvSpPr>
          <p:cNvPr id="33801" name="Line 9"/>
          <p:cNvSpPr>
            <a:spLocks noChangeShapeType="1"/>
          </p:cNvSpPr>
          <p:nvPr/>
        </p:nvSpPr>
        <p:spPr bwMode="auto">
          <a:xfrm>
            <a:off x="3488268" y="5105400"/>
            <a:ext cx="4944533" cy="0"/>
          </a:xfrm>
          <a:prstGeom prst="line">
            <a:avLst/>
          </a:prstGeom>
          <a:noFill/>
          <a:ln w="19050">
            <a:solidFill>
              <a:schemeClr val="tx2"/>
            </a:solidFill>
            <a:round/>
            <a:headEnd/>
            <a:tailEnd/>
          </a:ln>
          <a:effectLst/>
        </p:spPr>
        <p:txBody>
          <a:bodyPr wrap="none" anchor="ctr"/>
          <a:lstStyle/>
          <a:p>
            <a:endParaRPr lang="en-US"/>
          </a:p>
        </p:txBody>
      </p:sp>
    </p:spTree>
    <p:extLst>
      <p:ext uri="{BB962C8B-B14F-4D97-AF65-F5344CB8AC3E}">
        <p14:creationId xmlns:p14="http://schemas.microsoft.com/office/powerpoint/2010/main" val="18573646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3742267" y="1"/>
            <a:ext cx="4239815" cy="646973"/>
          </a:xfrm>
          <a:prstGeom prst="rect">
            <a:avLst/>
          </a:prstGeom>
          <a:noFill/>
          <a:ln w="9525">
            <a:noFill/>
            <a:miter lim="800000"/>
            <a:headEnd/>
            <a:tailEnd/>
          </a:ln>
          <a:effectLst/>
        </p:spPr>
        <p:txBody>
          <a:bodyPr wrap="none" lIns="92075" tIns="46038" rIns="92075" bIns="46038">
            <a:spAutoFit/>
          </a:bodyPr>
          <a:lstStyle/>
          <a:p>
            <a:r>
              <a:rPr lang="en-US" sz="3600" b="1">
                <a:solidFill>
                  <a:srgbClr val="FAFD00"/>
                </a:solidFill>
              </a:rPr>
              <a:t>Congenital entropion</a:t>
            </a:r>
          </a:p>
        </p:txBody>
      </p:sp>
      <p:sp>
        <p:nvSpPr>
          <p:cNvPr id="35843" name="Rectangle 3"/>
          <p:cNvSpPr>
            <a:spLocks noChangeArrowheads="1"/>
          </p:cNvSpPr>
          <p:nvPr/>
        </p:nvSpPr>
        <p:spPr bwMode="auto">
          <a:xfrm>
            <a:off x="3014135" y="4953001"/>
            <a:ext cx="5615383" cy="400752"/>
          </a:xfrm>
          <a:prstGeom prst="rect">
            <a:avLst/>
          </a:prstGeom>
          <a:noFill/>
          <a:ln w="9525">
            <a:noFill/>
            <a:miter lim="800000"/>
            <a:headEnd/>
            <a:tailEnd/>
          </a:ln>
          <a:effectLst/>
        </p:spPr>
        <p:txBody>
          <a:bodyPr wrap="none" lIns="92075" tIns="46038" rIns="92075" bIns="46038">
            <a:spAutoFit/>
          </a:bodyPr>
          <a:lstStyle/>
          <a:p>
            <a:pPr>
              <a:buFontTx/>
              <a:buChar char="•"/>
            </a:pPr>
            <a:r>
              <a:rPr lang="en-US" sz="2000" b="1" dirty="0"/>
              <a:t>  Very rare - not to be confused with </a:t>
            </a:r>
            <a:r>
              <a:rPr lang="en-US" sz="2000" b="1" dirty="0" err="1"/>
              <a:t>epiblepharon</a:t>
            </a:r>
            <a:endParaRPr lang="en-US" sz="2000" b="1" dirty="0"/>
          </a:p>
        </p:txBody>
      </p:sp>
      <p:sp>
        <p:nvSpPr>
          <p:cNvPr id="35844" name="Rectangle 4"/>
          <p:cNvSpPr>
            <a:spLocks noChangeArrowheads="1"/>
          </p:cNvSpPr>
          <p:nvPr/>
        </p:nvSpPr>
        <p:spPr bwMode="auto">
          <a:xfrm>
            <a:off x="3014133" y="5257801"/>
            <a:ext cx="4925066" cy="400752"/>
          </a:xfrm>
          <a:prstGeom prst="rect">
            <a:avLst/>
          </a:prstGeom>
          <a:noFill/>
          <a:ln w="9525">
            <a:noFill/>
            <a:miter lim="800000"/>
            <a:headEnd/>
            <a:tailEnd/>
          </a:ln>
          <a:effectLst/>
        </p:spPr>
        <p:txBody>
          <a:bodyPr wrap="none" lIns="92075" tIns="46038" rIns="92075" bIns="46038">
            <a:spAutoFit/>
          </a:bodyPr>
          <a:lstStyle/>
          <a:p>
            <a:pPr>
              <a:buFontTx/>
              <a:buChar char="•"/>
            </a:pPr>
            <a:r>
              <a:rPr lang="en-US" sz="2000" b="1"/>
              <a:t>  Inturning of entire lower eyelid and lashes</a:t>
            </a:r>
          </a:p>
        </p:txBody>
      </p:sp>
      <p:sp>
        <p:nvSpPr>
          <p:cNvPr id="35845" name="Rectangle 5"/>
          <p:cNvSpPr>
            <a:spLocks noChangeArrowheads="1"/>
          </p:cNvSpPr>
          <p:nvPr/>
        </p:nvSpPr>
        <p:spPr bwMode="auto">
          <a:xfrm>
            <a:off x="3014134" y="5562601"/>
            <a:ext cx="3394904" cy="400752"/>
          </a:xfrm>
          <a:prstGeom prst="rect">
            <a:avLst/>
          </a:prstGeom>
          <a:noFill/>
          <a:ln w="9525">
            <a:noFill/>
            <a:miter lim="800000"/>
            <a:headEnd/>
            <a:tailEnd/>
          </a:ln>
          <a:effectLst/>
        </p:spPr>
        <p:txBody>
          <a:bodyPr wrap="none" lIns="92075" tIns="46038" rIns="92075" bIns="46038">
            <a:spAutoFit/>
          </a:bodyPr>
          <a:lstStyle/>
          <a:p>
            <a:pPr>
              <a:buFontTx/>
              <a:buChar char="•"/>
            </a:pPr>
            <a:r>
              <a:rPr lang="en-US" sz="2000" b="1"/>
              <a:t>  Absence of lower lid crease </a:t>
            </a:r>
          </a:p>
        </p:txBody>
      </p:sp>
      <p:sp>
        <p:nvSpPr>
          <p:cNvPr id="35846" name="Rectangle 6"/>
          <p:cNvSpPr>
            <a:spLocks noChangeArrowheads="1"/>
          </p:cNvSpPr>
          <p:nvPr/>
        </p:nvSpPr>
        <p:spPr bwMode="auto">
          <a:xfrm>
            <a:off x="3014135" y="5867401"/>
            <a:ext cx="6163733" cy="708528"/>
          </a:xfrm>
          <a:prstGeom prst="rect">
            <a:avLst/>
          </a:prstGeom>
          <a:noFill/>
          <a:ln w="9525">
            <a:noFill/>
            <a:miter lim="800000"/>
            <a:headEnd/>
            <a:tailEnd/>
          </a:ln>
          <a:effectLst/>
        </p:spPr>
        <p:txBody>
          <a:bodyPr lIns="92075" tIns="46038" rIns="92075" bIns="46038">
            <a:spAutoFit/>
          </a:bodyPr>
          <a:lstStyle/>
          <a:p>
            <a:pPr>
              <a:buFontTx/>
              <a:buChar char="•"/>
            </a:pPr>
            <a:r>
              <a:rPr lang="en-US" sz="2000" b="1" dirty="0"/>
              <a:t>  When skin is pulled down lid also pulls away from globe</a:t>
            </a:r>
          </a:p>
        </p:txBody>
      </p:sp>
      <p:sp>
        <p:nvSpPr>
          <p:cNvPr id="35847" name="Rectangle 7"/>
          <p:cNvSpPr>
            <a:spLocks noChangeArrowheads="1"/>
          </p:cNvSpPr>
          <p:nvPr/>
        </p:nvSpPr>
        <p:spPr bwMode="auto">
          <a:xfrm>
            <a:off x="2971800" y="6381048"/>
            <a:ext cx="3825856" cy="400752"/>
          </a:xfrm>
          <a:prstGeom prst="rect">
            <a:avLst/>
          </a:prstGeom>
          <a:noFill/>
          <a:ln w="9525">
            <a:noFill/>
            <a:miter lim="800000"/>
            <a:headEnd/>
            <a:tailEnd/>
          </a:ln>
          <a:effectLst/>
        </p:spPr>
        <p:txBody>
          <a:bodyPr wrap="none" lIns="92075" tIns="46038" rIns="92075" bIns="46038">
            <a:spAutoFit/>
          </a:bodyPr>
          <a:lstStyle/>
          <a:p>
            <a:pPr>
              <a:buFontTx/>
              <a:buChar char="•"/>
            </a:pPr>
            <a:r>
              <a:rPr lang="en-US" sz="2000" b="1" dirty="0"/>
              <a:t>  Does not resolve spontaneously</a:t>
            </a:r>
          </a:p>
        </p:txBody>
      </p:sp>
      <p:pic>
        <p:nvPicPr>
          <p:cNvPr id="35850" name="Picture 10" descr="C:\My Documents\Ect31.JPG"/>
          <p:cNvPicPr>
            <a:picLocks noChangeAspect="1" noChangeArrowheads="1"/>
          </p:cNvPicPr>
          <p:nvPr/>
        </p:nvPicPr>
        <p:blipFill>
          <a:blip r:embed="rId2" cstate="print"/>
          <a:srcRect/>
          <a:stretch>
            <a:fillRect/>
          </a:stretch>
        </p:blipFill>
        <p:spPr bwMode="auto">
          <a:xfrm>
            <a:off x="3014135" y="609601"/>
            <a:ext cx="5757333" cy="4259263"/>
          </a:xfrm>
          <a:prstGeom prst="rect">
            <a:avLst/>
          </a:prstGeom>
          <a:noFill/>
        </p:spPr>
      </p:pic>
      <p:sp>
        <p:nvSpPr>
          <p:cNvPr id="35849" name="Rectangle 9"/>
          <p:cNvSpPr>
            <a:spLocks noChangeArrowheads="1"/>
          </p:cNvSpPr>
          <p:nvPr/>
        </p:nvSpPr>
        <p:spPr bwMode="auto">
          <a:xfrm>
            <a:off x="3014135" y="609600"/>
            <a:ext cx="5757333" cy="6172200"/>
          </a:xfrm>
          <a:prstGeom prst="rect">
            <a:avLst/>
          </a:prstGeom>
          <a:noFill/>
          <a:ln w="28575">
            <a:solidFill>
              <a:schemeClr val="tx2"/>
            </a:solidFill>
            <a:miter lim="800000"/>
            <a:headEnd/>
            <a:tailEnd/>
          </a:ln>
          <a:effectLst/>
        </p:spPr>
        <p:txBody>
          <a:bodyPr wrap="none" anchor="ctr"/>
          <a:lstStyle/>
          <a:p>
            <a:endParaRPr lang="en-US"/>
          </a:p>
        </p:txBody>
      </p:sp>
      <p:sp>
        <p:nvSpPr>
          <p:cNvPr id="35851" name="Line 11"/>
          <p:cNvSpPr>
            <a:spLocks noChangeShapeType="1"/>
          </p:cNvSpPr>
          <p:nvPr/>
        </p:nvSpPr>
        <p:spPr bwMode="auto">
          <a:xfrm>
            <a:off x="3014135" y="4876800"/>
            <a:ext cx="5757333" cy="0"/>
          </a:xfrm>
          <a:prstGeom prst="line">
            <a:avLst/>
          </a:prstGeom>
          <a:noFill/>
          <a:ln w="19050">
            <a:solidFill>
              <a:schemeClr val="tx2"/>
            </a:solidFill>
            <a:round/>
            <a:headEnd/>
            <a:tailEnd/>
          </a:ln>
          <a:effectLst/>
        </p:spPr>
        <p:txBody>
          <a:bodyPr wrap="none" anchor="ctr"/>
          <a:lstStyle/>
          <a:p>
            <a:endParaRPr lang="en-US"/>
          </a:p>
        </p:txBody>
      </p:sp>
    </p:spTree>
    <p:extLst>
      <p:ext uri="{BB962C8B-B14F-4D97-AF65-F5344CB8AC3E}">
        <p14:creationId xmlns:p14="http://schemas.microsoft.com/office/powerpoint/2010/main" val="553721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aafp.org/afp/2007/1215/afp20071215p1815-f4.jpg"/>
          <p:cNvPicPr>
            <a:picLocks noChangeAspect="1" noChangeArrowheads="1"/>
          </p:cNvPicPr>
          <p:nvPr/>
        </p:nvPicPr>
        <p:blipFill>
          <a:blip r:embed="rId2" cstate="print"/>
          <a:srcRect r="2542"/>
          <a:stretch>
            <a:fillRect/>
          </a:stretch>
        </p:blipFill>
        <p:spPr bwMode="auto">
          <a:xfrm>
            <a:off x="1952626" y="285750"/>
            <a:ext cx="3286125" cy="3619500"/>
          </a:xfrm>
          <a:prstGeom prst="rect">
            <a:avLst/>
          </a:prstGeom>
          <a:noFill/>
          <a:ln w="9525">
            <a:noFill/>
            <a:miter lim="800000"/>
            <a:headEnd/>
            <a:tailEnd/>
          </a:ln>
        </p:spPr>
      </p:pic>
      <p:pic>
        <p:nvPicPr>
          <p:cNvPr id="3" name="Picture 4" descr="http://www.varga.org/Anatomy_-_Eyelid.jpg"/>
          <p:cNvPicPr>
            <a:picLocks noChangeAspect="1" noChangeArrowheads="1"/>
          </p:cNvPicPr>
          <p:nvPr/>
        </p:nvPicPr>
        <p:blipFill>
          <a:blip r:embed="rId3" cstate="print"/>
          <a:srcRect r="6578"/>
          <a:stretch>
            <a:fillRect/>
          </a:stretch>
        </p:blipFill>
        <p:spPr bwMode="auto">
          <a:xfrm>
            <a:off x="5524501" y="2571750"/>
            <a:ext cx="5000625" cy="3619500"/>
          </a:xfrm>
          <a:prstGeom prst="rect">
            <a:avLst/>
          </a:prstGeom>
          <a:noFill/>
          <a:ln w="9525">
            <a:noFill/>
            <a:miter lim="800000"/>
            <a:headEnd/>
            <a:tailEnd/>
          </a:ln>
        </p:spPr>
      </p:pic>
    </p:spTree>
    <p:extLst>
      <p:ext uri="{BB962C8B-B14F-4D97-AF65-F5344CB8AC3E}">
        <p14:creationId xmlns:p14="http://schemas.microsoft.com/office/powerpoint/2010/main" val="245751401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93010" y="2921170"/>
            <a:ext cx="2405980" cy="1015663"/>
          </a:xfrm>
          <a:prstGeom prst="rect">
            <a:avLst/>
          </a:prstGeom>
        </p:spPr>
        <p:txBody>
          <a:bodyPr wrap="none">
            <a:spAutoFit/>
          </a:bodyPr>
          <a:lstStyle/>
          <a:p>
            <a:pPr algn="ctr"/>
            <a:r>
              <a:rPr lang="en-US"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PTOSIS</a:t>
            </a:r>
          </a:p>
        </p:txBody>
      </p:sp>
    </p:spTree>
    <p:extLst>
      <p:ext uri="{BB962C8B-B14F-4D97-AF65-F5344CB8AC3E}">
        <p14:creationId xmlns:p14="http://schemas.microsoft.com/office/powerpoint/2010/main" val="312767638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2424289" y="60325"/>
            <a:ext cx="6330194" cy="770084"/>
          </a:xfrm>
          <a:prstGeom prst="rect">
            <a:avLst/>
          </a:prstGeom>
          <a:noFill/>
          <a:ln w="9525">
            <a:noFill/>
            <a:miter lim="800000"/>
            <a:headEnd/>
            <a:tailEnd/>
          </a:ln>
          <a:effectLst/>
        </p:spPr>
        <p:txBody>
          <a:bodyPr wrap="none" lIns="92075" tIns="46038" rIns="92075" bIns="46038">
            <a:spAutoFit/>
          </a:bodyPr>
          <a:lstStyle/>
          <a:p>
            <a:pPr algn="l"/>
            <a:r>
              <a:rPr lang="en-US" sz="4400" dirty="0">
                <a:solidFill>
                  <a:srgbClr val="FAFD00"/>
                </a:solidFill>
              </a:rPr>
              <a:t>CLASSIFICATION OF PTOSIS</a:t>
            </a:r>
          </a:p>
        </p:txBody>
      </p:sp>
      <p:sp>
        <p:nvSpPr>
          <p:cNvPr id="4099" name="Rectangle 3"/>
          <p:cNvSpPr>
            <a:spLocks noChangeArrowheads="1"/>
          </p:cNvSpPr>
          <p:nvPr/>
        </p:nvSpPr>
        <p:spPr bwMode="auto">
          <a:xfrm>
            <a:off x="4161369" y="1081088"/>
            <a:ext cx="2936317"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Third nerve palsy</a:t>
            </a:r>
          </a:p>
        </p:txBody>
      </p:sp>
      <p:sp>
        <p:nvSpPr>
          <p:cNvPr id="4100" name="Rectangle 4"/>
          <p:cNvSpPr>
            <a:spLocks noChangeArrowheads="1"/>
          </p:cNvSpPr>
          <p:nvPr/>
        </p:nvSpPr>
        <p:spPr bwMode="auto">
          <a:xfrm>
            <a:off x="3623733" y="655639"/>
            <a:ext cx="2599686" cy="585418"/>
          </a:xfrm>
          <a:prstGeom prst="rect">
            <a:avLst/>
          </a:prstGeom>
          <a:noFill/>
          <a:ln w="9525">
            <a:noFill/>
            <a:miter lim="800000"/>
            <a:headEnd/>
            <a:tailEnd/>
          </a:ln>
          <a:effectLst/>
        </p:spPr>
        <p:txBody>
          <a:bodyPr wrap="none" lIns="92075" tIns="46038" rIns="92075" bIns="46038">
            <a:spAutoFit/>
          </a:bodyPr>
          <a:lstStyle/>
          <a:p>
            <a:pPr algn="l"/>
            <a:r>
              <a:rPr lang="en-US" sz="3200">
                <a:solidFill>
                  <a:schemeClr val="hlink"/>
                </a:solidFill>
              </a:rPr>
              <a:t>1.  Neurogenic</a:t>
            </a:r>
          </a:p>
        </p:txBody>
      </p:sp>
      <p:sp>
        <p:nvSpPr>
          <p:cNvPr id="4101" name="Rectangle 5"/>
          <p:cNvSpPr>
            <a:spLocks noChangeArrowheads="1"/>
          </p:cNvSpPr>
          <p:nvPr/>
        </p:nvSpPr>
        <p:spPr bwMode="auto">
          <a:xfrm>
            <a:off x="4161368" y="1538288"/>
            <a:ext cx="4008854"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Third nerve misdirection</a:t>
            </a:r>
          </a:p>
        </p:txBody>
      </p:sp>
      <p:sp>
        <p:nvSpPr>
          <p:cNvPr id="4102" name="Rectangle 6"/>
          <p:cNvSpPr>
            <a:spLocks noChangeArrowheads="1"/>
          </p:cNvSpPr>
          <p:nvPr/>
        </p:nvSpPr>
        <p:spPr bwMode="auto">
          <a:xfrm>
            <a:off x="4161368" y="1995488"/>
            <a:ext cx="3007811"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Horner syndrome</a:t>
            </a:r>
          </a:p>
        </p:txBody>
      </p:sp>
      <p:sp>
        <p:nvSpPr>
          <p:cNvPr id="4103" name="Rectangle 7"/>
          <p:cNvSpPr>
            <a:spLocks noChangeArrowheads="1"/>
          </p:cNvSpPr>
          <p:nvPr/>
        </p:nvSpPr>
        <p:spPr bwMode="auto">
          <a:xfrm>
            <a:off x="4161367" y="2452688"/>
            <a:ext cx="5768502"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Marcus Gunn jaw-winking syndrome</a:t>
            </a:r>
          </a:p>
        </p:txBody>
      </p:sp>
      <p:sp>
        <p:nvSpPr>
          <p:cNvPr id="4104" name="Rectangle 8"/>
          <p:cNvSpPr>
            <a:spLocks noChangeArrowheads="1"/>
          </p:cNvSpPr>
          <p:nvPr/>
        </p:nvSpPr>
        <p:spPr bwMode="auto">
          <a:xfrm>
            <a:off x="4191002" y="3367088"/>
            <a:ext cx="3067763"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Myasthenia gravis</a:t>
            </a:r>
          </a:p>
        </p:txBody>
      </p:sp>
      <p:sp>
        <p:nvSpPr>
          <p:cNvPr id="4105" name="Rectangle 9"/>
          <p:cNvSpPr>
            <a:spLocks noChangeArrowheads="1"/>
          </p:cNvSpPr>
          <p:nvPr/>
        </p:nvSpPr>
        <p:spPr bwMode="auto">
          <a:xfrm>
            <a:off x="4191000" y="3824288"/>
            <a:ext cx="3359574"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Myotonic dystrophy</a:t>
            </a:r>
          </a:p>
        </p:txBody>
      </p:sp>
      <p:sp>
        <p:nvSpPr>
          <p:cNvPr id="4106" name="Rectangle 10"/>
          <p:cNvSpPr>
            <a:spLocks noChangeArrowheads="1"/>
          </p:cNvSpPr>
          <p:nvPr/>
        </p:nvSpPr>
        <p:spPr bwMode="auto">
          <a:xfrm>
            <a:off x="4191001" y="4281488"/>
            <a:ext cx="3180551"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Ocular myopathies</a:t>
            </a:r>
          </a:p>
        </p:txBody>
      </p:sp>
      <p:sp>
        <p:nvSpPr>
          <p:cNvPr id="4107" name="Rectangle 11"/>
          <p:cNvSpPr>
            <a:spLocks noChangeArrowheads="1"/>
          </p:cNvSpPr>
          <p:nvPr/>
        </p:nvSpPr>
        <p:spPr bwMode="auto">
          <a:xfrm>
            <a:off x="4191000" y="4738688"/>
            <a:ext cx="3022622"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Simple congenital</a:t>
            </a:r>
          </a:p>
        </p:txBody>
      </p:sp>
      <p:sp>
        <p:nvSpPr>
          <p:cNvPr id="4108" name="Rectangle 12"/>
          <p:cNvSpPr>
            <a:spLocks noChangeArrowheads="1"/>
          </p:cNvSpPr>
          <p:nvPr/>
        </p:nvSpPr>
        <p:spPr bwMode="auto">
          <a:xfrm>
            <a:off x="3691467" y="2865439"/>
            <a:ext cx="2311338" cy="585418"/>
          </a:xfrm>
          <a:prstGeom prst="rect">
            <a:avLst/>
          </a:prstGeom>
          <a:noFill/>
          <a:ln w="9525">
            <a:noFill/>
            <a:miter lim="800000"/>
            <a:headEnd/>
            <a:tailEnd/>
          </a:ln>
          <a:effectLst/>
        </p:spPr>
        <p:txBody>
          <a:bodyPr wrap="none" lIns="92075" tIns="46038" rIns="92075" bIns="46038">
            <a:spAutoFit/>
          </a:bodyPr>
          <a:lstStyle/>
          <a:p>
            <a:pPr algn="l"/>
            <a:r>
              <a:rPr lang="en-US" sz="3200">
                <a:solidFill>
                  <a:schemeClr val="hlink"/>
                </a:solidFill>
              </a:rPr>
              <a:t>2.  Myogenic</a:t>
            </a:r>
          </a:p>
        </p:txBody>
      </p:sp>
      <p:sp>
        <p:nvSpPr>
          <p:cNvPr id="4109" name="Rectangle 13"/>
          <p:cNvSpPr>
            <a:spLocks noChangeArrowheads="1"/>
          </p:cNvSpPr>
          <p:nvPr/>
        </p:nvSpPr>
        <p:spPr bwMode="auto">
          <a:xfrm>
            <a:off x="3759200" y="5532439"/>
            <a:ext cx="2748958" cy="585418"/>
          </a:xfrm>
          <a:prstGeom prst="rect">
            <a:avLst/>
          </a:prstGeom>
          <a:noFill/>
          <a:ln w="9525">
            <a:noFill/>
            <a:miter lim="800000"/>
            <a:headEnd/>
            <a:tailEnd/>
          </a:ln>
          <a:effectLst/>
        </p:spPr>
        <p:txBody>
          <a:bodyPr wrap="none" lIns="92075" tIns="46038" rIns="92075" bIns="46038">
            <a:spAutoFit/>
          </a:bodyPr>
          <a:lstStyle/>
          <a:p>
            <a:pPr algn="l"/>
            <a:r>
              <a:rPr lang="en-US" sz="3200">
                <a:solidFill>
                  <a:schemeClr val="hlink"/>
                </a:solidFill>
              </a:rPr>
              <a:t>3.  Aponeurotic</a:t>
            </a:r>
          </a:p>
        </p:txBody>
      </p:sp>
      <p:sp>
        <p:nvSpPr>
          <p:cNvPr id="4110" name="Rectangle 14"/>
          <p:cNvSpPr>
            <a:spLocks noChangeArrowheads="1"/>
          </p:cNvSpPr>
          <p:nvPr/>
        </p:nvSpPr>
        <p:spPr bwMode="auto">
          <a:xfrm>
            <a:off x="3759202" y="6065839"/>
            <a:ext cx="2598275" cy="585418"/>
          </a:xfrm>
          <a:prstGeom prst="rect">
            <a:avLst/>
          </a:prstGeom>
          <a:noFill/>
          <a:ln w="9525">
            <a:noFill/>
            <a:miter lim="800000"/>
            <a:headEnd/>
            <a:tailEnd/>
          </a:ln>
          <a:effectLst/>
        </p:spPr>
        <p:txBody>
          <a:bodyPr wrap="none" lIns="92075" tIns="46038" rIns="92075" bIns="46038">
            <a:spAutoFit/>
          </a:bodyPr>
          <a:lstStyle/>
          <a:p>
            <a:pPr algn="l"/>
            <a:r>
              <a:rPr lang="en-US" sz="3200">
                <a:solidFill>
                  <a:schemeClr val="hlink"/>
                </a:solidFill>
              </a:rPr>
              <a:t>4.  Mechanical</a:t>
            </a:r>
          </a:p>
        </p:txBody>
      </p:sp>
      <p:sp>
        <p:nvSpPr>
          <p:cNvPr id="4111" name="Rectangle 15"/>
          <p:cNvSpPr>
            <a:spLocks noChangeArrowheads="1"/>
          </p:cNvSpPr>
          <p:nvPr/>
        </p:nvSpPr>
        <p:spPr bwMode="auto">
          <a:xfrm>
            <a:off x="4191001" y="5195888"/>
            <a:ext cx="4590616"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Blepharophimosis syndrome</a:t>
            </a:r>
          </a:p>
        </p:txBody>
      </p:sp>
    </p:spTree>
    <p:extLst>
      <p:ext uri="{BB962C8B-B14F-4D97-AF65-F5344CB8AC3E}">
        <p14:creationId xmlns:p14="http://schemas.microsoft.com/office/powerpoint/2010/main" val="1130208940"/>
      </p:ext>
    </p:extLst>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5214057" y="60325"/>
            <a:ext cx="1770485" cy="770084"/>
          </a:xfrm>
          <a:prstGeom prst="rect">
            <a:avLst/>
          </a:prstGeom>
          <a:noFill/>
          <a:ln w="9525">
            <a:noFill/>
            <a:miter lim="800000"/>
            <a:headEnd/>
            <a:tailEnd/>
          </a:ln>
          <a:effectLst/>
        </p:spPr>
        <p:txBody>
          <a:bodyPr wrap="none" lIns="92075" tIns="46038" rIns="92075" bIns="46038">
            <a:spAutoFit/>
          </a:bodyPr>
          <a:lstStyle/>
          <a:p>
            <a:pPr algn="l"/>
            <a:r>
              <a:rPr lang="en-US" sz="4400">
                <a:solidFill>
                  <a:srgbClr val="FAFD00"/>
                </a:solidFill>
              </a:rPr>
              <a:t>PTOSIS</a:t>
            </a:r>
          </a:p>
        </p:txBody>
      </p:sp>
      <p:sp>
        <p:nvSpPr>
          <p:cNvPr id="36867" name="Rectangle 3"/>
          <p:cNvSpPr>
            <a:spLocks noChangeArrowheads="1"/>
          </p:cNvSpPr>
          <p:nvPr/>
        </p:nvSpPr>
        <p:spPr bwMode="auto">
          <a:xfrm>
            <a:off x="4989689" y="1644650"/>
            <a:ext cx="2371290" cy="954750"/>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Pseudoptosis</a:t>
            </a:r>
          </a:p>
          <a:p>
            <a:pPr algn="l">
              <a:buFontTx/>
              <a:buChar char="•"/>
            </a:pPr>
            <a:r>
              <a:rPr lang="en-US" sz="2800"/>
              <a:t> True ptosis</a:t>
            </a:r>
          </a:p>
        </p:txBody>
      </p:sp>
      <p:sp>
        <p:nvSpPr>
          <p:cNvPr id="36868" name="Rectangle 4"/>
          <p:cNvSpPr>
            <a:spLocks noChangeArrowheads="1"/>
          </p:cNvSpPr>
          <p:nvPr/>
        </p:nvSpPr>
        <p:spPr bwMode="auto">
          <a:xfrm>
            <a:off x="4452058" y="1219200"/>
            <a:ext cx="2421945" cy="585418"/>
          </a:xfrm>
          <a:prstGeom prst="rect">
            <a:avLst/>
          </a:prstGeom>
          <a:noFill/>
          <a:ln w="9525">
            <a:noFill/>
            <a:miter lim="800000"/>
            <a:headEnd/>
            <a:tailEnd/>
          </a:ln>
          <a:effectLst/>
        </p:spPr>
        <p:txBody>
          <a:bodyPr wrap="none" lIns="92075" tIns="46038" rIns="92075" bIns="46038">
            <a:spAutoFit/>
          </a:bodyPr>
          <a:lstStyle/>
          <a:p>
            <a:pPr algn="l"/>
            <a:r>
              <a:rPr lang="en-US" sz="3200">
                <a:solidFill>
                  <a:schemeClr val="hlink"/>
                </a:solidFill>
              </a:rPr>
              <a:t>1.  Evaluation</a:t>
            </a:r>
          </a:p>
        </p:txBody>
      </p:sp>
      <p:sp>
        <p:nvSpPr>
          <p:cNvPr id="36869" name="Rectangle 5"/>
          <p:cNvSpPr>
            <a:spLocks noChangeArrowheads="1"/>
          </p:cNvSpPr>
          <p:nvPr/>
        </p:nvSpPr>
        <p:spPr bwMode="auto">
          <a:xfrm>
            <a:off x="5046134" y="3124201"/>
            <a:ext cx="3060710"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Neurogenic ptosis</a:t>
            </a:r>
          </a:p>
        </p:txBody>
      </p:sp>
      <p:sp>
        <p:nvSpPr>
          <p:cNvPr id="36870" name="Rectangle 6"/>
          <p:cNvSpPr>
            <a:spLocks noChangeArrowheads="1"/>
          </p:cNvSpPr>
          <p:nvPr/>
        </p:nvSpPr>
        <p:spPr bwMode="auto">
          <a:xfrm>
            <a:off x="5019323" y="3579813"/>
            <a:ext cx="2807372"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Myogenic ptosis</a:t>
            </a:r>
          </a:p>
        </p:txBody>
      </p:sp>
      <p:sp>
        <p:nvSpPr>
          <p:cNvPr id="36871" name="Rectangle 7"/>
          <p:cNvSpPr>
            <a:spLocks noChangeArrowheads="1"/>
          </p:cNvSpPr>
          <p:nvPr/>
        </p:nvSpPr>
        <p:spPr bwMode="auto">
          <a:xfrm>
            <a:off x="5019324" y="4037013"/>
            <a:ext cx="3191899"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Aponeurotic ptosis</a:t>
            </a:r>
          </a:p>
        </p:txBody>
      </p:sp>
      <p:sp>
        <p:nvSpPr>
          <p:cNvPr id="36872" name="Rectangle 8"/>
          <p:cNvSpPr>
            <a:spLocks noChangeArrowheads="1"/>
          </p:cNvSpPr>
          <p:nvPr/>
        </p:nvSpPr>
        <p:spPr bwMode="auto">
          <a:xfrm>
            <a:off x="5019323" y="4494213"/>
            <a:ext cx="3058466" cy="52386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800"/>
              <a:t> Mechanical ptosis</a:t>
            </a:r>
          </a:p>
        </p:txBody>
      </p:sp>
      <p:sp>
        <p:nvSpPr>
          <p:cNvPr id="36873" name="Rectangle 9"/>
          <p:cNvSpPr>
            <a:spLocks noChangeArrowheads="1"/>
          </p:cNvSpPr>
          <p:nvPr/>
        </p:nvSpPr>
        <p:spPr bwMode="auto">
          <a:xfrm>
            <a:off x="4519790" y="2620964"/>
            <a:ext cx="2858988" cy="585418"/>
          </a:xfrm>
          <a:prstGeom prst="rect">
            <a:avLst/>
          </a:prstGeom>
          <a:noFill/>
          <a:ln w="9525">
            <a:noFill/>
            <a:miter lim="800000"/>
            <a:headEnd/>
            <a:tailEnd/>
          </a:ln>
          <a:effectLst/>
        </p:spPr>
        <p:txBody>
          <a:bodyPr wrap="none" lIns="92075" tIns="46038" rIns="92075" bIns="46038">
            <a:spAutoFit/>
          </a:bodyPr>
          <a:lstStyle/>
          <a:p>
            <a:pPr algn="l"/>
            <a:r>
              <a:rPr lang="en-US" sz="3200">
                <a:solidFill>
                  <a:schemeClr val="hlink"/>
                </a:solidFill>
              </a:rPr>
              <a:t>2.  Classification</a:t>
            </a:r>
          </a:p>
        </p:txBody>
      </p:sp>
      <p:sp>
        <p:nvSpPr>
          <p:cNvPr id="36874" name="Rectangle 10"/>
          <p:cNvSpPr>
            <a:spLocks noChangeArrowheads="1"/>
          </p:cNvSpPr>
          <p:nvPr/>
        </p:nvSpPr>
        <p:spPr bwMode="auto">
          <a:xfrm>
            <a:off x="4587524" y="5440364"/>
            <a:ext cx="3763723" cy="585418"/>
          </a:xfrm>
          <a:prstGeom prst="rect">
            <a:avLst/>
          </a:prstGeom>
          <a:noFill/>
          <a:ln w="9525">
            <a:noFill/>
            <a:miter lim="800000"/>
            <a:headEnd/>
            <a:tailEnd/>
          </a:ln>
          <a:effectLst/>
        </p:spPr>
        <p:txBody>
          <a:bodyPr wrap="none" lIns="92075" tIns="46038" rIns="92075" bIns="46038">
            <a:spAutoFit/>
          </a:bodyPr>
          <a:lstStyle/>
          <a:p>
            <a:pPr algn="l"/>
            <a:r>
              <a:rPr lang="en-US" sz="3200">
                <a:solidFill>
                  <a:schemeClr val="hlink"/>
                </a:solidFill>
              </a:rPr>
              <a:t>3.  Treatment options</a:t>
            </a:r>
          </a:p>
        </p:txBody>
      </p:sp>
    </p:spTree>
    <p:extLst>
      <p:ext uri="{BB962C8B-B14F-4D97-AF65-F5344CB8AC3E}">
        <p14:creationId xmlns:p14="http://schemas.microsoft.com/office/powerpoint/2010/main" val="73017790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730978" y="60326"/>
            <a:ext cx="4559774" cy="646973"/>
          </a:xfrm>
          <a:prstGeom prst="rect">
            <a:avLst/>
          </a:prstGeom>
          <a:noFill/>
          <a:ln w="9525">
            <a:noFill/>
            <a:miter lim="800000"/>
            <a:headEnd/>
            <a:tailEnd/>
          </a:ln>
          <a:effectLst/>
        </p:spPr>
        <p:txBody>
          <a:bodyPr wrap="none" lIns="92075" tIns="46038" rIns="92075" bIns="46038">
            <a:spAutoFit/>
          </a:bodyPr>
          <a:lstStyle/>
          <a:p>
            <a:pPr algn="l"/>
            <a:r>
              <a:rPr lang="en-US" sz="3600">
                <a:solidFill>
                  <a:srgbClr val="FAFD00"/>
                </a:solidFill>
              </a:rPr>
              <a:t>Causes of pseudoptosis</a:t>
            </a:r>
            <a:endParaRPr lang="en-US" sz="4400">
              <a:solidFill>
                <a:srgbClr val="FAFD00"/>
              </a:solidFill>
            </a:endParaRPr>
          </a:p>
        </p:txBody>
      </p:sp>
      <p:sp>
        <p:nvSpPr>
          <p:cNvPr id="6148" name="Rectangle 4"/>
          <p:cNvSpPr>
            <a:spLocks noChangeArrowheads="1"/>
          </p:cNvSpPr>
          <p:nvPr/>
        </p:nvSpPr>
        <p:spPr bwMode="auto">
          <a:xfrm>
            <a:off x="1892300" y="5791201"/>
            <a:ext cx="2400016" cy="400752"/>
          </a:xfrm>
          <a:prstGeom prst="rect">
            <a:avLst/>
          </a:prstGeom>
          <a:noFill/>
          <a:ln w="9525">
            <a:noFill/>
            <a:miter lim="800000"/>
            <a:headEnd/>
            <a:tailEnd/>
          </a:ln>
          <a:effectLst/>
        </p:spPr>
        <p:txBody>
          <a:bodyPr wrap="none" lIns="92075" tIns="46038" rIns="92075" bIns="46038">
            <a:spAutoFit/>
          </a:bodyPr>
          <a:lstStyle/>
          <a:p>
            <a:pPr algn="l"/>
            <a:r>
              <a:rPr lang="en-US" sz="2000"/>
              <a:t>Ipsilateral hypotropia</a:t>
            </a:r>
          </a:p>
        </p:txBody>
      </p:sp>
      <p:sp>
        <p:nvSpPr>
          <p:cNvPr id="6150" name="Rectangle 6"/>
          <p:cNvSpPr>
            <a:spLocks noChangeArrowheads="1"/>
          </p:cNvSpPr>
          <p:nvPr/>
        </p:nvSpPr>
        <p:spPr bwMode="auto">
          <a:xfrm>
            <a:off x="4910667" y="5867402"/>
            <a:ext cx="2561470" cy="591573"/>
          </a:xfrm>
          <a:prstGeom prst="rect">
            <a:avLst/>
          </a:prstGeom>
          <a:noFill/>
          <a:ln w="9525">
            <a:noFill/>
            <a:miter lim="800000"/>
            <a:headEnd/>
            <a:tailEnd/>
          </a:ln>
          <a:effectLst/>
        </p:spPr>
        <p:txBody>
          <a:bodyPr wrap="none" lIns="92075" tIns="46038" rIns="92075" bIns="46038">
            <a:spAutoFit/>
          </a:bodyPr>
          <a:lstStyle/>
          <a:p>
            <a:pPr algn="ctr">
              <a:lnSpc>
                <a:spcPct val="80000"/>
              </a:lnSpc>
            </a:pPr>
            <a:r>
              <a:rPr lang="en-US" sz="2000" dirty="0"/>
              <a:t>Brow </a:t>
            </a:r>
            <a:r>
              <a:rPr lang="en-US" sz="2000" dirty="0" err="1"/>
              <a:t>ptosis</a:t>
            </a:r>
            <a:r>
              <a:rPr lang="en-US" sz="2000" dirty="0">
                <a:solidFill>
                  <a:schemeClr val="hlink"/>
                </a:solidFill>
              </a:rPr>
              <a:t> </a:t>
            </a:r>
            <a:r>
              <a:rPr lang="en-US" sz="2000" dirty="0"/>
              <a:t>-</a:t>
            </a:r>
            <a:r>
              <a:rPr lang="en-US" sz="2000" dirty="0">
                <a:solidFill>
                  <a:schemeClr val="hlink"/>
                </a:solidFill>
              </a:rPr>
              <a:t> </a:t>
            </a:r>
            <a:r>
              <a:rPr lang="en-US" sz="2000" dirty="0"/>
              <a:t>excessive</a:t>
            </a:r>
          </a:p>
          <a:p>
            <a:pPr algn="ctr">
              <a:lnSpc>
                <a:spcPct val="80000"/>
              </a:lnSpc>
            </a:pPr>
            <a:r>
              <a:rPr lang="en-US" sz="2000" dirty="0"/>
              <a:t> eyebrow skin</a:t>
            </a:r>
          </a:p>
        </p:txBody>
      </p:sp>
      <p:sp>
        <p:nvSpPr>
          <p:cNvPr id="6151" name="Rectangle 7"/>
          <p:cNvSpPr>
            <a:spLocks noChangeArrowheads="1"/>
          </p:cNvSpPr>
          <p:nvPr/>
        </p:nvSpPr>
        <p:spPr bwMode="auto">
          <a:xfrm>
            <a:off x="7467600" y="5867402"/>
            <a:ext cx="3079946" cy="591573"/>
          </a:xfrm>
          <a:prstGeom prst="rect">
            <a:avLst/>
          </a:prstGeom>
          <a:noFill/>
          <a:ln w="9525">
            <a:noFill/>
            <a:miter lim="800000"/>
            <a:headEnd/>
            <a:tailEnd/>
          </a:ln>
          <a:effectLst/>
        </p:spPr>
        <p:txBody>
          <a:bodyPr wrap="none" lIns="92075" tIns="46038" rIns="92075" bIns="46038">
            <a:spAutoFit/>
          </a:bodyPr>
          <a:lstStyle/>
          <a:p>
            <a:pPr algn="ctr">
              <a:lnSpc>
                <a:spcPct val="80000"/>
              </a:lnSpc>
            </a:pPr>
            <a:r>
              <a:rPr lang="en-US" sz="2000" dirty="0" err="1"/>
              <a:t>Dermatochalasis</a:t>
            </a:r>
            <a:r>
              <a:rPr lang="en-US" sz="2000" dirty="0">
                <a:solidFill>
                  <a:schemeClr val="hlink"/>
                </a:solidFill>
              </a:rPr>
              <a:t> </a:t>
            </a:r>
            <a:r>
              <a:rPr lang="en-US" sz="2000" dirty="0"/>
              <a:t>- excessive</a:t>
            </a:r>
          </a:p>
          <a:p>
            <a:pPr algn="ctr">
              <a:lnSpc>
                <a:spcPct val="80000"/>
              </a:lnSpc>
            </a:pPr>
            <a:r>
              <a:rPr lang="en-US" sz="2000" dirty="0"/>
              <a:t>eyelid skin</a:t>
            </a:r>
          </a:p>
        </p:txBody>
      </p:sp>
      <p:pic>
        <p:nvPicPr>
          <p:cNvPr id="6152" name="Picture 8" descr="C:\My Documents\Ptosis2.JPG"/>
          <p:cNvPicPr>
            <a:picLocks noChangeAspect="1" noChangeArrowheads="1"/>
          </p:cNvPicPr>
          <p:nvPr/>
        </p:nvPicPr>
        <p:blipFill>
          <a:blip r:embed="rId3" cstate="print"/>
          <a:srcRect/>
          <a:stretch>
            <a:fillRect/>
          </a:stretch>
        </p:blipFill>
        <p:spPr bwMode="auto">
          <a:xfrm>
            <a:off x="3217335" y="914402"/>
            <a:ext cx="2912533" cy="2219325"/>
          </a:xfrm>
          <a:prstGeom prst="rect">
            <a:avLst/>
          </a:prstGeom>
          <a:noFill/>
        </p:spPr>
      </p:pic>
      <p:pic>
        <p:nvPicPr>
          <p:cNvPr id="6153" name="Picture 9" descr="C:\My Documents\Ptosis3.JPG"/>
          <p:cNvPicPr>
            <a:picLocks noChangeAspect="1" noChangeArrowheads="1"/>
          </p:cNvPicPr>
          <p:nvPr/>
        </p:nvPicPr>
        <p:blipFill>
          <a:blip r:embed="rId4" cstate="print"/>
          <a:srcRect/>
          <a:stretch>
            <a:fillRect/>
          </a:stretch>
        </p:blipFill>
        <p:spPr bwMode="auto">
          <a:xfrm>
            <a:off x="6129868" y="914402"/>
            <a:ext cx="2912533" cy="2219325"/>
          </a:xfrm>
          <a:prstGeom prst="rect">
            <a:avLst/>
          </a:prstGeom>
          <a:noFill/>
        </p:spPr>
      </p:pic>
      <p:pic>
        <p:nvPicPr>
          <p:cNvPr id="6154" name="Picture 10" descr="C:\My Documents\Ptosis4.JPG"/>
          <p:cNvPicPr>
            <a:picLocks noChangeAspect="1" noChangeArrowheads="1"/>
          </p:cNvPicPr>
          <p:nvPr/>
        </p:nvPicPr>
        <p:blipFill>
          <a:blip r:embed="rId5" cstate="print"/>
          <a:srcRect/>
          <a:stretch>
            <a:fillRect/>
          </a:stretch>
        </p:blipFill>
        <p:spPr bwMode="auto">
          <a:xfrm>
            <a:off x="1727201" y="4038600"/>
            <a:ext cx="2912533" cy="1752600"/>
          </a:xfrm>
          <a:prstGeom prst="rect">
            <a:avLst/>
          </a:prstGeom>
          <a:noFill/>
        </p:spPr>
      </p:pic>
      <p:pic>
        <p:nvPicPr>
          <p:cNvPr id="6155" name="Picture 11" descr="C:\My Documents\Ptosis5.JPG"/>
          <p:cNvPicPr>
            <a:picLocks noChangeAspect="1" noChangeArrowheads="1"/>
          </p:cNvPicPr>
          <p:nvPr/>
        </p:nvPicPr>
        <p:blipFill>
          <a:blip r:embed="rId6" cstate="print">
            <a:lum bright="8000"/>
          </a:blip>
          <a:srcRect/>
          <a:stretch>
            <a:fillRect/>
          </a:stretch>
        </p:blipFill>
        <p:spPr bwMode="auto">
          <a:xfrm>
            <a:off x="4639735" y="4038600"/>
            <a:ext cx="2912533" cy="1771650"/>
          </a:xfrm>
          <a:prstGeom prst="rect">
            <a:avLst/>
          </a:prstGeom>
          <a:noFill/>
          <a:ln w="9525">
            <a:noFill/>
            <a:miter lim="800000"/>
            <a:headEnd/>
            <a:tailEnd/>
          </a:ln>
        </p:spPr>
      </p:pic>
      <p:pic>
        <p:nvPicPr>
          <p:cNvPr id="6156" name="Picture 12" descr="C:\My Documents\Ptosis6.JPG"/>
          <p:cNvPicPr>
            <a:picLocks noChangeAspect="1" noChangeArrowheads="1"/>
          </p:cNvPicPr>
          <p:nvPr/>
        </p:nvPicPr>
        <p:blipFill>
          <a:blip r:embed="rId7" cstate="print">
            <a:lum bright="8000"/>
          </a:blip>
          <a:srcRect/>
          <a:stretch>
            <a:fillRect/>
          </a:stretch>
        </p:blipFill>
        <p:spPr bwMode="auto">
          <a:xfrm>
            <a:off x="7552267" y="4038600"/>
            <a:ext cx="2963333" cy="1758950"/>
          </a:xfrm>
          <a:prstGeom prst="rect">
            <a:avLst/>
          </a:prstGeom>
          <a:noFill/>
          <a:ln w="9525">
            <a:noFill/>
            <a:miter lim="800000"/>
            <a:headEnd/>
            <a:tailEnd/>
          </a:ln>
        </p:spPr>
      </p:pic>
      <p:sp>
        <p:nvSpPr>
          <p:cNvPr id="6147" name="Rectangle 3"/>
          <p:cNvSpPr>
            <a:spLocks noChangeArrowheads="1"/>
          </p:cNvSpPr>
          <p:nvPr/>
        </p:nvSpPr>
        <p:spPr bwMode="auto">
          <a:xfrm>
            <a:off x="3508024" y="3244850"/>
            <a:ext cx="2098331" cy="339196"/>
          </a:xfrm>
          <a:prstGeom prst="rect">
            <a:avLst/>
          </a:prstGeom>
          <a:noFill/>
          <a:ln w="9525">
            <a:noFill/>
            <a:miter lim="800000"/>
            <a:headEnd/>
            <a:tailEnd/>
          </a:ln>
          <a:effectLst/>
        </p:spPr>
        <p:txBody>
          <a:bodyPr wrap="none" lIns="92075" tIns="46038" rIns="92075" bIns="46038">
            <a:spAutoFit/>
          </a:bodyPr>
          <a:lstStyle/>
          <a:p>
            <a:pPr algn="l">
              <a:lnSpc>
                <a:spcPct val="80000"/>
              </a:lnSpc>
            </a:pPr>
            <a:r>
              <a:rPr lang="en-US" sz="2000"/>
              <a:t>Lack of lid support</a:t>
            </a:r>
          </a:p>
        </p:txBody>
      </p:sp>
      <p:sp>
        <p:nvSpPr>
          <p:cNvPr id="6149" name="Rectangle 5"/>
          <p:cNvSpPr>
            <a:spLocks noChangeArrowheads="1"/>
          </p:cNvSpPr>
          <p:nvPr/>
        </p:nvSpPr>
        <p:spPr bwMode="auto">
          <a:xfrm>
            <a:off x="6096001" y="3175001"/>
            <a:ext cx="2943947" cy="400752"/>
          </a:xfrm>
          <a:prstGeom prst="rect">
            <a:avLst/>
          </a:prstGeom>
          <a:noFill/>
          <a:ln w="9525">
            <a:noFill/>
            <a:miter lim="800000"/>
            <a:headEnd/>
            <a:tailEnd/>
          </a:ln>
          <a:effectLst/>
        </p:spPr>
        <p:txBody>
          <a:bodyPr wrap="none" lIns="92075" tIns="46038" rIns="92075" bIns="46038">
            <a:spAutoFit/>
          </a:bodyPr>
          <a:lstStyle/>
          <a:p>
            <a:pPr algn="l"/>
            <a:r>
              <a:rPr lang="en-US" sz="2000" dirty="0" err="1"/>
              <a:t>Contralateral</a:t>
            </a:r>
            <a:r>
              <a:rPr lang="en-US" sz="2000" dirty="0"/>
              <a:t> lid retraction</a:t>
            </a:r>
          </a:p>
        </p:txBody>
      </p:sp>
      <p:sp>
        <p:nvSpPr>
          <p:cNvPr id="6157" name="Rectangle 13"/>
          <p:cNvSpPr>
            <a:spLocks noChangeArrowheads="1"/>
          </p:cNvSpPr>
          <p:nvPr/>
        </p:nvSpPr>
        <p:spPr bwMode="auto">
          <a:xfrm>
            <a:off x="3217334" y="914400"/>
            <a:ext cx="5825067" cy="2819400"/>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6158" name="Line 14"/>
          <p:cNvSpPr>
            <a:spLocks noChangeShapeType="1"/>
          </p:cNvSpPr>
          <p:nvPr/>
        </p:nvSpPr>
        <p:spPr bwMode="auto">
          <a:xfrm>
            <a:off x="6129867" y="914400"/>
            <a:ext cx="0" cy="281940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6159" name="Line 15"/>
          <p:cNvSpPr>
            <a:spLocks noChangeShapeType="1"/>
          </p:cNvSpPr>
          <p:nvPr/>
        </p:nvSpPr>
        <p:spPr bwMode="auto">
          <a:xfrm>
            <a:off x="3217334" y="3124200"/>
            <a:ext cx="5825067"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6160" name="Rectangle 16"/>
          <p:cNvSpPr>
            <a:spLocks noChangeArrowheads="1"/>
          </p:cNvSpPr>
          <p:nvPr/>
        </p:nvSpPr>
        <p:spPr bwMode="auto">
          <a:xfrm>
            <a:off x="1727200" y="4038600"/>
            <a:ext cx="8788400" cy="2438400"/>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6161" name="Line 17"/>
          <p:cNvSpPr>
            <a:spLocks noChangeShapeType="1"/>
          </p:cNvSpPr>
          <p:nvPr/>
        </p:nvSpPr>
        <p:spPr bwMode="auto">
          <a:xfrm>
            <a:off x="4639733" y="4038600"/>
            <a:ext cx="0" cy="243840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6162" name="Line 18"/>
          <p:cNvSpPr>
            <a:spLocks noChangeShapeType="1"/>
          </p:cNvSpPr>
          <p:nvPr/>
        </p:nvSpPr>
        <p:spPr bwMode="auto">
          <a:xfrm>
            <a:off x="7552267" y="4038600"/>
            <a:ext cx="0" cy="243840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6163" name="Line 19"/>
          <p:cNvSpPr>
            <a:spLocks noChangeShapeType="1"/>
          </p:cNvSpPr>
          <p:nvPr/>
        </p:nvSpPr>
        <p:spPr bwMode="auto">
          <a:xfrm>
            <a:off x="1727200" y="5791200"/>
            <a:ext cx="8788400" cy="0"/>
          </a:xfrm>
          <a:prstGeom prst="line">
            <a:avLst/>
          </a:prstGeom>
          <a:noFill/>
          <a:ln w="19050">
            <a:solidFill>
              <a:srgbClr val="FAFD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3076860267"/>
      </p:ext>
    </p:extLst>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18" name="Picture 26" descr="C:\My Documents\Aaa.jpg"/>
          <p:cNvPicPr>
            <a:picLocks noChangeAspect="1" noChangeArrowheads="1"/>
          </p:cNvPicPr>
          <p:nvPr/>
        </p:nvPicPr>
        <p:blipFill>
          <a:blip r:embed="rId3" cstate="print"/>
          <a:srcRect/>
          <a:stretch>
            <a:fillRect/>
          </a:stretch>
        </p:blipFill>
        <p:spPr bwMode="auto">
          <a:xfrm>
            <a:off x="2336800" y="609600"/>
            <a:ext cx="2867378" cy="5943600"/>
          </a:xfrm>
          <a:prstGeom prst="rect">
            <a:avLst/>
          </a:prstGeom>
          <a:noFill/>
        </p:spPr>
      </p:pic>
      <p:sp>
        <p:nvSpPr>
          <p:cNvPr id="8194" name="Rectangle 2"/>
          <p:cNvSpPr>
            <a:spLocks noChangeArrowheads="1"/>
          </p:cNvSpPr>
          <p:nvPr/>
        </p:nvSpPr>
        <p:spPr bwMode="auto">
          <a:xfrm>
            <a:off x="3708400" y="-76200"/>
            <a:ext cx="4665764" cy="646973"/>
          </a:xfrm>
          <a:prstGeom prst="rect">
            <a:avLst/>
          </a:prstGeom>
          <a:noFill/>
          <a:ln w="9525">
            <a:noFill/>
            <a:miter lim="800000"/>
            <a:headEnd/>
            <a:tailEnd/>
          </a:ln>
          <a:effectLst/>
        </p:spPr>
        <p:txBody>
          <a:bodyPr wrap="none" lIns="92075" tIns="46038" rIns="92075" bIns="46038">
            <a:spAutoFit/>
          </a:bodyPr>
          <a:lstStyle/>
          <a:p>
            <a:pPr algn="l"/>
            <a:r>
              <a:rPr lang="en-US" sz="3600">
                <a:solidFill>
                  <a:srgbClr val="FAFD00"/>
                </a:solidFill>
              </a:rPr>
              <a:t>Marginal reflex distance</a:t>
            </a:r>
            <a:endParaRPr lang="en-US" sz="4400">
              <a:solidFill>
                <a:srgbClr val="FAFD00"/>
              </a:solidFill>
            </a:endParaRPr>
          </a:p>
        </p:txBody>
      </p:sp>
      <p:sp>
        <p:nvSpPr>
          <p:cNvPr id="8196" name="Rectangle 4"/>
          <p:cNvSpPr>
            <a:spLocks noChangeArrowheads="1"/>
          </p:cNvSpPr>
          <p:nvPr/>
        </p:nvSpPr>
        <p:spPr bwMode="auto">
          <a:xfrm>
            <a:off x="5452533" y="762001"/>
            <a:ext cx="3427798" cy="585418"/>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sz="2000"/>
              <a:t>  Distance between upper lid</a:t>
            </a:r>
          </a:p>
          <a:p>
            <a:pPr algn="l">
              <a:lnSpc>
                <a:spcPct val="80000"/>
              </a:lnSpc>
              <a:buSzPct val="60000"/>
            </a:pPr>
            <a:r>
              <a:rPr lang="en-US" sz="2000"/>
              <a:t>   margin and light reflex (MRD)</a:t>
            </a:r>
          </a:p>
        </p:txBody>
      </p:sp>
      <p:sp>
        <p:nvSpPr>
          <p:cNvPr id="8197" name="Rectangle 5"/>
          <p:cNvSpPr>
            <a:spLocks noChangeArrowheads="1"/>
          </p:cNvSpPr>
          <p:nvPr/>
        </p:nvSpPr>
        <p:spPr bwMode="auto">
          <a:xfrm>
            <a:off x="5452534" y="2590801"/>
            <a:ext cx="3339312"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a:t>  Mild ptosis (2 mm of droop)</a:t>
            </a:r>
          </a:p>
        </p:txBody>
      </p:sp>
      <p:sp>
        <p:nvSpPr>
          <p:cNvPr id="8198" name="Rectangle 6"/>
          <p:cNvSpPr>
            <a:spLocks noChangeArrowheads="1"/>
          </p:cNvSpPr>
          <p:nvPr/>
        </p:nvSpPr>
        <p:spPr bwMode="auto">
          <a:xfrm>
            <a:off x="5384800" y="4022726"/>
            <a:ext cx="2948308"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a:t>  Moderate ptosis (3 mm)</a:t>
            </a:r>
          </a:p>
        </p:txBody>
      </p:sp>
      <p:sp>
        <p:nvSpPr>
          <p:cNvPr id="8199" name="Rectangle 7"/>
          <p:cNvSpPr>
            <a:spLocks noChangeArrowheads="1"/>
          </p:cNvSpPr>
          <p:nvPr/>
        </p:nvSpPr>
        <p:spPr bwMode="auto">
          <a:xfrm>
            <a:off x="5384800" y="5486401"/>
            <a:ext cx="3509166" cy="400752"/>
          </a:xfrm>
          <a:prstGeom prst="rect">
            <a:avLst/>
          </a:prstGeom>
          <a:noFill/>
          <a:ln w="9525">
            <a:noFill/>
            <a:miter lim="800000"/>
            <a:headEnd/>
            <a:tailEnd/>
          </a:ln>
          <a:effectLst/>
        </p:spPr>
        <p:txBody>
          <a:bodyPr wrap="none" lIns="92075" tIns="46038" rIns="92075" bIns="46038">
            <a:spAutoFit/>
          </a:bodyPr>
          <a:lstStyle/>
          <a:p>
            <a:pPr algn="l">
              <a:buFontTx/>
              <a:buChar char="•"/>
            </a:pPr>
            <a:r>
              <a:rPr lang="en-US" sz="2000"/>
              <a:t>  Severe ptosis (4 mm or more)</a:t>
            </a:r>
          </a:p>
        </p:txBody>
      </p:sp>
      <p:sp>
        <p:nvSpPr>
          <p:cNvPr id="8208" name="Rectangle 16"/>
          <p:cNvSpPr>
            <a:spLocks noChangeArrowheads="1"/>
          </p:cNvSpPr>
          <p:nvPr/>
        </p:nvSpPr>
        <p:spPr bwMode="auto">
          <a:xfrm>
            <a:off x="2336801" y="609600"/>
            <a:ext cx="6773333" cy="5943600"/>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8217" name="Line 25"/>
          <p:cNvSpPr>
            <a:spLocks noChangeShapeType="1"/>
          </p:cNvSpPr>
          <p:nvPr/>
        </p:nvSpPr>
        <p:spPr bwMode="auto">
          <a:xfrm>
            <a:off x="5181600" y="609600"/>
            <a:ext cx="0" cy="5943600"/>
          </a:xfrm>
          <a:prstGeom prst="line">
            <a:avLst/>
          </a:prstGeom>
          <a:noFill/>
          <a:ln w="19050">
            <a:solidFill>
              <a:srgbClr val="FAFD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91505217"/>
      </p:ext>
    </p:extLst>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53" name="Picture 13" descr="C:\My Documents\Aaa.jpg"/>
          <p:cNvPicPr>
            <a:picLocks noChangeAspect="1" noChangeArrowheads="1"/>
          </p:cNvPicPr>
          <p:nvPr/>
        </p:nvPicPr>
        <p:blipFill>
          <a:blip r:embed="rId2" cstate="print"/>
          <a:srcRect/>
          <a:stretch>
            <a:fillRect/>
          </a:stretch>
        </p:blipFill>
        <p:spPr bwMode="auto">
          <a:xfrm>
            <a:off x="3149600" y="609600"/>
            <a:ext cx="3125612" cy="5943600"/>
          </a:xfrm>
          <a:prstGeom prst="rect">
            <a:avLst/>
          </a:prstGeom>
          <a:noFill/>
        </p:spPr>
      </p:pic>
      <p:sp>
        <p:nvSpPr>
          <p:cNvPr id="35843" name="Rectangle 3"/>
          <p:cNvSpPr>
            <a:spLocks noChangeArrowheads="1"/>
          </p:cNvSpPr>
          <p:nvPr/>
        </p:nvSpPr>
        <p:spPr bwMode="auto">
          <a:xfrm>
            <a:off x="6355646" y="1143001"/>
            <a:ext cx="2916311"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b="1" dirty="0">
                <a:solidFill>
                  <a:srgbClr val="FF0000"/>
                </a:solidFill>
              </a:rPr>
              <a:t> Reflects </a:t>
            </a:r>
            <a:r>
              <a:rPr lang="en-US" sz="2000" b="1" dirty="0" err="1">
                <a:solidFill>
                  <a:srgbClr val="FF0000"/>
                </a:solidFill>
              </a:rPr>
              <a:t>levator</a:t>
            </a:r>
            <a:r>
              <a:rPr lang="en-US" sz="2000" b="1" dirty="0">
                <a:solidFill>
                  <a:srgbClr val="FF0000"/>
                </a:solidFill>
              </a:rPr>
              <a:t> function</a:t>
            </a:r>
          </a:p>
        </p:txBody>
      </p:sp>
      <p:sp>
        <p:nvSpPr>
          <p:cNvPr id="35844" name="Rectangle 4"/>
          <p:cNvSpPr>
            <a:spLocks noChangeArrowheads="1"/>
          </p:cNvSpPr>
          <p:nvPr/>
        </p:nvSpPr>
        <p:spPr bwMode="auto">
          <a:xfrm>
            <a:off x="6355645" y="2209801"/>
            <a:ext cx="2934906"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a:t> Normal (15 mm or more)</a:t>
            </a:r>
          </a:p>
        </p:txBody>
      </p:sp>
      <p:sp>
        <p:nvSpPr>
          <p:cNvPr id="35845" name="Rectangle 5"/>
          <p:cNvSpPr>
            <a:spLocks noChangeArrowheads="1"/>
          </p:cNvSpPr>
          <p:nvPr/>
        </p:nvSpPr>
        <p:spPr bwMode="auto">
          <a:xfrm>
            <a:off x="6423378" y="3276601"/>
            <a:ext cx="2723310"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a:t> Good (12 mm or more)</a:t>
            </a:r>
          </a:p>
        </p:txBody>
      </p:sp>
      <p:sp>
        <p:nvSpPr>
          <p:cNvPr id="35846" name="Rectangle 6"/>
          <p:cNvSpPr>
            <a:spLocks noChangeArrowheads="1"/>
          </p:cNvSpPr>
          <p:nvPr/>
        </p:nvSpPr>
        <p:spPr bwMode="auto">
          <a:xfrm>
            <a:off x="6423379" y="4479926"/>
            <a:ext cx="1855829"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a:t> Fair (5-11 mm)</a:t>
            </a:r>
          </a:p>
        </p:txBody>
      </p:sp>
      <p:sp>
        <p:nvSpPr>
          <p:cNvPr id="35847" name="Rectangle 7"/>
          <p:cNvSpPr>
            <a:spLocks noChangeArrowheads="1"/>
          </p:cNvSpPr>
          <p:nvPr/>
        </p:nvSpPr>
        <p:spPr bwMode="auto">
          <a:xfrm>
            <a:off x="4165600" y="-76200"/>
            <a:ext cx="3793090" cy="646973"/>
          </a:xfrm>
          <a:prstGeom prst="rect">
            <a:avLst/>
          </a:prstGeom>
          <a:noFill/>
          <a:ln w="9525">
            <a:noFill/>
            <a:miter lim="800000"/>
            <a:headEnd/>
            <a:tailEnd/>
          </a:ln>
          <a:effectLst/>
        </p:spPr>
        <p:txBody>
          <a:bodyPr wrap="none" lIns="92075" tIns="46038" rIns="92075" bIns="46038">
            <a:spAutoFit/>
          </a:bodyPr>
          <a:lstStyle/>
          <a:p>
            <a:pPr algn="l"/>
            <a:r>
              <a:rPr lang="en-US" sz="3600">
                <a:solidFill>
                  <a:srgbClr val="FAFD00"/>
                </a:solidFill>
              </a:rPr>
              <a:t>Upper lid excursion</a:t>
            </a:r>
            <a:endParaRPr lang="en-US">
              <a:solidFill>
                <a:schemeClr val="hlink"/>
              </a:solidFill>
            </a:endParaRPr>
          </a:p>
        </p:txBody>
      </p:sp>
      <p:sp>
        <p:nvSpPr>
          <p:cNvPr id="35848" name="Rectangle 8"/>
          <p:cNvSpPr>
            <a:spLocks noChangeArrowheads="1"/>
          </p:cNvSpPr>
          <p:nvPr/>
        </p:nvSpPr>
        <p:spPr bwMode="auto">
          <a:xfrm>
            <a:off x="6423378" y="5622926"/>
            <a:ext cx="2349682" cy="400752"/>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2000"/>
              <a:t> Poor (4 mm or less)</a:t>
            </a:r>
          </a:p>
        </p:txBody>
      </p:sp>
      <p:sp>
        <p:nvSpPr>
          <p:cNvPr id="35850" name="Rectangle 10"/>
          <p:cNvSpPr>
            <a:spLocks noChangeArrowheads="1"/>
          </p:cNvSpPr>
          <p:nvPr/>
        </p:nvSpPr>
        <p:spPr bwMode="auto">
          <a:xfrm>
            <a:off x="3172178" y="609600"/>
            <a:ext cx="6124222" cy="5943600"/>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35852" name="Line 12"/>
          <p:cNvSpPr>
            <a:spLocks noChangeShapeType="1"/>
          </p:cNvSpPr>
          <p:nvPr/>
        </p:nvSpPr>
        <p:spPr bwMode="auto">
          <a:xfrm>
            <a:off x="6287911" y="609600"/>
            <a:ext cx="0" cy="5943600"/>
          </a:xfrm>
          <a:prstGeom prst="line">
            <a:avLst/>
          </a:prstGeom>
          <a:noFill/>
          <a:ln w="19050">
            <a:solidFill>
              <a:srgbClr val="FAFD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336054695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1" name="Picture 11" descr="C:\My Documents\Aaa.jpg"/>
          <p:cNvPicPr>
            <a:picLocks noChangeAspect="1" noChangeArrowheads="1"/>
          </p:cNvPicPr>
          <p:nvPr/>
        </p:nvPicPr>
        <p:blipFill>
          <a:blip r:embed="rId3" cstate="print"/>
          <a:srcRect/>
          <a:stretch>
            <a:fillRect/>
          </a:stretch>
        </p:blipFill>
        <p:spPr bwMode="auto">
          <a:xfrm>
            <a:off x="2675468" y="1109665"/>
            <a:ext cx="6434667" cy="3506787"/>
          </a:xfrm>
          <a:prstGeom prst="rect">
            <a:avLst/>
          </a:prstGeom>
          <a:noFill/>
        </p:spPr>
      </p:pic>
      <p:sp>
        <p:nvSpPr>
          <p:cNvPr id="10243" name="Rectangle 3"/>
          <p:cNvSpPr>
            <a:spLocks noChangeArrowheads="1"/>
          </p:cNvSpPr>
          <p:nvPr/>
        </p:nvSpPr>
        <p:spPr bwMode="auto">
          <a:xfrm>
            <a:off x="2675467" y="4648201"/>
            <a:ext cx="5025928" cy="385363"/>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1900"/>
              <a:t>  Distance between upper and lower lid margins </a:t>
            </a:r>
          </a:p>
        </p:txBody>
      </p:sp>
      <p:sp>
        <p:nvSpPr>
          <p:cNvPr id="10244" name="Rectangle 4"/>
          <p:cNvSpPr>
            <a:spLocks noChangeArrowheads="1"/>
          </p:cNvSpPr>
          <p:nvPr/>
        </p:nvSpPr>
        <p:spPr bwMode="auto">
          <a:xfrm>
            <a:off x="2675468" y="5029201"/>
            <a:ext cx="6597319" cy="385363"/>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1900"/>
              <a:t>  Normal upper lid margin rests about 2 mm below upper limbus</a:t>
            </a:r>
          </a:p>
        </p:txBody>
      </p:sp>
      <p:sp>
        <p:nvSpPr>
          <p:cNvPr id="10245" name="Rectangle 5"/>
          <p:cNvSpPr>
            <a:spLocks noChangeArrowheads="1"/>
          </p:cNvSpPr>
          <p:nvPr/>
        </p:nvSpPr>
        <p:spPr bwMode="auto">
          <a:xfrm>
            <a:off x="2675466" y="5410201"/>
            <a:ext cx="5950668" cy="385363"/>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1900"/>
              <a:t>  Normal lower lid margin rests 1 mm above  lower limbus</a:t>
            </a:r>
          </a:p>
        </p:txBody>
      </p:sp>
      <p:sp>
        <p:nvSpPr>
          <p:cNvPr id="10246" name="Rectangle 6"/>
          <p:cNvSpPr>
            <a:spLocks noChangeArrowheads="1"/>
          </p:cNvSpPr>
          <p:nvPr/>
        </p:nvSpPr>
        <p:spPr bwMode="auto">
          <a:xfrm>
            <a:off x="2675467" y="5791201"/>
            <a:ext cx="5978881" cy="385363"/>
          </a:xfrm>
          <a:prstGeom prst="rect">
            <a:avLst/>
          </a:prstGeom>
          <a:noFill/>
          <a:ln w="9525">
            <a:noFill/>
            <a:miter lim="800000"/>
            <a:headEnd/>
            <a:tailEnd/>
          </a:ln>
          <a:effectLst/>
        </p:spPr>
        <p:txBody>
          <a:bodyPr wrap="none" lIns="92075" tIns="46038" rIns="92075" bIns="46038">
            <a:spAutoFit/>
          </a:bodyPr>
          <a:lstStyle/>
          <a:p>
            <a:pPr algn="l">
              <a:buSzPct val="60000"/>
              <a:buFontTx/>
              <a:buChar char="•"/>
            </a:pPr>
            <a:r>
              <a:rPr lang="en-US" sz="1900"/>
              <a:t>  Amount of unilateral ptosis is determined by comparison</a:t>
            </a:r>
          </a:p>
        </p:txBody>
      </p:sp>
      <p:sp>
        <p:nvSpPr>
          <p:cNvPr id="10249" name="Line 9"/>
          <p:cNvSpPr>
            <a:spLocks noChangeShapeType="1"/>
          </p:cNvSpPr>
          <p:nvPr/>
        </p:nvSpPr>
        <p:spPr bwMode="auto">
          <a:xfrm>
            <a:off x="2675468" y="4616450"/>
            <a:ext cx="6434667"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10248" name="Rectangle 8"/>
          <p:cNvSpPr>
            <a:spLocks noChangeArrowheads="1"/>
          </p:cNvSpPr>
          <p:nvPr/>
        </p:nvSpPr>
        <p:spPr bwMode="auto">
          <a:xfrm>
            <a:off x="2675468" y="1111252"/>
            <a:ext cx="6434667" cy="5153025"/>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10242" name="Rectangle 2"/>
          <p:cNvSpPr>
            <a:spLocks noChangeArrowheads="1"/>
          </p:cNvSpPr>
          <p:nvPr/>
        </p:nvSpPr>
        <p:spPr bwMode="auto">
          <a:xfrm>
            <a:off x="3685823" y="76201"/>
            <a:ext cx="4221925" cy="646973"/>
          </a:xfrm>
          <a:prstGeom prst="rect">
            <a:avLst/>
          </a:prstGeom>
          <a:noFill/>
          <a:ln w="9525">
            <a:noFill/>
            <a:miter lim="800000"/>
            <a:headEnd/>
            <a:tailEnd/>
          </a:ln>
          <a:effectLst/>
        </p:spPr>
        <p:txBody>
          <a:bodyPr wrap="none" lIns="92075" tIns="46038" rIns="92075" bIns="46038">
            <a:spAutoFit/>
          </a:bodyPr>
          <a:lstStyle/>
          <a:p>
            <a:pPr algn="l"/>
            <a:r>
              <a:rPr lang="en-US" sz="3600">
                <a:solidFill>
                  <a:srgbClr val="FAFD00"/>
                </a:solidFill>
              </a:rPr>
              <a:t>Vertical fissure height</a:t>
            </a:r>
            <a:endParaRPr lang="en-US" sz="4400">
              <a:solidFill>
                <a:srgbClr val="FAFD00"/>
              </a:solidFill>
            </a:endParaRPr>
          </a:p>
        </p:txBody>
      </p:sp>
    </p:spTree>
    <p:extLst>
      <p:ext uri="{BB962C8B-B14F-4D97-AF65-F5344CB8AC3E}">
        <p14:creationId xmlns:p14="http://schemas.microsoft.com/office/powerpoint/2010/main" val="3802893377"/>
      </p:ext>
    </p:extLst>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2607734" y="304801"/>
            <a:ext cx="3228769" cy="646973"/>
          </a:xfrm>
          <a:prstGeom prst="rect">
            <a:avLst/>
          </a:prstGeom>
          <a:noFill/>
          <a:ln w="9525">
            <a:noFill/>
            <a:miter lim="800000"/>
            <a:headEnd/>
            <a:tailEnd/>
          </a:ln>
          <a:effectLst/>
        </p:spPr>
        <p:txBody>
          <a:bodyPr wrap="none" lIns="92075" tIns="46038" rIns="92075" bIns="46038">
            <a:spAutoFit/>
          </a:bodyPr>
          <a:lstStyle/>
          <a:p>
            <a:pPr algn="l"/>
            <a:r>
              <a:rPr lang="en-US" sz="3600">
                <a:solidFill>
                  <a:srgbClr val="FAFD00"/>
                </a:solidFill>
              </a:rPr>
              <a:t>Upper lid crease</a:t>
            </a:r>
          </a:p>
        </p:txBody>
      </p:sp>
      <p:sp>
        <p:nvSpPr>
          <p:cNvPr id="12291" name="Rectangle 3"/>
          <p:cNvSpPr>
            <a:spLocks noChangeArrowheads="1"/>
          </p:cNvSpPr>
          <p:nvPr/>
        </p:nvSpPr>
        <p:spPr bwMode="auto">
          <a:xfrm>
            <a:off x="1930400" y="3911601"/>
            <a:ext cx="4165884" cy="585418"/>
          </a:xfrm>
          <a:prstGeom prst="rect">
            <a:avLst/>
          </a:prstGeom>
          <a:noFill/>
          <a:ln w="9525">
            <a:noFill/>
            <a:miter lim="800000"/>
            <a:headEnd/>
            <a:tailEnd/>
          </a:ln>
          <a:effectLst/>
        </p:spPr>
        <p:txBody>
          <a:bodyPr wrap="none" lIns="92075" tIns="46038" rIns="92075" bIns="46038">
            <a:spAutoFit/>
          </a:bodyPr>
          <a:lstStyle/>
          <a:p>
            <a:pPr algn="l">
              <a:lnSpc>
                <a:spcPct val="80000"/>
              </a:lnSpc>
              <a:buSzPct val="60000"/>
              <a:buFontTx/>
              <a:buChar char="•"/>
            </a:pPr>
            <a:r>
              <a:rPr lang="en-US" sz="2000"/>
              <a:t>  Distance between lid margin and lid </a:t>
            </a:r>
          </a:p>
          <a:p>
            <a:pPr algn="l">
              <a:lnSpc>
                <a:spcPct val="80000"/>
              </a:lnSpc>
              <a:buSzPct val="60000"/>
            </a:pPr>
            <a:r>
              <a:rPr lang="en-US" sz="2000"/>
              <a:t>   crease in down-gaze</a:t>
            </a:r>
          </a:p>
        </p:txBody>
      </p:sp>
      <p:sp>
        <p:nvSpPr>
          <p:cNvPr id="12292" name="Rectangle 4"/>
          <p:cNvSpPr>
            <a:spLocks noChangeArrowheads="1"/>
          </p:cNvSpPr>
          <p:nvPr/>
        </p:nvSpPr>
        <p:spPr bwMode="auto">
          <a:xfrm>
            <a:off x="1882424" y="4541839"/>
            <a:ext cx="4442177" cy="400752"/>
          </a:xfrm>
          <a:prstGeom prst="rect">
            <a:avLst/>
          </a:prstGeom>
          <a:noFill/>
          <a:ln w="9525">
            <a:noFill/>
            <a:miter lim="800000"/>
            <a:headEnd/>
            <a:tailEnd/>
          </a:ln>
          <a:effectLst/>
        </p:spPr>
        <p:txBody>
          <a:bodyPr wrap="square" lIns="92075" tIns="46038" rIns="92075" bIns="46038">
            <a:spAutoFit/>
          </a:bodyPr>
          <a:lstStyle/>
          <a:p>
            <a:pPr algn="l">
              <a:buSzPct val="60000"/>
              <a:buFontTx/>
              <a:buChar char="•"/>
            </a:pPr>
            <a:r>
              <a:rPr lang="en-US" sz="2000" dirty="0"/>
              <a:t>  </a:t>
            </a:r>
            <a:r>
              <a:rPr lang="en-US" sz="2000" dirty="0" err="1"/>
              <a:t>Normals</a:t>
            </a:r>
            <a:r>
              <a:rPr lang="en-US" sz="2000" dirty="0"/>
              <a:t> - females 10 mm; males 8 mm</a:t>
            </a:r>
          </a:p>
        </p:txBody>
      </p:sp>
      <p:sp>
        <p:nvSpPr>
          <p:cNvPr id="12293" name="Rectangle 5"/>
          <p:cNvSpPr>
            <a:spLocks noChangeArrowheads="1"/>
          </p:cNvSpPr>
          <p:nvPr/>
        </p:nvSpPr>
        <p:spPr bwMode="auto">
          <a:xfrm>
            <a:off x="1882422" y="4978401"/>
            <a:ext cx="4311758" cy="585418"/>
          </a:xfrm>
          <a:prstGeom prst="rect">
            <a:avLst/>
          </a:prstGeom>
          <a:noFill/>
          <a:ln w="9525">
            <a:noFill/>
            <a:miter lim="800000"/>
            <a:headEnd/>
            <a:tailEnd/>
          </a:ln>
          <a:effectLst/>
        </p:spPr>
        <p:txBody>
          <a:bodyPr wrap="none" lIns="92075" tIns="46038" rIns="92075" bIns="46038">
            <a:spAutoFit/>
          </a:bodyPr>
          <a:lstStyle/>
          <a:p>
            <a:pPr algn="l">
              <a:lnSpc>
                <a:spcPct val="80000"/>
              </a:lnSpc>
              <a:buSzPct val="60000"/>
              <a:buFontTx/>
              <a:buChar char="•"/>
            </a:pPr>
            <a:r>
              <a:rPr lang="en-US" sz="2000"/>
              <a:t>  Absence in congenital ptosis indicates</a:t>
            </a:r>
          </a:p>
          <a:p>
            <a:pPr algn="l">
              <a:lnSpc>
                <a:spcPct val="80000"/>
              </a:lnSpc>
              <a:buSzPct val="60000"/>
            </a:pPr>
            <a:r>
              <a:rPr lang="en-US" sz="2000"/>
              <a:t>   poor levator function</a:t>
            </a:r>
          </a:p>
        </p:txBody>
      </p:sp>
      <p:sp>
        <p:nvSpPr>
          <p:cNvPr id="12294" name="Rectangle 6"/>
          <p:cNvSpPr>
            <a:spLocks noChangeArrowheads="1"/>
          </p:cNvSpPr>
          <p:nvPr/>
        </p:nvSpPr>
        <p:spPr bwMode="auto">
          <a:xfrm>
            <a:off x="1882424" y="5664201"/>
            <a:ext cx="4173707" cy="585418"/>
          </a:xfrm>
          <a:prstGeom prst="rect">
            <a:avLst/>
          </a:prstGeom>
          <a:noFill/>
          <a:ln w="9525">
            <a:noFill/>
            <a:miter lim="800000"/>
            <a:headEnd/>
            <a:tailEnd/>
          </a:ln>
          <a:effectLst/>
        </p:spPr>
        <p:txBody>
          <a:bodyPr wrap="none" lIns="92075" tIns="46038" rIns="92075" bIns="46038">
            <a:spAutoFit/>
          </a:bodyPr>
          <a:lstStyle/>
          <a:p>
            <a:pPr algn="l">
              <a:lnSpc>
                <a:spcPct val="80000"/>
              </a:lnSpc>
              <a:buSzPct val="60000"/>
              <a:buFontTx/>
              <a:buChar char="•"/>
            </a:pPr>
            <a:r>
              <a:rPr lang="en-US" sz="2000"/>
              <a:t>  High crease suggests an aponeurotic</a:t>
            </a:r>
          </a:p>
          <a:p>
            <a:pPr algn="l">
              <a:lnSpc>
                <a:spcPct val="80000"/>
              </a:lnSpc>
              <a:buSzPct val="60000"/>
            </a:pPr>
            <a:r>
              <a:rPr lang="en-US" sz="2000"/>
              <a:t>   defect</a:t>
            </a:r>
          </a:p>
        </p:txBody>
      </p:sp>
      <p:sp>
        <p:nvSpPr>
          <p:cNvPr id="12295" name="Rectangle 7"/>
          <p:cNvSpPr>
            <a:spLocks noChangeArrowheads="1"/>
          </p:cNvSpPr>
          <p:nvPr/>
        </p:nvSpPr>
        <p:spPr bwMode="auto">
          <a:xfrm>
            <a:off x="6282268" y="3886202"/>
            <a:ext cx="4233333" cy="591573"/>
          </a:xfrm>
          <a:prstGeom prst="rect">
            <a:avLst/>
          </a:prstGeom>
          <a:noFill/>
          <a:ln w="9525">
            <a:noFill/>
            <a:miter lim="800000"/>
            <a:headEnd/>
            <a:tailEnd/>
          </a:ln>
          <a:effectLst/>
        </p:spPr>
        <p:txBody>
          <a:bodyPr wrap="square" lIns="92075" tIns="46038" rIns="92075" bIns="46038">
            <a:spAutoFit/>
          </a:bodyPr>
          <a:lstStyle/>
          <a:p>
            <a:pPr algn="l">
              <a:lnSpc>
                <a:spcPct val="80000"/>
              </a:lnSpc>
              <a:buSzPct val="60000"/>
              <a:buFontTx/>
              <a:buChar char="•"/>
            </a:pPr>
            <a:r>
              <a:rPr lang="en-US" sz="2000" dirty="0"/>
              <a:t>  Distance between lash line and skin fold  in primary position of gaze</a:t>
            </a:r>
          </a:p>
        </p:txBody>
      </p:sp>
      <p:sp>
        <p:nvSpPr>
          <p:cNvPr id="12296" name="Rectangle 8"/>
          <p:cNvSpPr>
            <a:spLocks noChangeArrowheads="1"/>
          </p:cNvSpPr>
          <p:nvPr/>
        </p:nvSpPr>
        <p:spPr bwMode="auto">
          <a:xfrm>
            <a:off x="6942668" y="304801"/>
            <a:ext cx="2935227" cy="646973"/>
          </a:xfrm>
          <a:prstGeom prst="rect">
            <a:avLst/>
          </a:prstGeom>
          <a:noFill/>
          <a:ln w="9525">
            <a:noFill/>
            <a:miter lim="800000"/>
            <a:headEnd/>
            <a:tailEnd/>
          </a:ln>
          <a:effectLst/>
        </p:spPr>
        <p:txBody>
          <a:bodyPr wrap="none" lIns="92075" tIns="46038" rIns="92075" bIns="46038">
            <a:spAutoFit/>
          </a:bodyPr>
          <a:lstStyle/>
          <a:p>
            <a:pPr algn="l"/>
            <a:r>
              <a:rPr lang="en-US" sz="3600">
                <a:solidFill>
                  <a:srgbClr val="FAFD00"/>
                </a:solidFill>
              </a:rPr>
              <a:t>Pretarsal show</a:t>
            </a:r>
            <a:endParaRPr lang="en-US" sz="3600">
              <a:solidFill>
                <a:schemeClr val="hlink"/>
              </a:solidFill>
            </a:endParaRPr>
          </a:p>
        </p:txBody>
      </p:sp>
      <p:pic>
        <p:nvPicPr>
          <p:cNvPr id="12297" name="Picture 9" descr="C:\My Documents\Ptosis10.JPG"/>
          <p:cNvPicPr>
            <a:picLocks noChangeAspect="1" noChangeArrowheads="1"/>
          </p:cNvPicPr>
          <p:nvPr/>
        </p:nvPicPr>
        <p:blipFill>
          <a:blip r:embed="rId3" cstate="print"/>
          <a:srcRect/>
          <a:stretch>
            <a:fillRect/>
          </a:stretch>
        </p:blipFill>
        <p:spPr bwMode="auto">
          <a:xfrm>
            <a:off x="1752600" y="1143002"/>
            <a:ext cx="4267200" cy="2682875"/>
          </a:xfrm>
          <a:prstGeom prst="rect">
            <a:avLst/>
          </a:prstGeom>
          <a:noFill/>
        </p:spPr>
      </p:pic>
      <p:pic>
        <p:nvPicPr>
          <p:cNvPr id="12298" name="Picture 10" descr="C:\My Documents\Ptosis11.JPG"/>
          <p:cNvPicPr>
            <a:picLocks noChangeAspect="1" noChangeArrowheads="1"/>
          </p:cNvPicPr>
          <p:nvPr/>
        </p:nvPicPr>
        <p:blipFill>
          <a:blip r:embed="rId4" cstate="print"/>
          <a:srcRect/>
          <a:stretch>
            <a:fillRect/>
          </a:stretch>
        </p:blipFill>
        <p:spPr bwMode="auto">
          <a:xfrm>
            <a:off x="6248400" y="1143002"/>
            <a:ext cx="4267200" cy="2682875"/>
          </a:xfrm>
          <a:prstGeom prst="rect">
            <a:avLst/>
          </a:prstGeom>
          <a:noFill/>
        </p:spPr>
      </p:pic>
      <p:sp>
        <p:nvSpPr>
          <p:cNvPr id="12299" name="Rectangle 11"/>
          <p:cNvSpPr>
            <a:spLocks noChangeArrowheads="1"/>
          </p:cNvSpPr>
          <p:nvPr/>
        </p:nvSpPr>
        <p:spPr bwMode="auto">
          <a:xfrm>
            <a:off x="1676400" y="1143000"/>
            <a:ext cx="8839200" cy="5181600"/>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12300" name="Line 12"/>
          <p:cNvSpPr>
            <a:spLocks noChangeShapeType="1"/>
          </p:cNvSpPr>
          <p:nvPr/>
        </p:nvSpPr>
        <p:spPr bwMode="auto">
          <a:xfrm>
            <a:off x="6248400" y="1143000"/>
            <a:ext cx="0" cy="518160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12301" name="Line 13"/>
          <p:cNvSpPr>
            <a:spLocks noChangeShapeType="1"/>
          </p:cNvSpPr>
          <p:nvPr/>
        </p:nvSpPr>
        <p:spPr bwMode="auto">
          <a:xfrm>
            <a:off x="1676401" y="3810000"/>
            <a:ext cx="8805333"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12302" name="Line 14"/>
          <p:cNvSpPr>
            <a:spLocks noChangeShapeType="1"/>
          </p:cNvSpPr>
          <p:nvPr/>
        </p:nvSpPr>
        <p:spPr bwMode="auto">
          <a:xfrm>
            <a:off x="5181600" y="2209800"/>
            <a:ext cx="0" cy="304800"/>
          </a:xfrm>
          <a:prstGeom prst="line">
            <a:avLst/>
          </a:prstGeom>
          <a:noFill/>
          <a:ln w="38100">
            <a:solidFill>
              <a:schemeClr val="bg1"/>
            </a:solidFill>
            <a:round/>
            <a:headEnd type="none" w="sm" len="sm"/>
            <a:tailEnd type="triangle" w="sm" len="sm"/>
          </a:ln>
          <a:effectLst/>
        </p:spPr>
        <p:txBody>
          <a:bodyPr wrap="none" anchor="ctr"/>
          <a:lstStyle/>
          <a:p>
            <a:endParaRPr lang="en-US"/>
          </a:p>
        </p:txBody>
      </p:sp>
      <p:sp>
        <p:nvSpPr>
          <p:cNvPr id="12303" name="Text Box 15"/>
          <p:cNvSpPr txBox="1">
            <a:spLocks noChangeArrowheads="1"/>
          </p:cNvSpPr>
          <p:nvPr/>
        </p:nvSpPr>
        <p:spPr bwMode="auto">
          <a:xfrm>
            <a:off x="4828822" y="1866901"/>
            <a:ext cx="790794" cy="369332"/>
          </a:xfrm>
          <a:prstGeom prst="rect">
            <a:avLst/>
          </a:prstGeom>
          <a:noFill/>
          <a:ln w="12700">
            <a:noFill/>
            <a:miter lim="800000"/>
            <a:headEnd type="none" w="sm" len="sm"/>
            <a:tailEnd type="none" w="sm" len="sm"/>
          </a:ln>
          <a:effectLst/>
        </p:spPr>
        <p:txBody>
          <a:bodyPr wrap="none">
            <a:spAutoFit/>
          </a:bodyPr>
          <a:lstStyle/>
          <a:p>
            <a:pPr algn="l"/>
            <a:r>
              <a:rPr lang="en-US">
                <a:solidFill>
                  <a:schemeClr val="bg1"/>
                </a:solidFill>
              </a:rPr>
              <a:t>crease</a:t>
            </a:r>
            <a:endParaRPr lang="en-US" sz="1600">
              <a:solidFill>
                <a:schemeClr val="bg1"/>
              </a:solidFill>
            </a:endParaRPr>
          </a:p>
        </p:txBody>
      </p:sp>
      <p:sp>
        <p:nvSpPr>
          <p:cNvPr id="12304" name="Line 16"/>
          <p:cNvSpPr>
            <a:spLocks noChangeShapeType="1"/>
          </p:cNvSpPr>
          <p:nvPr/>
        </p:nvSpPr>
        <p:spPr bwMode="auto">
          <a:xfrm>
            <a:off x="9516533" y="2133600"/>
            <a:ext cx="0" cy="228600"/>
          </a:xfrm>
          <a:prstGeom prst="line">
            <a:avLst/>
          </a:prstGeom>
          <a:noFill/>
          <a:ln w="38100">
            <a:solidFill>
              <a:schemeClr val="bg1"/>
            </a:solidFill>
            <a:round/>
            <a:headEnd type="none" w="sm" len="sm"/>
            <a:tailEnd type="triangle" w="sm" len="sm"/>
          </a:ln>
          <a:effectLst/>
        </p:spPr>
        <p:txBody>
          <a:bodyPr wrap="none" anchor="ctr"/>
          <a:lstStyle/>
          <a:p>
            <a:endParaRPr lang="en-US"/>
          </a:p>
        </p:txBody>
      </p:sp>
      <p:sp>
        <p:nvSpPr>
          <p:cNvPr id="12305" name="Text Box 17"/>
          <p:cNvSpPr txBox="1">
            <a:spLocks noChangeArrowheads="1"/>
          </p:cNvSpPr>
          <p:nvPr/>
        </p:nvSpPr>
        <p:spPr bwMode="auto">
          <a:xfrm>
            <a:off x="9231490" y="1790701"/>
            <a:ext cx="546881" cy="369332"/>
          </a:xfrm>
          <a:prstGeom prst="rect">
            <a:avLst/>
          </a:prstGeom>
          <a:noFill/>
          <a:ln w="12700">
            <a:noFill/>
            <a:miter lim="800000"/>
            <a:headEnd type="none" w="sm" len="sm"/>
            <a:tailEnd type="none" w="sm" len="sm"/>
          </a:ln>
          <a:effectLst/>
        </p:spPr>
        <p:txBody>
          <a:bodyPr wrap="none">
            <a:spAutoFit/>
          </a:bodyPr>
          <a:lstStyle/>
          <a:p>
            <a:pPr algn="l"/>
            <a:r>
              <a:rPr lang="en-US">
                <a:solidFill>
                  <a:schemeClr val="bg1"/>
                </a:solidFill>
              </a:rPr>
              <a:t>fold</a:t>
            </a:r>
            <a:endParaRPr lang="en-US"/>
          </a:p>
        </p:txBody>
      </p:sp>
    </p:spTree>
    <p:extLst>
      <p:ext uri="{BB962C8B-B14F-4D97-AF65-F5344CB8AC3E}">
        <p14:creationId xmlns:p14="http://schemas.microsoft.com/office/powerpoint/2010/main" val="264892823"/>
      </p:ext>
    </p:extLst>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2627490" y="128589"/>
            <a:ext cx="7017947" cy="646973"/>
          </a:xfrm>
          <a:prstGeom prst="rect">
            <a:avLst/>
          </a:prstGeom>
          <a:noFill/>
          <a:ln w="9525">
            <a:noFill/>
            <a:miter lim="800000"/>
            <a:headEnd/>
            <a:tailEnd/>
          </a:ln>
          <a:effectLst/>
        </p:spPr>
        <p:txBody>
          <a:bodyPr wrap="none" lIns="92075" tIns="46038" rIns="92075" bIns="46038">
            <a:spAutoFit/>
          </a:bodyPr>
          <a:lstStyle/>
          <a:p>
            <a:pPr algn="l"/>
            <a:r>
              <a:rPr lang="en-US" sz="3600">
                <a:solidFill>
                  <a:srgbClr val="FAFD00"/>
                </a:solidFill>
              </a:rPr>
              <a:t>Marcus Gunn jaw-winking syndrome</a:t>
            </a:r>
            <a:endParaRPr lang="en-US" sz="3800">
              <a:solidFill>
                <a:srgbClr val="FAFD00"/>
              </a:solidFill>
            </a:endParaRPr>
          </a:p>
        </p:txBody>
      </p:sp>
      <p:sp>
        <p:nvSpPr>
          <p:cNvPr id="22531" name="Rectangle 3"/>
          <p:cNvSpPr>
            <a:spLocks noChangeArrowheads="1"/>
          </p:cNvSpPr>
          <p:nvPr/>
        </p:nvSpPr>
        <p:spPr bwMode="auto">
          <a:xfrm>
            <a:off x="2693813" y="782638"/>
            <a:ext cx="5469511" cy="369974"/>
          </a:xfrm>
          <a:prstGeom prst="rect">
            <a:avLst/>
          </a:prstGeom>
          <a:noFill/>
          <a:ln w="9525">
            <a:noFill/>
            <a:miter lim="800000"/>
            <a:headEnd/>
            <a:tailEnd/>
          </a:ln>
          <a:effectLst/>
        </p:spPr>
        <p:txBody>
          <a:bodyPr wrap="none" lIns="92075" tIns="46038" rIns="92075" bIns="46038">
            <a:spAutoFit/>
          </a:bodyPr>
          <a:lstStyle/>
          <a:p>
            <a:pPr algn="l">
              <a:buFontTx/>
              <a:buChar char="•"/>
            </a:pPr>
            <a:r>
              <a:rPr lang="en-US"/>
              <a:t>  Accounts for about 5% of all cases of congenital ptosis</a:t>
            </a:r>
          </a:p>
        </p:txBody>
      </p:sp>
      <p:sp>
        <p:nvSpPr>
          <p:cNvPr id="22532" name="Rectangle 4"/>
          <p:cNvSpPr>
            <a:spLocks noChangeArrowheads="1"/>
          </p:cNvSpPr>
          <p:nvPr/>
        </p:nvSpPr>
        <p:spPr bwMode="auto">
          <a:xfrm>
            <a:off x="2693811" y="1228727"/>
            <a:ext cx="5226624" cy="536173"/>
          </a:xfrm>
          <a:prstGeom prst="rect">
            <a:avLst/>
          </a:prstGeom>
          <a:noFill/>
          <a:ln w="9525">
            <a:noFill/>
            <a:miter lim="800000"/>
            <a:headEnd/>
            <a:tailEnd/>
          </a:ln>
          <a:effectLst/>
        </p:spPr>
        <p:txBody>
          <a:bodyPr wrap="none" lIns="92075" tIns="46038" rIns="92075" bIns="46038">
            <a:spAutoFit/>
          </a:bodyPr>
          <a:lstStyle/>
          <a:p>
            <a:pPr algn="l">
              <a:lnSpc>
                <a:spcPct val="80000"/>
              </a:lnSpc>
              <a:buFontTx/>
              <a:buChar char="•"/>
            </a:pPr>
            <a:r>
              <a:rPr lang="en-US"/>
              <a:t>  Retraction or ‘wink’ of ptotic lid in conjunction with</a:t>
            </a:r>
          </a:p>
          <a:p>
            <a:pPr algn="l">
              <a:lnSpc>
                <a:spcPct val="80000"/>
              </a:lnSpc>
            </a:pPr>
            <a:r>
              <a:rPr lang="en-US"/>
              <a:t>   stimulation of ipsilateral pterygoid muscles </a:t>
            </a:r>
          </a:p>
        </p:txBody>
      </p:sp>
      <p:sp>
        <p:nvSpPr>
          <p:cNvPr id="22533" name="Rectangle 5"/>
          <p:cNvSpPr>
            <a:spLocks noChangeArrowheads="1"/>
          </p:cNvSpPr>
          <p:nvPr/>
        </p:nvSpPr>
        <p:spPr bwMode="auto">
          <a:xfrm>
            <a:off x="3128435" y="5486401"/>
            <a:ext cx="2091919" cy="400752"/>
          </a:xfrm>
          <a:prstGeom prst="rect">
            <a:avLst/>
          </a:prstGeom>
          <a:noFill/>
          <a:ln w="9525">
            <a:noFill/>
            <a:miter lim="800000"/>
            <a:headEnd/>
            <a:tailEnd/>
          </a:ln>
          <a:effectLst/>
        </p:spPr>
        <p:txBody>
          <a:bodyPr wrap="none" lIns="92075" tIns="46038" rIns="92075" bIns="46038">
            <a:spAutoFit/>
          </a:bodyPr>
          <a:lstStyle/>
          <a:p>
            <a:pPr algn="l"/>
            <a:r>
              <a:rPr lang="en-US" sz="2000"/>
              <a:t>Opening of mouth</a:t>
            </a:r>
          </a:p>
        </p:txBody>
      </p:sp>
      <p:sp>
        <p:nvSpPr>
          <p:cNvPr id="22534" name="Rectangle 6"/>
          <p:cNvSpPr>
            <a:spLocks noChangeArrowheads="1"/>
          </p:cNvSpPr>
          <p:nvPr/>
        </p:nvSpPr>
        <p:spPr bwMode="auto">
          <a:xfrm>
            <a:off x="6462889" y="5470526"/>
            <a:ext cx="3427092" cy="400752"/>
          </a:xfrm>
          <a:prstGeom prst="rect">
            <a:avLst/>
          </a:prstGeom>
          <a:noFill/>
          <a:ln w="9525">
            <a:noFill/>
            <a:miter lim="800000"/>
            <a:headEnd/>
            <a:tailEnd/>
          </a:ln>
          <a:effectLst/>
        </p:spPr>
        <p:txBody>
          <a:bodyPr wrap="none" lIns="92075" tIns="46038" rIns="92075" bIns="46038">
            <a:spAutoFit/>
          </a:bodyPr>
          <a:lstStyle/>
          <a:p>
            <a:pPr algn="l"/>
            <a:r>
              <a:rPr lang="en-US" sz="2000"/>
              <a:t>Contralateral movement of jaw</a:t>
            </a:r>
          </a:p>
        </p:txBody>
      </p:sp>
      <p:pic>
        <p:nvPicPr>
          <p:cNvPr id="22535" name="Picture 7" descr="C:\My Documents\Ptosis23.JPG"/>
          <p:cNvPicPr>
            <a:picLocks noChangeAspect="1" noChangeArrowheads="1"/>
          </p:cNvPicPr>
          <p:nvPr/>
        </p:nvPicPr>
        <p:blipFill>
          <a:blip r:embed="rId2" cstate="print"/>
          <a:srcRect/>
          <a:stretch>
            <a:fillRect/>
          </a:stretch>
        </p:blipFill>
        <p:spPr bwMode="auto">
          <a:xfrm>
            <a:off x="2277535" y="2371727"/>
            <a:ext cx="3920067" cy="3038475"/>
          </a:xfrm>
          <a:prstGeom prst="rect">
            <a:avLst/>
          </a:prstGeom>
          <a:noFill/>
        </p:spPr>
      </p:pic>
      <p:pic>
        <p:nvPicPr>
          <p:cNvPr id="22536" name="Picture 8" descr="C:\My Documents\Ptosis24.JPG"/>
          <p:cNvPicPr>
            <a:picLocks noChangeAspect="1" noChangeArrowheads="1"/>
          </p:cNvPicPr>
          <p:nvPr/>
        </p:nvPicPr>
        <p:blipFill>
          <a:blip r:embed="rId3" cstate="print"/>
          <a:srcRect/>
          <a:stretch>
            <a:fillRect/>
          </a:stretch>
        </p:blipFill>
        <p:spPr bwMode="auto">
          <a:xfrm>
            <a:off x="6203244" y="2362200"/>
            <a:ext cx="1823156" cy="3048000"/>
          </a:xfrm>
          <a:prstGeom prst="rect">
            <a:avLst/>
          </a:prstGeom>
          <a:noFill/>
        </p:spPr>
      </p:pic>
      <p:pic>
        <p:nvPicPr>
          <p:cNvPr id="22537" name="Picture 9" descr="C:\My Documents\Ptosis25.JPG"/>
          <p:cNvPicPr>
            <a:picLocks noChangeAspect="1" noChangeArrowheads="1"/>
          </p:cNvPicPr>
          <p:nvPr/>
        </p:nvPicPr>
        <p:blipFill>
          <a:blip r:embed="rId4" cstate="print"/>
          <a:srcRect/>
          <a:stretch>
            <a:fillRect/>
          </a:stretch>
        </p:blipFill>
        <p:spPr bwMode="auto">
          <a:xfrm>
            <a:off x="8002411" y="2362200"/>
            <a:ext cx="1823156" cy="3048000"/>
          </a:xfrm>
          <a:prstGeom prst="rect">
            <a:avLst/>
          </a:prstGeom>
          <a:noFill/>
        </p:spPr>
      </p:pic>
      <p:sp>
        <p:nvSpPr>
          <p:cNvPr id="22538" name="Rectangle 10"/>
          <p:cNvSpPr>
            <a:spLocks noChangeArrowheads="1"/>
          </p:cNvSpPr>
          <p:nvPr/>
        </p:nvSpPr>
        <p:spPr bwMode="auto">
          <a:xfrm>
            <a:off x="2269068" y="2362200"/>
            <a:ext cx="7586133" cy="3733800"/>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22539" name="Line 11"/>
          <p:cNvSpPr>
            <a:spLocks noChangeShapeType="1"/>
          </p:cNvSpPr>
          <p:nvPr/>
        </p:nvSpPr>
        <p:spPr bwMode="auto">
          <a:xfrm>
            <a:off x="6197600" y="2362200"/>
            <a:ext cx="0" cy="373380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22540" name="Line 12"/>
          <p:cNvSpPr>
            <a:spLocks noChangeShapeType="1"/>
          </p:cNvSpPr>
          <p:nvPr/>
        </p:nvSpPr>
        <p:spPr bwMode="auto">
          <a:xfrm>
            <a:off x="2269068" y="5410200"/>
            <a:ext cx="7586133" cy="0"/>
          </a:xfrm>
          <a:prstGeom prst="line">
            <a:avLst/>
          </a:prstGeom>
          <a:noFill/>
          <a:ln w="19050">
            <a:solidFill>
              <a:srgbClr val="FAFD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3854583925"/>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85" name="Picture 13" descr="C:\My Documents\Ptosis36.JPG"/>
          <p:cNvPicPr>
            <a:picLocks noChangeAspect="1" noChangeArrowheads="1"/>
          </p:cNvPicPr>
          <p:nvPr/>
        </p:nvPicPr>
        <p:blipFill>
          <a:blip r:embed="rId2" cstate="print">
            <a:lum bright="-8000"/>
          </a:blip>
          <a:srcRect/>
          <a:stretch>
            <a:fillRect/>
          </a:stretch>
        </p:blipFill>
        <p:spPr bwMode="auto">
          <a:xfrm>
            <a:off x="6299200" y="4191000"/>
            <a:ext cx="3454400" cy="2133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8684" name="Picture 12" descr="C:\My Documents\Ptosis35.JPG"/>
          <p:cNvPicPr>
            <a:picLocks noChangeAspect="1" noChangeArrowheads="1"/>
          </p:cNvPicPr>
          <p:nvPr/>
        </p:nvPicPr>
        <p:blipFill>
          <a:blip r:embed="rId3" cstate="print">
            <a:lum bright="-8000"/>
          </a:blip>
          <a:srcRect/>
          <a:stretch>
            <a:fillRect/>
          </a:stretch>
        </p:blipFill>
        <p:spPr bwMode="auto">
          <a:xfrm>
            <a:off x="2404535" y="4191000"/>
            <a:ext cx="3928533" cy="2133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8683" name="Picture 11" descr="C:\My Documents\Ptosis34.JPG"/>
          <p:cNvPicPr>
            <a:picLocks noChangeAspect="1" noChangeArrowheads="1"/>
          </p:cNvPicPr>
          <p:nvPr/>
        </p:nvPicPr>
        <p:blipFill>
          <a:blip r:embed="rId4" cstate="print"/>
          <a:srcRect/>
          <a:stretch>
            <a:fillRect/>
          </a:stretch>
        </p:blipFill>
        <p:spPr bwMode="auto">
          <a:xfrm>
            <a:off x="6333067" y="1447800"/>
            <a:ext cx="3454400" cy="1981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8682" name="Picture 10" descr="C:\My Documents\Ptosis33.JPG"/>
          <p:cNvPicPr>
            <a:picLocks noChangeAspect="1" noChangeArrowheads="1"/>
          </p:cNvPicPr>
          <p:nvPr/>
        </p:nvPicPr>
        <p:blipFill>
          <a:blip r:embed="rId5" cstate="print"/>
          <a:srcRect/>
          <a:stretch>
            <a:fillRect/>
          </a:stretch>
        </p:blipFill>
        <p:spPr bwMode="auto">
          <a:xfrm>
            <a:off x="2404535" y="1447800"/>
            <a:ext cx="3928533" cy="1981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8674" name="Rectangle 2"/>
          <p:cNvSpPr>
            <a:spLocks noChangeArrowheads="1"/>
          </p:cNvSpPr>
          <p:nvPr/>
        </p:nvSpPr>
        <p:spPr bwMode="auto">
          <a:xfrm>
            <a:off x="3821290" y="1"/>
            <a:ext cx="4702569" cy="646973"/>
          </a:xfrm>
          <a:prstGeom prst="rect">
            <a:avLst/>
          </a:prstGeom>
          <a:noFill/>
          <a:ln w="9525">
            <a:noFill/>
            <a:miter lim="800000"/>
            <a:headEnd/>
            <a:tailEnd/>
          </a:ln>
          <a:effectLst/>
        </p:spPr>
        <p:txBody>
          <a:bodyPr wrap="none" lIns="92075" tIns="46038" rIns="92075" bIns="46038">
            <a:spAutoFit/>
          </a:bodyPr>
          <a:lstStyle/>
          <a:p>
            <a:pPr algn="l"/>
            <a:r>
              <a:rPr lang="en-US" sz="3600">
                <a:solidFill>
                  <a:srgbClr val="FAFD00"/>
                </a:solidFill>
              </a:rPr>
              <a:t>Simple congenital ptosis</a:t>
            </a:r>
            <a:endParaRPr lang="en-US" sz="4800">
              <a:solidFill>
                <a:srgbClr val="FAFD00"/>
              </a:solidFill>
            </a:endParaRPr>
          </a:p>
        </p:txBody>
      </p:sp>
      <p:sp>
        <p:nvSpPr>
          <p:cNvPr id="28675" name="Rectangle 3"/>
          <p:cNvSpPr>
            <a:spLocks noChangeArrowheads="1"/>
          </p:cNvSpPr>
          <p:nvPr/>
        </p:nvSpPr>
        <p:spPr bwMode="auto">
          <a:xfrm>
            <a:off x="2675468" y="533400"/>
            <a:ext cx="4484113" cy="369974"/>
          </a:xfrm>
          <a:prstGeom prst="rect">
            <a:avLst/>
          </a:prstGeom>
          <a:noFill/>
          <a:ln w="9525">
            <a:noFill/>
            <a:miter lim="800000"/>
            <a:headEnd/>
            <a:tailEnd/>
          </a:ln>
          <a:effectLst/>
        </p:spPr>
        <p:txBody>
          <a:bodyPr wrap="none" lIns="92075" tIns="46038" rIns="92075" bIns="46038">
            <a:spAutoFit/>
          </a:bodyPr>
          <a:lstStyle/>
          <a:p>
            <a:pPr algn="l">
              <a:buFontTx/>
              <a:buChar char="•"/>
            </a:pPr>
            <a:r>
              <a:rPr lang="en-US"/>
              <a:t>  Developmental dystrophy of levator muscle</a:t>
            </a:r>
          </a:p>
        </p:txBody>
      </p:sp>
      <p:sp>
        <p:nvSpPr>
          <p:cNvPr id="28676" name="Rectangle 4"/>
          <p:cNvSpPr>
            <a:spLocks noChangeArrowheads="1"/>
          </p:cNvSpPr>
          <p:nvPr/>
        </p:nvSpPr>
        <p:spPr bwMode="auto">
          <a:xfrm>
            <a:off x="2675468" y="838200"/>
            <a:ext cx="5752793" cy="369974"/>
          </a:xfrm>
          <a:prstGeom prst="rect">
            <a:avLst/>
          </a:prstGeom>
          <a:noFill/>
          <a:ln w="9525">
            <a:noFill/>
            <a:miter lim="800000"/>
            <a:headEnd/>
            <a:tailEnd/>
          </a:ln>
          <a:effectLst/>
        </p:spPr>
        <p:txBody>
          <a:bodyPr wrap="none" lIns="92075" tIns="46038" rIns="92075" bIns="46038">
            <a:spAutoFit/>
          </a:bodyPr>
          <a:lstStyle/>
          <a:p>
            <a:pPr algn="l">
              <a:buFontTx/>
              <a:buChar char="•"/>
            </a:pPr>
            <a:r>
              <a:rPr lang="en-US"/>
              <a:t>  Occasionally associated with weakness of superior rectus</a:t>
            </a:r>
          </a:p>
        </p:txBody>
      </p:sp>
      <p:sp>
        <p:nvSpPr>
          <p:cNvPr id="28677" name="Rectangle 5"/>
          <p:cNvSpPr>
            <a:spLocks noChangeArrowheads="1"/>
          </p:cNvSpPr>
          <p:nvPr/>
        </p:nvSpPr>
        <p:spPr bwMode="auto">
          <a:xfrm>
            <a:off x="2404533" y="3530602"/>
            <a:ext cx="3964034" cy="536173"/>
          </a:xfrm>
          <a:prstGeom prst="rect">
            <a:avLst/>
          </a:prstGeom>
          <a:noFill/>
          <a:ln w="9525">
            <a:noFill/>
            <a:miter lim="800000"/>
            <a:headEnd/>
            <a:tailEnd/>
          </a:ln>
          <a:effectLst/>
        </p:spPr>
        <p:txBody>
          <a:bodyPr wrap="none" lIns="92075" tIns="46038" rIns="92075" bIns="46038">
            <a:spAutoFit/>
          </a:bodyPr>
          <a:lstStyle/>
          <a:p>
            <a:pPr algn="l">
              <a:lnSpc>
                <a:spcPct val="80000"/>
              </a:lnSpc>
            </a:pPr>
            <a:r>
              <a:rPr lang="en-US"/>
              <a:t>   Unilateral or bilateral ptosis of varying </a:t>
            </a:r>
          </a:p>
          <a:p>
            <a:pPr algn="l">
              <a:lnSpc>
                <a:spcPct val="80000"/>
              </a:lnSpc>
            </a:pPr>
            <a:r>
              <a:rPr lang="en-US"/>
              <a:t>    severity</a:t>
            </a:r>
          </a:p>
        </p:txBody>
      </p:sp>
      <p:sp>
        <p:nvSpPr>
          <p:cNvPr id="28678" name="Rectangle 6"/>
          <p:cNvSpPr>
            <a:spLocks noChangeArrowheads="1"/>
          </p:cNvSpPr>
          <p:nvPr/>
        </p:nvSpPr>
        <p:spPr bwMode="auto">
          <a:xfrm>
            <a:off x="6378223" y="3505201"/>
            <a:ext cx="3341511" cy="757773"/>
          </a:xfrm>
          <a:prstGeom prst="rect">
            <a:avLst/>
          </a:prstGeom>
          <a:noFill/>
          <a:ln w="9525">
            <a:noFill/>
            <a:miter lim="800000"/>
            <a:headEnd/>
            <a:tailEnd/>
          </a:ln>
          <a:effectLst/>
        </p:spPr>
        <p:txBody>
          <a:bodyPr lIns="92075" tIns="46038" rIns="92075" bIns="46038">
            <a:spAutoFit/>
          </a:bodyPr>
          <a:lstStyle/>
          <a:p>
            <a:pPr algn="l">
              <a:lnSpc>
                <a:spcPct val="80000"/>
              </a:lnSpc>
            </a:pPr>
            <a:r>
              <a:rPr lang="en-US" dirty="0"/>
              <a:t> In </a:t>
            </a:r>
            <a:r>
              <a:rPr lang="en-US" dirty="0" err="1"/>
              <a:t>downgaze</a:t>
            </a:r>
            <a:r>
              <a:rPr lang="en-US" dirty="0"/>
              <a:t> </a:t>
            </a:r>
            <a:r>
              <a:rPr lang="en-US" dirty="0" err="1"/>
              <a:t>ptotic</a:t>
            </a:r>
            <a:r>
              <a:rPr lang="en-US" dirty="0"/>
              <a:t> eyelid is slightly </a:t>
            </a:r>
          </a:p>
          <a:p>
            <a:pPr algn="l">
              <a:lnSpc>
                <a:spcPct val="80000"/>
              </a:lnSpc>
            </a:pPr>
            <a:r>
              <a:rPr lang="en-US" dirty="0"/>
              <a:t> higher</a:t>
            </a:r>
          </a:p>
        </p:txBody>
      </p:sp>
      <p:sp>
        <p:nvSpPr>
          <p:cNvPr id="28680" name="Rectangle 8"/>
          <p:cNvSpPr>
            <a:spLocks noChangeArrowheads="1"/>
          </p:cNvSpPr>
          <p:nvPr/>
        </p:nvSpPr>
        <p:spPr bwMode="auto">
          <a:xfrm>
            <a:off x="2540000" y="6262688"/>
            <a:ext cx="3716082" cy="369974"/>
          </a:xfrm>
          <a:prstGeom prst="rect">
            <a:avLst/>
          </a:prstGeom>
          <a:noFill/>
          <a:ln w="9525">
            <a:noFill/>
            <a:miter lim="800000"/>
            <a:headEnd/>
            <a:tailEnd/>
          </a:ln>
          <a:effectLst/>
        </p:spPr>
        <p:txBody>
          <a:bodyPr wrap="none" lIns="92075" tIns="46038" rIns="92075" bIns="46038">
            <a:spAutoFit/>
          </a:bodyPr>
          <a:lstStyle/>
          <a:p>
            <a:pPr algn="l"/>
            <a:r>
              <a:rPr lang="en-US"/>
              <a:t> Frequent absence of upper lid crease</a:t>
            </a:r>
          </a:p>
        </p:txBody>
      </p:sp>
      <p:sp>
        <p:nvSpPr>
          <p:cNvPr id="28681" name="Rectangle 9"/>
          <p:cNvSpPr>
            <a:spLocks noChangeArrowheads="1"/>
          </p:cNvSpPr>
          <p:nvPr/>
        </p:nvSpPr>
        <p:spPr bwMode="auto">
          <a:xfrm>
            <a:off x="6536267" y="6262688"/>
            <a:ext cx="2961452" cy="369974"/>
          </a:xfrm>
          <a:prstGeom prst="rect">
            <a:avLst/>
          </a:prstGeom>
          <a:noFill/>
          <a:ln w="9525">
            <a:noFill/>
            <a:miter lim="800000"/>
            <a:headEnd/>
            <a:tailEnd/>
          </a:ln>
          <a:effectLst/>
        </p:spPr>
        <p:txBody>
          <a:bodyPr wrap="none" lIns="92075" tIns="46038" rIns="92075" bIns="46038">
            <a:spAutoFit/>
          </a:bodyPr>
          <a:lstStyle/>
          <a:p>
            <a:pPr algn="l"/>
            <a:r>
              <a:rPr lang="en-US"/>
              <a:t> Usually poor levator function</a:t>
            </a:r>
          </a:p>
        </p:txBody>
      </p:sp>
      <p:sp>
        <p:nvSpPr>
          <p:cNvPr id="28686" name="Rectangle 14"/>
          <p:cNvSpPr>
            <a:spLocks noChangeArrowheads="1"/>
          </p:cNvSpPr>
          <p:nvPr/>
        </p:nvSpPr>
        <p:spPr bwMode="auto">
          <a:xfrm>
            <a:off x="2404535" y="1447800"/>
            <a:ext cx="7382933" cy="5181600"/>
          </a:xfrm>
          <a:prstGeom prst="rect">
            <a:avLst/>
          </a:prstGeom>
          <a:noFill/>
          <a:ln w="28575">
            <a:solidFill>
              <a:srgbClr val="FAFD00"/>
            </a:solidFill>
            <a:miter lim="800000"/>
            <a:headEnd type="none" w="sm" len="sm"/>
            <a:tailEnd type="none" w="sm" len="sm"/>
          </a:ln>
          <a:effectLst/>
        </p:spPr>
        <p:txBody>
          <a:bodyPr wrap="none" anchor="ctr"/>
          <a:lstStyle/>
          <a:p>
            <a:endParaRPr lang="en-US"/>
          </a:p>
        </p:txBody>
      </p:sp>
      <p:sp>
        <p:nvSpPr>
          <p:cNvPr id="28687" name="Line 15"/>
          <p:cNvSpPr>
            <a:spLocks noChangeShapeType="1"/>
          </p:cNvSpPr>
          <p:nvPr/>
        </p:nvSpPr>
        <p:spPr bwMode="auto">
          <a:xfrm>
            <a:off x="2404535" y="3429000"/>
            <a:ext cx="7382933"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28688" name="Line 16"/>
          <p:cNvSpPr>
            <a:spLocks noChangeShapeType="1"/>
          </p:cNvSpPr>
          <p:nvPr/>
        </p:nvSpPr>
        <p:spPr bwMode="auto">
          <a:xfrm>
            <a:off x="2404535" y="4191000"/>
            <a:ext cx="7382933"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28689" name="Line 17"/>
          <p:cNvSpPr>
            <a:spLocks noChangeShapeType="1"/>
          </p:cNvSpPr>
          <p:nvPr/>
        </p:nvSpPr>
        <p:spPr bwMode="auto">
          <a:xfrm>
            <a:off x="2404535" y="6324600"/>
            <a:ext cx="7382933" cy="0"/>
          </a:xfrm>
          <a:prstGeom prst="line">
            <a:avLst/>
          </a:prstGeom>
          <a:noFill/>
          <a:ln w="19050">
            <a:solidFill>
              <a:srgbClr val="FAFD00"/>
            </a:solidFill>
            <a:round/>
            <a:headEnd type="none" w="sm" len="sm"/>
            <a:tailEnd type="none" w="sm" len="sm"/>
          </a:ln>
          <a:effectLst/>
        </p:spPr>
        <p:txBody>
          <a:bodyPr wrap="none" anchor="ctr"/>
          <a:lstStyle/>
          <a:p>
            <a:endParaRPr lang="en-US"/>
          </a:p>
        </p:txBody>
      </p:sp>
      <p:sp>
        <p:nvSpPr>
          <p:cNvPr id="28690" name="Line 18"/>
          <p:cNvSpPr>
            <a:spLocks noChangeShapeType="1"/>
          </p:cNvSpPr>
          <p:nvPr/>
        </p:nvSpPr>
        <p:spPr bwMode="auto">
          <a:xfrm>
            <a:off x="6333067" y="1447800"/>
            <a:ext cx="0" cy="5181600"/>
          </a:xfrm>
          <a:prstGeom prst="line">
            <a:avLst/>
          </a:prstGeom>
          <a:noFill/>
          <a:ln w="19050">
            <a:solidFill>
              <a:srgbClr val="FAFD00"/>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7386927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TotalTime>
  <Words>2923</Words>
  <Application>Microsoft Office PowerPoint</Application>
  <PresentationFormat>Widescreen</PresentationFormat>
  <Paragraphs>691</Paragraphs>
  <Slides>102</Slides>
  <Notes>9</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102</vt:i4>
      </vt:variant>
    </vt:vector>
  </HeadingPairs>
  <TitlesOfParts>
    <vt:vector size="111" baseType="lpstr">
      <vt:lpstr>Andalus</vt:lpstr>
      <vt:lpstr>Arial</vt:lpstr>
      <vt:lpstr>Calibri</vt:lpstr>
      <vt:lpstr>Calibri Light</vt:lpstr>
      <vt:lpstr>Times New Roman</vt:lpstr>
      <vt:lpstr>Wingdings</vt:lpstr>
      <vt:lpstr>Wingdings 2</vt:lpstr>
      <vt:lpstr>Office Theme</vt:lpstr>
      <vt:lpstr>Image</vt:lpstr>
      <vt:lpstr> THE EYELIDS </vt:lpstr>
      <vt:lpstr>PowerPoint Presentation</vt:lpstr>
      <vt:lpstr>PowerPoint Presentation</vt:lpstr>
      <vt:lpstr>PowerPoint Presentation</vt:lpstr>
      <vt:lpstr>PowerPoint Presentation</vt:lpstr>
      <vt:lpstr>SURFACE ANATOMY</vt:lpstr>
      <vt:lpstr>ON THE MEDIAL SIDE</vt:lpstr>
      <vt:lpstr>PowerPoint Presentation</vt:lpstr>
      <vt:lpstr>PowerPoint Presentation</vt:lpstr>
      <vt:lpstr>THE SKIN</vt:lpstr>
      <vt:lpstr>PowerPoint Presentation</vt:lpstr>
      <vt:lpstr>THE SUBCUTANEOUS AREOLAR TISSUE</vt:lpstr>
      <vt:lpstr>CONJUNCTIVA</vt:lpstr>
      <vt:lpstr>EYE LASHES </vt:lpstr>
      <vt:lpstr>THE LIGAMENTS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25</cp:revision>
  <dcterms:created xsi:type="dcterms:W3CDTF">2020-10-31T09:28:07Z</dcterms:created>
  <dcterms:modified xsi:type="dcterms:W3CDTF">2020-10-31T21:58:50Z</dcterms:modified>
</cp:coreProperties>
</file>