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9" r:id="rId3"/>
    <p:sldId id="288" r:id="rId4"/>
    <p:sldId id="279" r:id="rId5"/>
    <p:sldId id="261" r:id="rId6"/>
    <p:sldId id="282" r:id="rId7"/>
    <p:sldId id="283" r:id="rId8"/>
    <p:sldId id="290" r:id="rId9"/>
    <p:sldId id="264" r:id="rId10"/>
    <p:sldId id="280" r:id="rId11"/>
    <p:sldId id="295" r:id="rId12"/>
    <p:sldId id="278" r:id="rId13"/>
    <p:sldId id="265" r:id="rId14"/>
    <p:sldId id="285" r:id="rId15"/>
    <p:sldId id="284" r:id="rId16"/>
    <p:sldId id="266" r:id="rId17"/>
    <p:sldId id="291" r:id="rId18"/>
    <p:sldId id="292" r:id="rId19"/>
    <p:sldId id="268" r:id="rId20"/>
    <p:sldId id="286" r:id="rId21"/>
    <p:sldId id="269" r:id="rId22"/>
    <p:sldId id="270" r:id="rId23"/>
    <p:sldId id="276" r:id="rId24"/>
    <p:sldId id="287" r:id="rId25"/>
    <p:sldId id="293" r:id="rId26"/>
    <p:sldId id="294" r:id="rId27"/>
    <p:sldId id="28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46B9B-722A-4DD5-B701-12FA2AE90B21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25349-EFD1-4D1C-80B6-2224445C1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1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E9904-5B48-439E-8926-17B3C21025DE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E9904-5B48-439E-8926-17B3C21025DE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E9904-5B48-439E-8926-17B3C21025DE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C23F49-9B62-4D9E-A8B8-846D4EE19D1E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32CDF6C-D808-4F3D-B8E0-A8F1B63924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pneumonia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9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 pneumonia:</a:t>
            </a:r>
          </a:p>
          <a:p>
            <a:pPr marL="0" indent="0">
              <a:buNone/>
            </a:pPr>
            <a:r>
              <a:rPr lang="en-US" dirty="0" smtClean="0"/>
              <a:t>Respiratory symptoms are</a:t>
            </a:r>
          </a:p>
          <a:p>
            <a:pPr marL="0" indent="0">
              <a:buNone/>
            </a:pPr>
            <a:r>
              <a:rPr lang="en-US" dirty="0" smtClean="0"/>
              <a:t>more than constitutional symptoms</a:t>
            </a:r>
          </a:p>
          <a:p>
            <a:r>
              <a:rPr lang="en-US" dirty="0" smtClean="0"/>
              <a:t>Atypical pneumonia:</a:t>
            </a:r>
          </a:p>
          <a:p>
            <a:pPr marL="0" indent="0">
              <a:buNone/>
            </a:pPr>
            <a:r>
              <a:rPr lang="en-US" dirty="0" smtClean="0"/>
              <a:t>Constitutional symptoms are  more than respiratory symptoms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931862"/>
          </a:xfrm>
        </p:spPr>
        <p:txBody>
          <a:bodyPr anchor="ctr"/>
          <a:lstStyle/>
          <a:p>
            <a:pPr algn="ctr">
              <a:defRPr/>
            </a:pPr>
            <a:r>
              <a:rPr lang="en-US" sz="3600" dirty="0" smtClean="0"/>
              <a:t>Atypical pneumonia</a:t>
            </a:r>
            <a:endParaRPr lang="en-US" sz="3600" dirty="0"/>
          </a:p>
        </p:txBody>
      </p:sp>
      <p:graphicFrame>
        <p:nvGraphicFramePr>
          <p:cNvPr id="58445" name="Group 77"/>
          <p:cNvGraphicFramePr>
            <a:graphicFrameLocks noGrp="1"/>
          </p:cNvGraphicFramePr>
          <p:nvPr>
            <p:ph idx="1"/>
          </p:nvPr>
        </p:nvGraphicFramePr>
        <p:xfrm>
          <a:off x="304800" y="1066800"/>
          <a:ext cx="8534400" cy="5143500"/>
        </p:xfrm>
        <a:graphic>
          <a:graphicData uri="http://schemas.openxmlformats.org/drawingml/2006/table">
            <a:tbl>
              <a:tblPr/>
              <a:tblGrid>
                <a:gridCol w="1834498"/>
                <a:gridCol w="6699902"/>
              </a:tblGrid>
              <a:tr h="8841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Causative agent</a:t>
                      </a:r>
                    </a:p>
                  </a:txBody>
                  <a:tcPr marL="80111" marR="80111" marT="45719" marB="45719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Mycoplasma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pneumoniae</a:t>
                      </a: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111" marR="80111" marT="45719" marB="45719" anchor="ctr" horzOverflow="overflow">
                    <a:lnL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rgbClr val="99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15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111" marR="80111" marT="45719" marB="45719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111" marR="80111" marT="45719" marB="45719" anchor="ctr" horzOverflow="overflow">
                    <a:lnL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77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Onset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Signs</a:t>
                      </a:r>
                    </a:p>
                  </a:txBody>
                  <a:tcPr marL="80111" marR="80111" marT="45719" marB="45719" horzOverflow="overflow">
                    <a:lnL cap="flat">
                      <a:noFill/>
                    </a:lnL>
                    <a:lnR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Gradual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Fever (low -grade)+ chills but  no rigors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Non-productive cough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8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Headache – malaise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6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Signs are usually minimal; Scattered crepitations and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ronchi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sinus tenderness  –  No signs consolidation – </a:t>
                      </a:r>
                    </a:p>
                  </a:txBody>
                  <a:tcPr marL="80111" marR="80111" marT="45719" marB="45719" horzOverflow="overflow">
                    <a:lnL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27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 examination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017640" cy="4572000"/>
          </a:xfrm>
        </p:spPr>
        <p:txBody>
          <a:bodyPr>
            <a:normAutofit fontScale="92500"/>
          </a:bodyPr>
          <a:lstStyle/>
          <a:p>
            <a:pPr marL="0" lvl="0" indent="0" algn="just">
              <a:buNone/>
            </a:pPr>
            <a:r>
              <a:rPr lang="en-GB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Fever </a:t>
            </a:r>
            <a:r>
              <a:rPr lang="en-GB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Tachycardia  and tachypnea( </a:t>
            </a:r>
            <a:r>
              <a:rPr lang="en-GB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Pulse </a:t>
            </a:r>
            <a:r>
              <a:rPr lang="en-GB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oximetry)</a:t>
            </a:r>
            <a:endParaRPr lang="en-GB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FF0000"/>
              </a:buClr>
              <a:buNone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When consolidated, conduction of sound is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enhanced 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lung is typically dull to percussion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and,as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conduction of sound is enhanced, auscultation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reveals bronchial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breathing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crackles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FF0000"/>
              </a:buClr>
              <a:buNone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many patients, signs are more subtle with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reduced air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entry only, but crackles are usually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present)</a:t>
            </a:r>
            <a:endParaRPr lang="en-GB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ÙØªÙØ¬Ø© Ø¨Ø­Ø« Ø§ÙØµÙØ± Ø¹Ù âªicu monitorâ¬â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67173"/>
            <a:ext cx="3130727" cy="2769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84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 algn="l" rtl="0">
              <a:buNone/>
            </a:pPr>
            <a:r>
              <a:rPr lang="en-GB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Atypical Pneumonia</a:t>
            </a:r>
            <a:endParaRPr lang="en-GB" sz="3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Pt. has mainly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constitutional symptoms and not respiratory symptoms. </a:t>
            </a:r>
          </a:p>
          <a:p>
            <a:pPr marL="514350" indent="-514350" algn="just" rtl="0"/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Cause: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07542" lvl="1" indent="-514350" algn="just" rtl="0"/>
            <a:r>
              <a:rPr lang="en-GB" sz="3000" dirty="0" err="1" smtClean="0">
                <a:latin typeface="Times New Roman" pitchFamily="18" charset="0"/>
                <a:cs typeface="Times New Roman" pitchFamily="18" charset="0"/>
              </a:rPr>
              <a:t>Mycoplasma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 (most common), </a:t>
            </a:r>
            <a:r>
              <a:rPr lang="en-GB" sz="3000" dirty="0" err="1" smtClean="0">
                <a:latin typeface="Times New Roman" pitchFamily="18" charset="0"/>
                <a:cs typeface="Times New Roman" pitchFamily="18" charset="0"/>
              </a:rPr>
              <a:t>legionella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000" dirty="0" err="1" smtClean="0">
                <a:latin typeface="Times New Roman" pitchFamily="18" charset="0"/>
                <a:cs typeface="Times New Roman" pitchFamily="18" charset="0"/>
              </a:rPr>
              <a:t>chlamydia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000" dirty="0" err="1" smtClean="0">
                <a:latin typeface="Times New Roman" pitchFamily="18" charset="0"/>
                <a:cs typeface="Times New Roman" pitchFamily="18" charset="0"/>
              </a:rPr>
              <a:t>coxiella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, viral. </a:t>
            </a:r>
          </a:p>
          <a:p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83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D/Diagnosis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Pulmonary edema</a:t>
            </a:r>
          </a:p>
          <a:p>
            <a:r>
              <a:rPr lang="en-US" dirty="0" smtClean="0"/>
              <a:t>Pulmonary embolism.</a:t>
            </a:r>
          </a:p>
          <a:p>
            <a:r>
              <a:rPr lang="en-US" dirty="0" smtClean="0"/>
              <a:t>Pulmonary TB</a:t>
            </a:r>
          </a:p>
          <a:p>
            <a:r>
              <a:rPr lang="en-US" dirty="0" smtClean="0"/>
              <a:t>Pulmonary ca.</a:t>
            </a:r>
          </a:p>
          <a:p>
            <a:r>
              <a:rPr lang="en-US" dirty="0" smtClean="0"/>
              <a:t>Pulmonary haemorrhage.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10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investigations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aims of investigation are</a:t>
            </a:r>
          </a:p>
          <a:p>
            <a:r>
              <a:rPr lang="en-US" dirty="0" smtClean="0"/>
              <a:t>Confirm the diagnosis</a:t>
            </a:r>
          </a:p>
          <a:p>
            <a:r>
              <a:rPr lang="en-US" dirty="0" smtClean="0"/>
              <a:t>Exclude other conditions</a:t>
            </a:r>
          </a:p>
          <a:p>
            <a:r>
              <a:rPr lang="en-US" dirty="0" smtClean="0"/>
              <a:t>Assess the severity</a:t>
            </a:r>
          </a:p>
          <a:p>
            <a:r>
              <a:rPr lang="en-US" dirty="0" smtClean="0"/>
              <a:t>Identify the development of complications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8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/>
          <a:lstStyle/>
          <a:p>
            <a:pPr algn="ctr" rtl="0"/>
            <a:r>
              <a:rPr lang="en-GB" b="1" dirty="0" smtClean="0"/>
              <a:t>Investigations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229600" cy="5072098"/>
          </a:xfrm>
        </p:spPr>
        <p:txBody>
          <a:bodyPr>
            <a:normAutofit fontScale="32500" lnSpcReduction="20000"/>
          </a:bodyPr>
          <a:lstStyle/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>
                <a:latin typeface="Times New Roman" pitchFamily="18" charset="0"/>
                <a:cs typeface="Times New Roman" pitchFamily="18" charset="0"/>
              </a:rPr>
              <a:t>CBC:   </a:t>
            </a:r>
            <a:r>
              <a:rPr lang="en-GB" sz="5900" b="1" dirty="0" smtClean="0">
                <a:latin typeface="Times New Roman" pitchFamily="18" charset="0"/>
                <a:cs typeface="Times New Roman" pitchFamily="18" charset="0"/>
              </a:rPr>
              <a:t>leukocytosis</a:t>
            </a: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US" sz="5900" dirty="0">
                <a:latin typeface="Times New Roman" pitchFamily="18" charset="0"/>
                <a:cs typeface="Times New Roman" pitchFamily="18" charset="0"/>
              </a:rPr>
              <a:t>Haemolytic anaemia: occasional complication of Mycoplasma</a:t>
            </a:r>
            <a:endParaRPr lang="en-GB" sz="5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>
                <a:latin typeface="Times New Roman" pitchFamily="18" charset="0"/>
                <a:cs typeface="Times New Roman" pitchFamily="18" charset="0"/>
              </a:rPr>
              <a:t>CRP&amp;ESR</a:t>
            </a:r>
            <a:r>
              <a:rPr lang="en-GB" sz="59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5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 smtClean="0">
                <a:latin typeface="Times New Roman" pitchFamily="18" charset="0"/>
                <a:cs typeface="Times New Roman" pitchFamily="18" charset="0"/>
              </a:rPr>
              <a:t>Urea:lft </a:t>
            </a: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 smtClean="0">
                <a:latin typeface="Times New Roman" pitchFamily="18" charset="0"/>
                <a:cs typeface="Times New Roman" pitchFamily="18" charset="0"/>
              </a:rPr>
              <a:t>Blood culture</a:t>
            </a:r>
            <a:r>
              <a:rPr lang="en-GB" sz="59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5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prstClr val="black"/>
              </a:buClr>
              <a:buNone/>
            </a:pPr>
            <a:r>
              <a:rPr lang="en-GB" sz="5900" b="1" dirty="0">
                <a:latin typeface="Times New Roman" pitchFamily="18" charset="0"/>
                <a:cs typeface="Times New Roman" pitchFamily="18" charset="0"/>
              </a:rPr>
              <a:t>Sputum: </a:t>
            </a:r>
            <a:r>
              <a:rPr lang="en-GB" sz="5900" dirty="0">
                <a:latin typeface="Times New Roman" pitchFamily="18" charset="0"/>
                <a:cs typeface="Times New Roman" pitchFamily="18" charset="0"/>
              </a:rPr>
              <a:t>Gram stain   /  </a:t>
            </a:r>
            <a:r>
              <a:rPr lang="en-GB" sz="5900" dirty="0" smtClean="0">
                <a:latin typeface="Times New Roman" pitchFamily="18" charset="0"/>
                <a:cs typeface="Times New Roman" pitchFamily="18" charset="0"/>
              </a:rPr>
              <a:t>C&amp;S</a:t>
            </a:r>
            <a:endParaRPr lang="en-GB" sz="7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Clr>
                <a:schemeClr val="tx1"/>
              </a:buClr>
              <a:buNone/>
            </a:pPr>
            <a:r>
              <a:rPr lang="en-GB" sz="7000" b="1" dirty="0" smtClean="0">
                <a:latin typeface="Times New Roman" pitchFamily="18" charset="0"/>
                <a:cs typeface="Times New Roman" pitchFamily="18" charset="0"/>
              </a:rPr>
              <a:t>Chest x ray</a:t>
            </a:r>
          </a:p>
          <a:p>
            <a:pPr marL="0" indent="0" algn="just" rtl="0">
              <a:buClr>
                <a:schemeClr val="tx1"/>
              </a:buClr>
              <a:buNone/>
            </a:pPr>
            <a:r>
              <a:rPr lang="en-GB" sz="7000" b="1" dirty="0" smtClean="0">
                <a:latin typeface="Times New Roman" pitchFamily="18" charset="0"/>
                <a:cs typeface="Times New Roman" pitchFamily="18" charset="0"/>
              </a:rPr>
              <a:t>ABG</a:t>
            </a:r>
          </a:p>
          <a:p>
            <a:pPr marL="0" indent="0" algn="just">
              <a:buClr>
                <a:schemeClr val="tx1"/>
              </a:buClr>
              <a:buNone/>
            </a:pPr>
            <a:r>
              <a:rPr lang="en-GB" sz="7000" dirty="0" smtClean="0">
                <a:latin typeface="Times New Roman" pitchFamily="18" charset="0"/>
                <a:cs typeface="Times New Roman" pitchFamily="18" charset="0"/>
              </a:rPr>
              <a:t>Serology: Acute and convalescent titres for Mycoplasma,Chlamydia, Legionella and viral infections</a:t>
            </a:r>
          </a:p>
          <a:p>
            <a:pPr marL="0" indent="0" algn="just">
              <a:buClr>
                <a:schemeClr val="tx1"/>
              </a:buClr>
              <a:buNone/>
            </a:pP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Urine Pneumococcal and/or Legionella antigen</a:t>
            </a:r>
          </a:p>
          <a:p>
            <a:pPr marL="0" indent="0" algn="just">
              <a:buClr>
                <a:schemeClr val="tx1"/>
              </a:buClr>
              <a:buNone/>
            </a:pP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Pleural fluid</a:t>
            </a:r>
          </a:p>
          <a:p>
            <a:pPr marL="0" indent="0" algn="just">
              <a:buClr>
                <a:schemeClr val="tx1"/>
              </a:buClr>
              <a:buNone/>
            </a:pP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Always aspirate and culture when present in more than trivial amounts, preferably with ultrasound guidance</a:t>
            </a:r>
            <a:endParaRPr lang="en-GB" dirty="0" smtClean="0"/>
          </a:p>
          <a:p>
            <a:pPr algn="l" rtl="0">
              <a:buClr>
                <a:schemeClr val="tx1"/>
              </a:buClr>
              <a:buNone/>
            </a:pPr>
            <a:endParaRPr lang="en-GB" dirty="0" smtClean="0"/>
          </a:p>
          <a:p>
            <a:pPr algn="l" rtl="0">
              <a:buNone/>
            </a:pPr>
            <a:endParaRPr lang="en-GB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789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Radiological classification 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Lobar Pneumonia: </a:t>
            </a:r>
          </a:p>
          <a:p>
            <a:r>
              <a:rPr lang="en-US" dirty="0"/>
              <a:t>Homogeneous consolidation with air Broncho gram of one or more lung lobes. </a:t>
            </a:r>
          </a:p>
          <a:p>
            <a:r>
              <a:rPr lang="en-US" dirty="0"/>
              <a:t>Mainly caused by Streptococcus pneumonia.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029868" cy="300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696" y="4606131"/>
            <a:ext cx="2527828" cy="207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9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Bronchopneumonia:</a:t>
            </a:r>
            <a:br>
              <a:rPr lang="en-US" sz="3200" dirty="0"/>
            </a:br>
            <a:r>
              <a:rPr lang="en-US" sz="3200" dirty="0"/>
              <a:t>- Usually bilaterally affecting lower lobes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874"/>
            <a:ext cx="8142680" cy="511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581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 rtl="0"/>
            <a:r>
              <a:rPr lang="en-GB" b="1" dirty="0" smtClean="0">
                <a:solidFill>
                  <a:schemeClr val="tx1"/>
                </a:solidFill>
              </a:rPr>
              <a:t>treatment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57158" y="1500174"/>
            <a:ext cx="8501122" cy="4824426"/>
          </a:xfrm>
        </p:spPr>
        <p:txBody>
          <a:bodyPr>
            <a:normAutofit/>
          </a:bodyPr>
          <a:lstStyle/>
          <a:p>
            <a:r>
              <a:rPr lang="en-US" b="1" dirty="0" smtClean="0"/>
              <a:t>Adequate oxygenation</a:t>
            </a:r>
          </a:p>
          <a:p>
            <a:r>
              <a:rPr lang="en-US" b="1" dirty="0" smtClean="0"/>
              <a:t>Appropriate fluid balance (case wise)</a:t>
            </a:r>
          </a:p>
          <a:p>
            <a:r>
              <a:rPr lang="en-US" b="1" dirty="0" smtClean="0"/>
              <a:t>Antibiotics</a:t>
            </a:r>
          </a:p>
          <a:p>
            <a:pPr algn="just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Oxygen IV fluids.Analgesia .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rtl="0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Antibiotics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(Empiric antibiotic therapy)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Out pt.: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Amoxicillin +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macrolide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(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azithromycin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In hospital: 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{{3</a:t>
            </a:r>
            <a:r>
              <a:rPr lang="en-GB" baseline="30000" dirty="0" smtClean="0">
                <a:latin typeface="Times New Roman" pitchFamily="18" charset="0"/>
                <a:cs typeface="Times New Roman" pitchFamily="18" charset="0"/>
              </a:rPr>
              <a:t>rd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generation Cephalosporin  or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Amoxi-clvulenic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acid}} +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Macrolide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azithromycin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71233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37446"/>
            <a:ext cx="8229600" cy="1143000"/>
          </a:xfrm>
        </p:spPr>
        <p:txBody>
          <a:bodyPr/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Definition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68838"/>
            <a:ext cx="82296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Pneumonia is an acute infection of  lung  parenchyma characterized by (accumulation of secretions and inflammatory cells in alveoli).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54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Use of ntibiotics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clinical context.</a:t>
            </a:r>
          </a:p>
          <a:p>
            <a:r>
              <a:rPr lang="en-US" dirty="0" smtClean="0"/>
              <a:t>severity assessment.</a:t>
            </a:r>
          </a:p>
          <a:p>
            <a:r>
              <a:rPr lang="en-US" dirty="0" smtClean="0"/>
              <a:t>local knowledge of antibiotic resistance patterns.</a:t>
            </a:r>
          </a:p>
          <a:p>
            <a:r>
              <a:rPr lang="en-US" dirty="0" smtClean="0"/>
              <a:t>any available epidemiological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48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CURB-65  score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Confusion</a:t>
            </a:r>
          </a:p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 - Urea &gt;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 mg/dl</a:t>
            </a:r>
          </a:p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 -Respiratory rate &gt;30\min  </a:t>
            </a:r>
          </a:p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 -BP &lt;90 systole or &lt;60 diastole </a:t>
            </a:r>
          </a:p>
          <a:p>
            <a:pPr algn="just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65 -Age &gt;65 </a:t>
            </a:r>
          </a:p>
          <a:p>
            <a:pPr algn="just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{ 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One  Degree for each point  }</a:t>
            </a:r>
          </a:p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0-1 outpatient treatment with oral antibiotics </a:t>
            </a:r>
          </a:p>
          <a:p>
            <a:pPr algn="just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2  Admission to the  hospital</a:t>
            </a:r>
          </a:p>
          <a:p>
            <a:pPr algn="just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≥ 3 severe pneumonia treated at ICU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08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Complications of Pneumonia </a:t>
            </a:r>
            <a:endParaRPr lang="ar-S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Respiratory failure type I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Para-pneumonic effusion .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Empyema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Lung abscess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ARDS 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Renal failure.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Septicemia.</a:t>
            </a:r>
          </a:p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3096344" cy="2795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12776"/>
            <a:ext cx="3096344" cy="2436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Interstitial pneumonia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عنصر نائب للمحتوى 6" descr="intrestitial pneumonia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691680" y="1279064"/>
            <a:ext cx="6120680" cy="5030256"/>
          </a:xfrm>
        </p:spPr>
      </p:pic>
    </p:spTree>
    <p:extLst>
      <p:ext uri="{BB962C8B-B14F-4D97-AF65-F5344CB8AC3E}">
        <p14:creationId xmlns:p14="http://schemas.microsoft.com/office/powerpoint/2010/main" val="136270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Delayed resolution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?incorrect diagnosis.</a:t>
            </a:r>
          </a:p>
          <a:p>
            <a:r>
              <a:rPr lang="en-US" dirty="0" smtClean="0"/>
              <a:t> Incorrect microbiological diagnosis . Fungal, tubercular  recurrent aspiration</a:t>
            </a:r>
          </a:p>
          <a:p>
            <a:r>
              <a:rPr lang="en-US" dirty="0" smtClean="0"/>
              <a:t> Improper antibiotic or insufficient dose</a:t>
            </a:r>
          </a:p>
          <a:p>
            <a:r>
              <a:rPr lang="en-US" dirty="0" smtClean="0"/>
              <a:t> pneumonia may be secondary to a proximal bronchial obstruction ca OR FBody</a:t>
            </a:r>
          </a:p>
          <a:p>
            <a:r>
              <a:rPr lang="en-US" dirty="0" smtClean="0"/>
              <a:t>complication has occurred (Empyema or atelectasis)</a:t>
            </a:r>
          </a:p>
          <a:p>
            <a:r>
              <a:rPr lang="en-US" dirty="0" smtClean="0"/>
              <a:t>Immunocompromised patient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17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8640960" cy="6120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 21-year-old woman with no known medical history or </a:t>
            </a:r>
            <a:r>
              <a:rPr lang="en-US" dirty="0" smtClean="0"/>
              <a:t>prior hospitalization </a:t>
            </a:r>
            <a:r>
              <a:rPr lang="en-US" dirty="0"/>
              <a:t>was presented to the emergency </a:t>
            </a:r>
            <a:r>
              <a:rPr lang="en-US" dirty="0" smtClean="0"/>
              <a:t>department with </a:t>
            </a:r>
            <a:r>
              <a:rPr lang="en-US" dirty="0"/>
              <a:t>complaints of shortness of breath,cough, and fevers for </a:t>
            </a:r>
            <a:r>
              <a:rPr lang="en-US" dirty="0" smtClean="0"/>
              <a:t>3 days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On examination : blood pressure of </a:t>
            </a:r>
            <a:r>
              <a:rPr lang="en-US" dirty="0"/>
              <a:t>120/80 mmHg, heart rate o 110/min, respiratory rate </a:t>
            </a:r>
            <a:r>
              <a:rPr lang="en-US" dirty="0" smtClean="0"/>
              <a:t>of 18/min,temperature </a:t>
            </a:r>
            <a:r>
              <a:rPr lang="en-US" dirty="0"/>
              <a:t>38.1ºC, and oxygen saturation 95% </a:t>
            </a:r>
            <a:r>
              <a:rPr lang="en-US" dirty="0" smtClean="0"/>
              <a:t>on room </a:t>
            </a:r>
            <a:r>
              <a:rPr lang="en-US" dirty="0"/>
              <a:t>air. </a:t>
            </a:r>
            <a:r>
              <a:rPr lang="en-US" dirty="0" smtClean="0"/>
              <a:t>And She </a:t>
            </a:r>
            <a:r>
              <a:rPr lang="en-US" dirty="0"/>
              <a:t>had </a:t>
            </a:r>
            <a:r>
              <a:rPr lang="en-US" dirty="0" smtClean="0"/>
              <a:t>few crackles </a:t>
            </a:r>
            <a:r>
              <a:rPr lang="en-US" dirty="0"/>
              <a:t>in the </a:t>
            </a:r>
            <a:r>
              <a:rPr lang="en-US" dirty="0" smtClean="0"/>
              <a:t>LLL.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Laboratory evaluation showed white blood cell count</a:t>
            </a:r>
          </a:p>
          <a:p>
            <a:pPr marL="0" indent="0">
              <a:buNone/>
            </a:pPr>
            <a:r>
              <a:rPr lang="en-US" dirty="0"/>
              <a:t>14,000/m/μL with a left shift , hemoglobin 14 g/dL,</a:t>
            </a:r>
          </a:p>
          <a:p>
            <a:pPr marL="0" indent="0">
              <a:buNone/>
            </a:pPr>
            <a:r>
              <a:rPr lang="en-US" dirty="0"/>
              <a:t>platelets300,000/μL, sodium 145 mEq/L, potassium 4 mEq/L,</a:t>
            </a:r>
          </a:p>
          <a:p>
            <a:pPr marL="0" indent="0">
              <a:buNone/>
            </a:pPr>
            <a:r>
              <a:rPr lang="en-US" dirty="0"/>
              <a:t>chloride 101 mEq/L, bicarbonate 28 mEq/L, blood urea</a:t>
            </a:r>
          </a:p>
          <a:p>
            <a:pPr marL="0" indent="0">
              <a:buNone/>
            </a:pPr>
            <a:r>
              <a:rPr lang="en-US" dirty="0"/>
              <a:t>nitrogen 16 mg/dL, creatinine 0.6 mg/dL, glucose</a:t>
            </a:r>
          </a:p>
          <a:p>
            <a:pPr marL="0" indent="0">
              <a:buNone/>
            </a:pPr>
            <a:r>
              <a:rPr lang="en-US" dirty="0"/>
              <a:t>100 mg/dL. and chest radiography</a:t>
            </a:r>
          </a:p>
          <a:p>
            <a:pPr marL="0" indent="0">
              <a:buNone/>
            </a:pPr>
            <a:r>
              <a:rPr lang="en-US" dirty="0"/>
              <a:t>revealed </a:t>
            </a:r>
            <a:r>
              <a:rPr lang="en-US" dirty="0" smtClean="0"/>
              <a:t>LLLC.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72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548680"/>
            <a:ext cx="7772400" cy="5471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antibiotics should she be </a:t>
            </a:r>
            <a:r>
              <a:rPr lang="en-US" dirty="0" smtClean="0"/>
              <a:t>treated with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A. Ceftriaxone 1 g intramuscularly once a day</a:t>
            </a:r>
          </a:p>
          <a:p>
            <a:pPr marL="0" indent="0">
              <a:buNone/>
            </a:pPr>
            <a:r>
              <a:rPr lang="en-US" dirty="0"/>
              <a:t>B. Azithromycin and ceftriaxone for at least 3 days </a:t>
            </a:r>
            <a:r>
              <a:rPr lang="en-US" dirty="0" smtClean="0"/>
              <a:t>and then </a:t>
            </a:r>
            <a:r>
              <a:rPr lang="en-US" dirty="0"/>
              <a:t>continue to de-escalate if patient improves</a:t>
            </a:r>
          </a:p>
          <a:p>
            <a:pPr marL="0" indent="0">
              <a:buNone/>
            </a:pPr>
            <a:r>
              <a:rPr lang="en-US" dirty="0"/>
              <a:t>C. Vancomycin and cefepime for at least 3 days and </a:t>
            </a:r>
            <a:r>
              <a:rPr lang="en-US" dirty="0" smtClean="0"/>
              <a:t>then continue </a:t>
            </a:r>
            <a:r>
              <a:rPr lang="en-US" dirty="0"/>
              <a:t>to de-escalate if patient improves</a:t>
            </a:r>
          </a:p>
          <a:p>
            <a:pPr marL="0" indent="0">
              <a:buNone/>
            </a:pPr>
            <a:r>
              <a:rPr lang="en-US" dirty="0"/>
              <a:t>D. Hold antibiotics until further tests such as </a:t>
            </a:r>
            <a:r>
              <a:rPr lang="en-US" dirty="0" smtClean="0"/>
              <a:t>Legionella urine </a:t>
            </a:r>
            <a:r>
              <a:rPr lang="en-US" dirty="0"/>
              <a:t>antigen and strep urine </a:t>
            </a:r>
            <a:r>
              <a:rPr lang="en-US" dirty="0" smtClean="0"/>
              <a:t>antigen.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E. Azithromycin 500 mg PO daily </a:t>
            </a:r>
            <a:r>
              <a:rPr lang="en-US" dirty="0" smtClean="0"/>
              <a:t>for 3 days.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3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Thank 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9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Clinical classification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Community-acquired </a:t>
            </a:r>
            <a:r>
              <a:rPr lang="en-US" dirty="0"/>
              <a:t>pneumonia (CAP):</a:t>
            </a:r>
          </a:p>
          <a:p>
            <a:pPr marL="0" indent="0">
              <a:buNone/>
            </a:pPr>
            <a:r>
              <a:rPr lang="en-US" dirty="0" smtClean="0"/>
              <a:t>     Onset </a:t>
            </a:r>
            <a:r>
              <a:rPr lang="en-US" dirty="0"/>
              <a:t>in community or during 1st 2 days of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hospitalization.</a:t>
            </a:r>
            <a:endParaRPr lang="en-US" dirty="0"/>
          </a:p>
          <a:p>
            <a:r>
              <a:rPr lang="en-US" dirty="0" smtClean="0"/>
              <a:t>Hospital-acquired </a:t>
            </a:r>
            <a:r>
              <a:rPr lang="en-US" dirty="0"/>
              <a:t>Pneumonia(HAP/nosocomial):</a:t>
            </a:r>
          </a:p>
          <a:p>
            <a:pPr marL="0" indent="0">
              <a:buNone/>
            </a:pPr>
            <a:r>
              <a:rPr lang="en-US" dirty="0" smtClean="0"/>
              <a:t>     Occurring </a:t>
            </a:r>
            <a:r>
              <a:rPr lang="en-US" dirty="0"/>
              <a:t>48 hrs after hospitalization</a:t>
            </a:r>
          </a:p>
          <a:p>
            <a:r>
              <a:rPr lang="en-US" dirty="0" smtClean="0"/>
              <a:t> </a:t>
            </a:r>
            <a:r>
              <a:rPr lang="en-US" dirty="0"/>
              <a:t>Aspiration pneumonia</a:t>
            </a:r>
          </a:p>
          <a:p>
            <a:r>
              <a:rPr lang="en-US" dirty="0" smtClean="0"/>
              <a:t>Pneumonia </a:t>
            </a:r>
            <a:r>
              <a:rPr lang="en-US" dirty="0"/>
              <a:t>in immunocompromised patient</a:t>
            </a:r>
          </a:p>
        </p:txBody>
      </p:sp>
    </p:spTree>
    <p:extLst>
      <p:ext uri="{BB962C8B-B14F-4D97-AF65-F5344CB8AC3E}">
        <p14:creationId xmlns:p14="http://schemas.microsoft.com/office/powerpoint/2010/main" val="178762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Anatomical classification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Lobar pneumonia if one or more lobe is involved</a:t>
            </a:r>
          </a:p>
          <a:p>
            <a:r>
              <a:rPr lang="en-US" dirty="0" smtClean="0"/>
              <a:t>Broncho-pneumoniamore patchy alveolar consolidation associated with  bronchiolar inflammation often affecting both lower lobes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45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04088"/>
            <a:ext cx="8329642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rtl="0"/>
            <a:r>
              <a:rPr lang="en-GB" sz="4400" b="1" dirty="0" smtClean="0">
                <a:solidFill>
                  <a:schemeClr val="tx1"/>
                </a:solidFill>
              </a:rPr>
              <a:t>causes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GB" b="1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Streptococcus pneumonia .</a:t>
            </a:r>
          </a:p>
          <a:p>
            <a:pPr marL="514350" indent="-514350" algn="just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H. influenza </a:t>
            </a:r>
          </a:p>
          <a:p>
            <a:pPr marL="514350" indent="-514350" algn="just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mycoplasma pneumonia .</a:t>
            </a:r>
          </a:p>
          <a:p>
            <a:pPr marL="514350" indent="-514350" algn="just"/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Others like</a:t>
            </a: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moraxella </a:t>
            </a: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catarrhalis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, legionella,, chlamydia, gram negative bacteria, coxiella, viral ,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staphylococcus aureus and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MRSA .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46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Factors that predispose to pneumonia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Cigarette smoking</a:t>
            </a:r>
          </a:p>
          <a:p>
            <a:r>
              <a:rPr lang="en-US" dirty="0" smtClean="0"/>
              <a:t>Upper respiratory tract infections</a:t>
            </a:r>
          </a:p>
          <a:p>
            <a:r>
              <a:rPr lang="en-US" dirty="0" smtClean="0"/>
              <a:t>Alcohol</a:t>
            </a:r>
          </a:p>
          <a:p>
            <a:r>
              <a:rPr lang="en-US" dirty="0" smtClean="0"/>
              <a:t>Corticosteroid therapy</a:t>
            </a:r>
          </a:p>
          <a:p>
            <a:r>
              <a:rPr lang="en-US" dirty="0" smtClean="0"/>
              <a:t>Old age</a:t>
            </a:r>
          </a:p>
          <a:p>
            <a:r>
              <a:rPr lang="en-US" dirty="0" smtClean="0"/>
              <a:t>Recent influenza infection</a:t>
            </a:r>
          </a:p>
          <a:p>
            <a:r>
              <a:rPr lang="en-US" dirty="0" smtClean="0"/>
              <a:t>Pre-existing lung disease</a:t>
            </a:r>
          </a:p>
          <a:p>
            <a:r>
              <a:rPr lang="en-US" dirty="0" smtClean="0"/>
              <a:t>HIV</a:t>
            </a:r>
          </a:p>
          <a:p>
            <a:r>
              <a:rPr lang="en-US" dirty="0" smtClean="0"/>
              <a:t>Indoor air pollution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36912"/>
            <a:ext cx="2736304" cy="2944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610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620688"/>
            <a:ext cx="864096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6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Exposure to contaminated air-conditioning cooling towers, recent travel</a:t>
            </a:r>
          </a:p>
          <a:p>
            <a:r>
              <a:rPr lang="en-US" dirty="0"/>
              <a:t>associated with a stay in a hotel--- Legionella pneumophila</a:t>
            </a:r>
          </a:p>
          <a:p>
            <a:r>
              <a:rPr lang="en-US" dirty="0" smtClean="0"/>
              <a:t>Outbreak </a:t>
            </a:r>
            <a:r>
              <a:rPr lang="en-US" dirty="0"/>
              <a:t>of pneumonia in shelters for homeless men, jails, </a:t>
            </a:r>
            <a:r>
              <a:rPr lang="en-US" dirty="0" smtClean="0"/>
              <a:t>military training </a:t>
            </a:r>
            <a:r>
              <a:rPr lang="en-US" dirty="0"/>
              <a:t>camps--- Streptococcus pneumoniae; Mycobacterium tuberculosis</a:t>
            </a:r>
          </a:p>
          <a:p>
            <a:r>
              <a:rPr lang="en-US" dirty="0" smtClean="0"/>
              <a:t>Exposure </a:t>
            </a:r>
            <a:r>
              <a:rPr lang="en-US" dirty="0"/>
              <a:t>to turkeys, chickens, ducks, or psittacine birds---C. psittaci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220072" y="5733256"/>
            <a:ext cx="3733428" cy="81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68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 rtl="0"/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Clinical features 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ln>
            <a:solidFill>
              <a:schemeClr val="tx1"/>
            </a:solidFill>
            <a:prstDash val="sysDash"/>
          </a:ln>
        </p:spPr>
        <p:txBody>
          <a:bodyPr>
            <a:normAutofit/>
          </a:bodyPr>
          <a:lstStyle/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Fever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Rigor 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Cough with purulent sputum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GB" sz="3400" dirty="0" err="1" smtClean="0">
                <a:latin typeface="Times New Roman" pitchFamily="18" charset="0"/>
                <a:cs typeface="Times New Roman" pitchFamily="18" charset="0"/>
              </a:rPr>
              <a:t>Pleuritic</a:t>
            </a: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chest pain </a:t>
            </a: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3400" dirty="0" err="1" smtClean="0">
                <a:latin typeface="Times New Roman" pitchFamily="18" charset="0"/>
                <a:cs typeface="Times New Roman" pitchFamily="18" charset="0"/>
              </a:rPr>
              <a:t>Dyspnea</a:t>
            </a:r>
            <a:endParaRPr lang="en-GB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   +- confusion</a:t>
            </a:r>
          </a:p>
          <a:p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53136"/>
            <a:ext cx="23336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900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225</TotalTime>
  <Words>870</Words>
  <Application>Microsoft Office PowerPoint</Application>
  <PresentationFormat>عرض على الشاشة (3:4)‏</PresentationFormat>
  <Paragraphs>159</Paragraphs>
  <Slides>27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موازنة</vt:lpstr>
      <vt:lpstr>pneumonia</vt:lpstr>
      <vt:lpstr>Definition</vt:lpstr>
      <vt:lpstr>Clinical classification</vt:lpstr>
      <vt:lpstr>Anatomical classification</vt:lpstr>
      <vt:lpstr>causes</vt:lpstr>
      <vt:lpstr>Factors that predispose to pneumonia</vt:lpstr>
      <vt:lpstr>عرض تقديمي في PowerPoint</vt:lpstr>
      <vt:lpstr>عرض تقديمي في PowerPoint</vt:lpstr>
      <vt:lpstr>Clinical features   </vt:lpstr>
      <vt:lpstr>عرض تقديمي في PowerPoint</vt:lpstr>
      <vt:lpstr>Atypical pneumonia</vt:lpstr>
      <vt:lpstr>On examination</vt:lpstr>
      <vt:lpstr>عرض تقديمي في PowerPoint</vt:lpstr>
      <vt:lpstr>D/Diagnosis</vt:lpstr>
      <vt:lpstr>investigations</vt:lpstr>
      <vt:lpstr>Investigations </vt:lpstr>
      <vt:lpstr>Radiological classification </vt:lpstr>
      <vt:lpstr>Bronchopneumonia: - Usually bilaterally affecting lower lobes.</vt:lpstr>
      <vt:lpstr>treatment</vt:lpstr>
      <vt:lpstr>Use of ntibiotics</vt:lpstr>
      <vt:lpstr>CURB-65  score</vt:lpstr>
      <vt:lpstr>Complications of Pneumonia </vt:lpstr>
      <vt:lpstr>Interstitial pneumonia </vt:lpstr>
      <vt:lpstr>Delayed resolution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home</dc:creator>
  <cp:lastModifiedBy>home</cp:lastModifiedBy>
  <cp:revision>51</cp:revision>
  <dcterms:created xsi:type="dcterms:W3CDTF">2019-04-05T13:59:49Z</dcterms:created>
  <dcterms:modified xsi:type="dcterms:W3CDTF">2019-04-06T06:25:23Z</dcterms:modified>
</cp:coreProperties>
</file>