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88" r:id="rId3"/>
  </p:sldMasterIdLst>
  <p:notesMasterIdLst>
    <p:notesMasterId r:id="rId32"/>
  </p:notesMasterIdLst>
  <p:sldIdLst>
    <p:sldId id="256" r:id="rId4"/>
    <p:sldId id="308" r:id="rId5"/>
    <p:sldId id="307" r:id="rId6"/>
    <p:sldId id="306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280" r:id="rId27"/>
    <p:sldId id="302" r:id="rId28"/>
    <p:sldId id="303" r:id="rId29"/>
    <p:sldId id="304" r:id="rId30"/>
    <p:sldId id="305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14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585ACCE-15D2-4610-ACF9-A600CE83384F}" type="datetimeFigureOut">
              <a:rPr lang="ar-LY" smtClean="0"/>
              <a:t>09/11/1441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5EB2C17-1EF7-4619-A3B2-A431FCA0E31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209666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597C4F97-7DC6-4381-AADD-F027DCC209B5}" type="slidenum">
              <a:rPr lang="ar-SA" smtClean="0">
                <a:solidFill>
                  <a:prstClr val="black"/>
                </a:solidFill>
                <a:latin typeface="Arial" pitchFamily="34" charset="0"/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780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LY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339 h 1906"/>
                <a:gd name="T4" fmla="*/ 5830 w 5740"/>
                <a:gd name="T5" fmla="*/ 1339 h 1906"/>
                <a:gd name="T6" fmla="*/ 583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</p:grpSp>
      <p:sp>
        <p:nvSpPr>
          <p:cNvPr id="7271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ar-SA" noProof="0" smtClean="0"/>
              <a:t>انقر لتحرير نمط العنوان الرئيسي</a:t>
            </a:r>
          </a:p>
        </p:txBody>
      </p:sp>
      <p:sp>
        <p:nvSpPr>
          <p:cNvPr id="7271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ar-SA" noProof="0" smtClean="0"/>
              <a:t>انقر لتحرير نمط العنوان الثانوي الرئيسي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69EE5-59DE-4BD0-9D50-63D416E91F87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76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4AD86-A612-43DF-9F58-39F32222174C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864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5C776-7D70-4CB5-88A9-D95A64922DEA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7075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5635F-58B1-46D5-AB65-4C7526969CEF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281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0DD20-26FE-4BB8-B944-53DFBF0AFA56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359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DAF62-B3AF-4AB7-995B-F78B27029C8E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0527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BCA40-92EF-49A6-8CA2-46C8442FB590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419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8A98C-97AD-4B12-9BAB-6722CA398AE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01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1FBE8-8A92-43C0-9A47-2D1ED5A6591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010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05D27-E106-43D8-BE98-37CB8D22BB2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182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D5ED3-936B-4616-9147-C27F2D42E95F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992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عنوان وأربعة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7686C-4376-4DC4-9E58-5A117E47C50C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127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</p:grpSp>
      <p:sp>
        <p:nvSpPr>
          <p:cNvPr id="2458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3CD4D0DD-551D-44B1-B2D3-45D4BE3ACD93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DAC436F2-4A61-449E-80A4-059EE26CBA6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075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D40B41C1-6141-4122-96DB-AA7060DC986C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57308F06-1FF0-4F8B-B6ED-EC568818C68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6184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BF78C5CB-52F1-47A3-A804-5881A44237FF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CDCA1B5A-6112-46F2-BC71-A608F2CF7AE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902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40BA2229-E8DE-4D78-A802-C6C7BF325C94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F76C0730-E0F4-4900-9731-4665C7A1F4D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744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A75CAF00-3182-4892-BAD3-DF4D0AE55955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32DF9BD7-7EA9-4713-9A0A-36B095A9E9E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9988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80EA75D0-6DC7-4BC2-8D81-A973117016AC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FFCE9647-C713-4A33-B703-60B7AC3DA4E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68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4CE6BED5-CF9C-406D-B8E6-EEDEE31A7EEE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88A0F161-F438-463E-8628-BCFA2B43E5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389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7B355D17-9F42-46FE-B25A-217C466DACE8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AE229648-624D-42E4-B1FB-A41D7FE11A9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826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LY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2579DCD3-EBC1-4BB9-8F34-2A725F029A7D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E7FA3C43-9CCE-47AD-B663-BD8AEAE7DDD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077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971B39CD-2FB5-4C42-9E0A-0C42B2234F9F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FBA2CBB3-4030-4BDF-89FF-D3C6E40239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553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6AED2559-ECA8-4F66-8B9A-4B9565F8593C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FB607F93-BD4D-495C-8C1B-F0E766F685E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73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08864487-80E7-43E4-ADED-D42AF83AC179}" type="datetime12">
              <a:rPr lang="ar-SA"/>
              <a:pPr>
                <a:defRPr/>
              </a:pPr>
              <a:t>29/06/2020 08:53 ص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F797ADDC-B02B-4C42-BEF0-3EB175DDCE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9455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عنوان، واثنان من المحتوى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1676400" y="41148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3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146E86D4-4ACC-4F39-B347-64F0793F55A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عنوان، ونص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12F29DA6-E2DC-48BC-82D4-9E571EBF26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6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5CAC83-C4E5-42BE-ADE1-FCE23001ED38}" type="slidenum">
              <a:rPr lang="ar-SA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68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168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168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LY">
                  <a:solidFill>
                    <a:srgbClr val="FFFFFF"/>
                  </a:solidFill>
                </a:endParaRPr>
              </a:p>
            </p:txBody>
          </p:sp>
          <p:sp>
            <p:nvSpPr>
              <p:cNvPr id="7169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169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339 h 1906"/>
                <a:gd name="T4" fmla="*/ 5830 w 5740"/>
                <a:gd name="T5" fmla="*/ 1339 h 1906"/>
                <a:gd name="T6" fmla="*/ 583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</p:grpSp>
      <p:sp>
        <p:nvSpPr>
          <p:cNvPr id="7169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7169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169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</p:spTree>
    <p:extLst>
      <p:ext uri="{BB962C8B-B14F-4D97-AF65-F5344CB8AC3E}">
        <p14:creationId xmlns:p14="http://schemas.microsoft.com/office/powerpoint/2010/main" val="38372822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355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3084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3085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3086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</p:grpSp>
      <p:sp>
        <p:nvSpPr>
          <p:cNvPr id="2356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C3A308-A104-47B3-864E-EFD18B2D806D}" type="datetime12">
              <a:rPr lang="ar-S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29/06/2020 08:53 ص</a:t>
            </a:fld>
            <a:endParaRPr lang="en-US"/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356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B2AD3E-7C89-4842-941E-D92FA56F8032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1058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2.png"/><Relationship Id="rId4" Type="http://schemas.openxmlformats.org/officeDocument/2006/relationships/oleObject" Target="../embeddings/oleObject6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9.bin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306763"/>
            <a:ext cx="5688012" cy="2858541"/>
          </a:xfrm>
        </p:spPr>
        <p:txBody>
          <a:bodyPr/>
          <a:lstStyle/>
          <a:p>
            <a:pPr eaLnBrk="1" hangingPunct="1">
              <a:defRPr/>
            </a:pPr>
            <a:r>
              <a:rPr lang="en-US" b="1" i="1" dirty="0" smtClean="0">
                <a:solidFill>
                  <a:srgbClr val="FFFF00"/>
                </a:solidFill>
                <a:latin typeface="Comic Sans MS" pitchFamily="66" charset="0"/>
              </a:rPr>
              <a:t>  </a:t>
            </a:r>
            <a:r>
              <a:rPr lang="en-US" sz="2400" b="1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Ali M. </a:t>
            </a:r>
            <a:r>
              <a:rPr lang="en-US" sz="2400" b="1" i="1" dirty="0" err="1" smtClean="0">
                <a:solidFill>
                  <a:srgbClr val="FFFF00"/>
                </a:solidFill>
                <a:effectLst/>
                <a:latin typeface="Comic Sans MS" pitchFamily="66" charset="0"/>
              </a:rPr>
              <a:t>Gargoom</a:t>
            </a:r>
            <a:r>
              <a:rPr lang="en-US" sz="2400" b="1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</a:t>
            </a:r>
          </a:p>
          <a:p>
            <a:pPr eaLnBrk="1" hangingPunct="1">
              <a:defRPr/>
            </a:pPr>
            <a:r>
              <a:rPr lang="en-US" sz="1800" i="1" dirty="0" err="1" smtClean="0">
                <a:solidFill>
                  <a:srgbClr val="FFFF00"/>
                </a:solidFill>
                <a:effectLst/>
                <a:latin typeface="Comic Sans MS" pitchFamily="66" charset="0"/>
              </a:rPr>
              <a:t>MB,ChB</a:t>
            </a:r>
            <a:r>
              <a:rPr lang="en-US" sz="18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.,  MSc.,  MD</a:t>
            </a:r>
          </a:p>
          <a:p>
            <a:pPr eaLnBrk="1" hangingPunct="1">
              <a:defRPr/>
            </a:pPr>
            <a:r>
              <a:rPr lang="en-US" sz="24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Professor of Dermatology</a:t>
            </a:r>
          </a:p>
          <a:p>
            <a:pPr eaLnBrk="1" hangingPunct="1">
              <a:defRPr/>
            </a:pPr>
            <a:r>
              <a:rPr lang="en-US" sz="24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Faculty of Medicine</a:t>
            </a:r>
          </a:p>
          <a:p>
            <a:pPr rtl="0" eaLnBrk="1" hangingPunct="1">
              <a:defRPr/>
            </a:pPr>
            <a:r>
              <a:rPr lang="en-US" sz="24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Benghazi University</a:t>
            </a:r>
          </a:p>
          <a:p>
            <a:pPr rtl="0" eaLnBrk="1" hangingPunct="1">
              <a:defRPr/>
            </a:pPr>
            <a:r>
              <a:rPr lang="en-US" sz="24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LIMU</a:t>
            </a:r>
            <a:endParaRPr lang="en-US" sz="2400" dirty="0" smtClean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33795" name="Object 5"/>
          <p:cNvGraphicFramePr>
            <a:graphicFrameLocks noChangeAspect="1"/>
          </p:cNvGraphicFramePr>
          <p:nvPr/>
        </p:nvGraphicFramePr>
        <p:xfrm>
          <a:off x="7235825" y="0"/>
          <a:ext cx="190817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Image" r:id="rId5" imgW="1059048" imgH="4831499" progId="Photoshop.Image.7">
                  <p:embed/>
                </p:oleObj>
              </mc:Choice>
              <mc:Fallback>
                <p:oleObj name="Image" r:id="rId5" imgW="1059048" imgH="4831499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0"/>
                        <a:ext cx="1908175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9750" y="820738"/>
            <a:ext cx="6553200" cy="2130425"/>
          </a:xfrm>
          <a:prstGeom prst="rect">
            <a:avLst/>
          </a:prstGeom>
          <a:noFill/>
          <a:ln>
            <a:solidFill>
              <a:srgbClr val="FFFF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rtl="0" eaLnBrk="1" hangingPunct="1">
              <a:defRPr/>
            </a:pPr>
            <a:r>
              <a:rPr lang="en-US" sz="5400" dirty="0" smtClean="0">
                <a:solidFill>
                  <a:srgbClr val="FFFF00"/>
                </a:solidFill>
              </a:rPr>
              <a:t/>
            </a:r>
            <a:br>
              <a:rPr lang="en-US" sz="54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Fungal Skin Diseases</a:t>
            </a:r>
            <a:br>
              <a:rPr lang="en-US" sz="5400" dirty="0" smtClean="0">
                <a:solidFill>
                  <a:srgbClr val="FFFF00"/>
                </a:solidFill>
              </a:rPr>
            </a:br>
            <a:endParaRPr lang="en-US" sz="54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594547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solidFill>
                  <a:srgbClr val="FFFF00"/>
                </a:solidFill>
                <a:effectLst/>
              </a:rPr>
              <a:t>2.Direct microscopy using KOH preparation:</a:t>
            </a:r>
            <a:br>
              <a:rPr lang="en-US" sz="3200" smtClean="0">
                <a:solidFill>
                  <a:srgbClr val="FFFF00"/>
                </a:solidFill>
                <a:effectLst/>
              </a:rPr>
            </a:br>
            <a:endParaRPr lang="en-US" sz="3200" smtClean="0">
              <a:solidFill>
                <a:srgbClr val="FFFF0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4524375"/>
          </a:xfrm>
        </p:spPr>
        <p:txBody>
          <a:bodyPr/>
          <a:lstStyle/>
          <a:p>
            <a:pPr algn="l" rtl="0">
              <a:defRPr/>
            </a:pPr>
            <a:r>
              <a:rPr lang="en-US" sz="2400" dirty="0" smtClean="0"/>
              <a:t>KOH exam.  The most important diagnostic tool in all </a:t>
            </a:r>
            <a:r>
              <a:rPr lang="en-US" sz="2400" dirty="0" err="1" smtClean="0"/>
              <a:t>dermatophytosis</a:t>
            </a:r>
            <a:r>
              <a:rPr lang="en-US" sz="2400" dirty="0" smtClean="0"/>
              <a:t>.</a:t>
            </a:r>
          </a:p>
          <a:p>
            <a:pPr algn="l" rtl="0">
              <a:defRPr/>
            </a:pPr>
            <a:r>
              <a:rPr lang="en-US" sz="2400" dirty="0" smtClean="0"/>
              <a:t>In </a:t>
            </a:r>
            <a:r>
              <a:rPr lang="en-US" sz="2400" dirty="0" err="1" smtClean="0"/>
              <a:t>tinea</a:t>
            </a:r>
            <a:r>
              <a:rPr lang="en-US" sz="2400" dirty="0" smtClean="0"/>
              <a:t> capitis there are two types of hair invasions by dermatophytes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FFFF00"/>
                </a:solidFill>
                <a:effectLst/>
              </a:rPr>
              <a:t>1. </a:t>
            </a:r>
            <a:r>
              <a:rPr lang="en-US" sz="2400" b="1" dirty="0" err="1" smtClean="0">
                <a:solidFill>
                  <a:srgbClr val="FFFF00"/>
                </a:solidFill>
                <a:effectLst/>
              </a:rPr>
              <a:t>Endothrix</a:t>
            </a:r>
            <a:r>
              <a:rPr lang="en-US" sz="2400" b="1" dirty="0" smtClean="0">
                <a:solidFill>
                  <a:srgbClr val="FFFF00"/>
                </a:solidFill>
                <a:effectLst/>
              </a:rPr>
              <a:t>: Where the spores present inside the hair shaft.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FFFF00"/>
                </a:solidFill>
                <a:effectLst/>
              </a:rPr>
              <a:t>2. </a:t>
            </a:r>
            <a:r>
              <a:rPr lang="en-US" sz="2400" b="1" dirty="0" err="1" smtClean="0">
                <a:solidFill>
                  <a:srgbClr val="FFFF00"/>
                </a:solidFill>
                <a:effectLst/>
              </a:rPr>
              <a:t>Ectothrix</a:t>
            </a:r>
            <a:r>
              <a:rPr lang="en-US" sz="2400" b="1" dirty="0" smtClean="0">
                <a:solidFill>
                  <a:srgbClr val="FFFF00"/>
                </a:solidFill>
                <a:effectLst/>
              </a:rPr>
              <a:t>:  Where the spores present outside the hair shaft.</a:t>
            </a:r>
            <a:endParaRPr lang="en-US" sz="2400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66564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31A94B38-B95A-4C0C-AB70-AE6EF86D70E7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10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998788"/>
            <a:ext cx="6913563" cy="343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638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  <a:effectLst/>
              </a:rPr>
              <a:t>3.Fungal culture: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4925" y="1484313"/>
            <a:ext cx="9001125" cy="1800225"/>
          </a:xfrm>
        </p:spPr>
        <p:txBody>
          <a:bodyPr/>
          <a:lstStyle/>
          <a:p>
            <a:pPr algn="l" rtl="0">
              <a:defRPr/>
            </a:pPr>
            <a:r>
              <a:rPr lang="en-US" sz="2800" dirty="0" smtClean="0"/>
              <a:t>Fungal culture will not only confirm the diagnosis of </a:t>
            </a:r>
            <a:r>
              <a:rPr lang="en-US" sz="2800" dirty="0" err="1" smtClean="0"/>
              <a:t>tinea</a:t>
            </a:r>
            <a:r>
              <a:rPr lang="en-US" sz="2800" dirty="0" smtClean="0"/>
              <a:t>, but it will identify the species of the causative dermatophytes.</a:t>
            </a:r>
          </a:p>
          <a:p>
            <a:pPr algn="l" rtl="0">
              <a:defRPr/>
            </a:pPr>
            <a:r>
              <a:rPr lang="en-US" sz="2800" dirty="0" err="1" smtClean="0"/>
              <a:t>Sabouraud's</a:t>
            </a:r>
            <a:r>
              <a:rPr lang="en-US" sz="2800" dirty="0" smtClean="0"/>
              <a:t> Dextrose Agar is the ideal media for fungi.</a:t>
            </a:r>
          </a:p>
        </p:txBody>
      </p:sp>
      <p:sp>
        <p:nvSpPr>
          <p:cNvPr id="67588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A2B28975-5475-4506-9D26-933DFD0FDF84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11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652963"/>
            <a:ext cx="2008188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652963"/>
            <a:ext cx="2232025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664075"/>
            <a:ext cx="2089150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652963"/>
            <a:ext cx="2195512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04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عنوان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143000"/>
          </a:xfrm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  <a:effectLst/>
              </a:rPr>
              <a:t>Treatment  of  Tinea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950" y="1998663"/>
            <a:ext cx="8891588" cy="4525962"/>
          </a:xfrm>
        </p:spPr>
        <p:txBody>
          <a:bodyPr/>
          <a:lstStyle/>
          <a:p>
            <a:pPr marL="0" indent="0" algn="l" rtl="0">
              <a:buFont typeface="Wingdings" pitchFamily="2" charset="2"/>
              <a:buNone/>
              <a:defRPr/>
            </a:pPr>
            <a:r>
              <a:rPr lang="en-US" sz="2400" dirty="0" smtClean="0"/>
              <a:t>Wide range of topical and systemic antifungals are available  but systemic antifungal is essential in the following clinical types of </a:t>
            </a:r>
            <a:r>
              <a:rPr lang="en-US" sz="2400" dirty="0" err="1" smtClean="0"/>
              <a:t>tineas</a:t>
            </a:r>
            <a:r>
              <a:rPr lang="en-US" sz="2400" dirty="0" smtClean="0"/>
              <a:t>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endParaRPr lang="en-US" sz="2400" dirty="0" smtClean="0"/>
          </a:p>
          <a:p>
            <a:pPr algn="l" rtl="0">
              <a:defRPr/>
            </a:pPr>
            <a:r>
              <a:rPr lang="en-US" sz="2400" dirty="0" smtClean="0"/>
              <a:t>1. </a:t>
            </a:r>
            <a:r>
              <a:rPr lang="en-US" sz="2400" dirty="0" err="1" smtClean="0"/>
              <a:t>Tinea</a:t>
            </a:r>
            <a:r>
              <a:rPr lang="en-US" sz="2400" dirty="0" smtClean="0"/>
              <a:t> </a:t>
            </a:r>
            <a:r>
              <a:rPr lang="en-US" sz="2400" dirty="0" err="1" smtClean="0"/>
              <a:t>Capitis</a:t>
            </a:r>
            <a:r>
              <a:rPr lang="en-US" sz="2400" dirty="0" smtClean="0"/>
              <a:t>.</a:t>
            </a:r>
          </a:p>
          <a:p>
            <a:pPr algn="l" rtl="0">
              <a:defRPr/>
            </a:pPr>
            <a:r>
              <a:rPr lang="en-US" sz="2400" dirty="0" smtClean="0"/>
              <a:t>2. </a:t>
            </a:r>
            <a:r>
              <a:rPr lang="en-US" sz="2400" dirty="0" err="1" smtClean="0"/>
              <a:t>Tinea</a:t>
            </a:r>
            <a:r>
              <a:rPr lang="en-US" sz="2400" dirty="0" smtClean="0"/>
              <a:t> </a:t>
            </a:r>
            <a:r>
              <a:rPr lang="en-US" sz="2400" dirty="0" err="1" smtClean="0"/>
              <a:t>Barbae</a:t>
            </a:r>
            <a:r>
              <a:rPr lang="en-US" sz="2400" dirty="0" smtClean="0"/>
              <a:t>.</a:t>
            </a:r>
          </a:p>
          <a:p>
            <a:pPr algn="l" rtl="0">
              <a:defRPr/>
            </a:pPr>
            <a:r>
              <a:rPr lang="en-US" sz="2400" dirty="0" smtClean="0"/>
              <a:t>3. </a:t>
            </a:r>
            <a:r>
              <a:rPr lang="en-US" sz="2400" dirty="0" err="1" smtClean="0"/>
              <a:t>Tinea</a:t>
            </a:r>
            <a:r>
              <a:rPr lang="en-US" sz="2400" dirty="0" smtClean="0"/>
              <a:t> </a:t>
            </a:r>
            <a:r>
              <a:rPr lang="en-US" sz="2400" dirty="0" err="1" smtClean="0"/>
              <a:t>Unguium</a:t>
            </a:r>
            <a:r>
              <a:rPr lang="en-US" sz="2400" dirty="0" smtClean="0"/>
              <a:t>.</a:t>
            </a:r>
          </a:p>
          <a:p>
            <a:pPr algn="l" rtl="0">
              <a:defRPr/>
            </a:pPr>
            <a:r>
              <a:rPr lang="en-US" sz="2400" dirty="0" smtClean="0"/>
              <a:t>4. Extensive other </a:t>
            </a:r>
            <a:r>
              <a:rPr lang="en-US" sz="2400" dirty="0" err="1" smtClean="0"/>
              <a:t>tineas</a:t>
            </a:r>
            <a:r>
              <a:rPr lang="en-US" sz="2400" dirty="0" smtClean="0"/>
              <a:t> e.g. </a:t>
            </a:r>
            <a:r>
              <a:rPr lang="en-US" sz="2400" dirty="0" err="1" smtClean="0"/>
              <a:t>tinea</a:t>
            </a:r>
            <a:r>
              <a:rPr lang="en-US" sz="2400" dirty="0" smtClean="0"/>
              <a:t> </a:t>
            </a:r>
            <a:r>
              <a:rPr lang="en-US" sz="2400" dirty="0" err="1" smtClean="0"/>
              <a:t>corporis</a:t>
            </a:r>
            <a:r>
              <a:rPr lang="en-US" sz="2400" dirty="0" smtClean="0"/>
              <a:t>, </a:t>
            </a:r>
            <a:r>
              <a:rPr lang="en-US" sz="2400" dirty="0" err="1" smtClean="0"/>
              <a:t>tinea</a:t>
            </a:r>
            <a:r>
              <a:rPr lang="en-US" sz="2400" dirty="0" smtClean="0"/>
              <a:t> </a:t>
            </a:r>
            <a:r>
              <a:rPr lang="en-US" sz="2400" dirty="0" err="1" smtClean="0"/>
              <a:t>cruris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8612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F581A63C-1556-4743-B56D-F12E225A10C3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12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76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عنوان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  <a:effectLst/>
              </a:rPr>
              <a:t>Topical antifungal: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525963"/>
          </a:xfrm>
        </p:spPr>
        <p:txBody>
          <a:bodyPr/>
          <a:lstStyle/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1. Imidazole derivatives includes:</a:t>
            </a:r>
          </a:p>
          <a:p>
            <a:pPr algn="l" rtl="0">
              <a:defRPr/>
            </a:pPr>
            <a:r>
              <a:rPr lang="en-US" sz="2000" dirty="0" smtClean="0"/>
              <a:t>Ketoconazole.</a:t>
            </a:r>
          </a:p>
          <a:p>
            <a:pPr algn="l" rtl="0">
              <a:defRPr/>
            </a:pPr>
            <a:r>
              <a:rPr lang="en-US" sz="2000" dirty="0" err="1" smtClean="0"/>
              <a:t>Clotimazole</a:t>
            </a:r>
            <a:r>
              <a:rPr lang="en-US" sz="2000" dirty="0" smtClean="0"/>
              <a:t>.</a:t>
            </a:r>
          </a:p>
          <a:p>
            <a:pPr algn="l" rtl="0">
              <a:defRPr/>
            </a:pPr>
            <a:r>
              <a:rPr lang="en-US" sz="2000" dirty="0" err="1" smtClean="0"/>
              <a:t>Econazole</a:t>
            </a:r>
            <a:r>
              <a:rPr lang="en-US" sz="2000" dirty="0" smtClean="0"/>
              <a:t>.</a:t>
            </a:r>
          </a:p>
          <a:p>
            <a:pPr algn="l" rtl="0">
              <a:defRPr/>
            </a:pPr>
            <a:r>
              <a:rPr lang="en-US" sz="2000" dirty="0" err="1" smtClean="0"/>
              <a:t>Miconazole</a:t>
            </a:r>
            <a:r>
              <a:rPr lang="en-US" sz="2000" dirty="0" smtClean="0"/>
              <a:t>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Other topical antifungals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/>
              <a:t>2</a:t>
            </a:r>
            <a:r>
              <a:rPr lang="en-US" dirty="0" smtClean="0"/>
              <a:t>. </a:t>
            </a:r>
            <a:r>
              <a:rPr lang="en-US" dirty="0" err="1" smtClean="0"/>
              <a:t>Ciclopirox</a:t>
            </a:r>
            <a:r>
              <a:rPr lang="en-US" dirty="0" smtClean="0"/>
              <a:t> </a:t>
            </a:r>
            <a:r>
              <a:rPr lang="en-US" dirty="0" err="1" smtClean="0"/>
              <a:t>olamine</a:t>
            </a:r>
            <a:endParaRPr lang="en-US" dirty="0" smtClean="0"/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/>
              <a:t>3</a:t>
            </a:r>
            <a:r>
              <a:rPr lang="en-US" dirty="0" smtClean="0"/>
              <a:t>. Topical </a:t>
            </a:r>
            <a:r>
              <a:rPr lang="en-US" dirty="0" err="1" smtClean="0"/>
              <a:t>terbinafine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9636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A8F7DD3E-42F2-416D-97AE-91B5C0E12F83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13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30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عنوان 1"/>
          <p:cNvSpPr>
            <a:spLocks noGrp="1"/>
          </p:cNvSpPr>
          <p:nvPr>
            <p:ph type="title"/>
          </p:nvPr>
        </p:nvSpPr>
        <p:spPr>
          <a:xfrm>
            <a:off x="395288" y="341313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  <a:effectLst/>
              </a:rPr>
              <a:t>Systemic antifungals: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16100"/>
            <a:ext cx="8229600" cy="4276725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/>
              <a:defRPr/>
            </a:pPr>
            <a:r>
              <a:rPr lang="en-US" sz="4400" dirty="0" err="1" smtClean="0"/>
              <a:t>Griseofulvin</a:t>
            </a:r>
            <a:r>
              <a:rPr lang="en-US" sz="4400" dirty="0" smtClean="0"/>
              <a:t>.</a:t>
            </a: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sz="4400" dirty="0" err="1" smtClean="0"/>
              <a:t>Itraconazole</a:t>
            </a:r>
            <a:r>
              <a:rPr lang="en-US" sz="4400" dirty="0"/>
              <a:t>.</a:t>
            </a:r>
            <a:r>
              <a:rPr lang="en-US" sz="4400" dirty="0" smtClean="0"/>
              <a:t> </a:t>
            </a: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sz="4400" dirty="0" smtClean="0"/>
              <a:t>Fluconazole.</a:t>
            </a: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sz="4400" dirty="0" err="1" smtClean="0"/>
              <a:t>Terbinafine</a:t>
            </a:r>
            <a:r>
              <a:rPr lang="en-US" sz="4400" dirty="0" smtClean="0"/>
              <a:t>.</a:t>
            </a:r>
            <a:endParaRPr lang="en-US" sz="4400" dirty="0"/>
          </a:p>
        </p:txBody>
      </p:sp>
      <p:sp>
        <p:nvSpPr>
          <p:cNvPr id="70660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617BE17C-6BD7-460E-B18E-166597170D89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14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37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عنوان 1"/>
          <p:cNvSpPr>
            <a:spLocks noGrp="1"/>
          </p:cNvSpPr>
          <p:nvPr>
            <p:ph type="title"/>
          </p:nvPr>
        </p:nvSpPr>
        <p:spPr>
          <a:xfrm>
            <a:off x="457200" y="341313"/>
            <a:ext cx="8229600" cy="1143000"/>
          </a:xfrm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6000" smtClean="0">
                <a:solidFill>
                  <a:srgbClr val="FFFF00"/>
                </a:solidFill>
                <a:effectLst/>
              </a:rPr>
              <a:t>1. Griseofulvin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320603"/>
            <a:ext cx="8229600" cy="2836589"/>
          </a:xfrm>
        </p:spPr>
        <p:txBody>
          <a:bodyPr/>
          <a:lstStyle/>
          <a:p>
            <a:pPr algn="l" rtl="0">
              <a:defRPr/>
            </a:pPr>
            <a:r>
              <a:rPr lang="en-US" sz="2400" dirty="0" smtClean="0"/>
              <a:t>Available since 1958</a:t>
            </a:r>
            <a:r>
              <a:rPr lang="en-US" sz="2400" dirty="0"/>
              <a:t> </a:t>
            </a:r>
            <a:r>
              <a:rPr lang="en-US" sz="2400" dirty="0" smtClean="0"/>
              <a:t> and FDA </a:t>
            </a:r>
            <a:r>
              <a:rPr lang="en-US" sz="2400" dirty="0"/>
              <a:t>approved for </a:t>
            </a:r>
            <a:r>
              <a:rPr lang="en-US" sz="2400" dirty="0" err="1"/>
              <a:t>dermatophytosis</a:t>
            </a:r>
            <a:endParaRPr lang="en-US" sz="2400" dirty="0" smtClean="0"/>
          </a:p>
          <a:p>
            <a:pPr algn="l" rtl="0">
              <a:defRPr/>
            </a:pPr>
            <a:r>
              <a:rPr lang="en-US" sz="2400" dirty="0"/>
              <a:t>S</a:t>
            </a:r>
            <a:r>
              <a:rPr lang="en-US" sz="2400" dirty="0" smtClean="0"/>
              <a:t>afe and effective for different types of </a:t>
            </a:r>
            <a:r>
              <a:rPr lang="en-US" sz="2400" dirty="0" err="1" smtClean="0"/>
              <a:t>tinea</a:t>
            </a:r>
            <a:r>
              <a:rPr lang="en-US" sz="2400" dirty="0" smtClean="0"/>
              <a:t>.</a:t>
            </a:r>
          </a:p>
          <a:p>
            <a:pPr algn="l" rtl="0">
              <a:defRPr/>
            </a:pPr>
            <a:r>
              <a:rPr lang="en-US" sz="2400" dirty="0" smtClean="0"/>
              <a:t>It is a </a:t>
            </a:r>
            <a:r>
              <a:rPr lang="en-US" sz="2400" dirty="0" err="1" smtClean="0"/>
              <a:t>fungistatic</a:t>
            </a:r>
            <a:r>
              <a:rPr lang="en-US" sz="2400" dirty="0" smtClean="0"/>
              <a:t> effective only against dermatophytes.</a:t>
            </a:r>
          </a:p>
          <a:p>
            <a:pPr algn="l" rtl="0">
              <a:defRPr/>
            </a:pPr>
            <a:r>
              <a:rPr lang="en-US" sz="2400" dirty="0"/>
              <a:t>A</a:t>
            </a:r>
            <a:r>
              <a:rPr lang="en-US" sz="2400" dirty="0" smtClean="0"/>
              <a:t>bsorption is increase after fatty meals.</a:t>
            </a:r>
          </a:p>
          <a:p>
            <a:pPr algn="l" rtl="0">
              <a:defRPr/>
            </a:pPr>
            <a:r>
              <a:rPr lang="en-US" sz="2400" dirty="0"/>
              <a:t>A</a:t>
            </a:r>
            <a:r>
              <a:rPr lang="en-US" sz="2400" dirty="0" smtClean="0"/>
              <a:t>ssociated with minimal side effects. </a:t>
            </a:r>
          </a:p>
          <a:p>
            <a:pPr algn="l" rtl="0">
              <a:defRPr/>
            </a:pPr>
            <a:r>
              <a:rPr lang="en-US" sz="2400" dirty="0" smtClean="0"/>
              <a:t>LFT, prior treatment in long courses therapy is advisable.</a:t>
            </a:r>
          </a:p>
        </p:txBody>
      </p:sp>
      <p:sp>
        <p:nvSpPr>
          <p:cNvPr id="71684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85333DAD-9E85-4C79-BA8E-6C215911D04D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15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63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عنوان 1"/>
          <p:cNvSpPr>
            <a:spLocks noGrp="1"/>
          </p:cNvSpPr>
          <p:nvPr>
            <p:ph type="title"/>
          </p:nvPr>
        </p:nvSpPr>
        <p:spPr>
          <a:xfrm>
            <a:off x="457200" y="917575"/>
            <a:ext cx="8229600" cy="1143000"/>
          </a:xfrm>
        </p:spPr>
        <p:txBody>
          <a:bodyPr/>
          <a:lstStyle/>
          <a:p>
            <a:r>
              <a:rPr lang="en-US" sz="2800" smtClean="0">
                <a:solidFill>
                  <a:srgbClr val="FFFF00"/>
                </a:solidFill>
                <a:effectLst/>
              </a:rPr>
              <a:t>Dosage of Griseofulvin ( 15 - 20 mg / kg / day)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0825" y="2536825"/>
            <a:ext cx="8642350" cy="2547938"/>
          </a:xfrm>
        </p:spPr>
        <p:txBody>
          <a:bodyPr/>
          <a:lstStyle/>
          <a:p>
            <a:pPr algn="l" rtl="0">
              <a:defRPr/>
            </a:pPr>
            <a:r>
              <a:rPr lang="en-US" sz="2800" dirty="0" err="1" smtClean="0"/>
              <a:t>Tinea</a:t>
            </a:r>
            <a:r>
              <a:rPr lang="en-US" sz="2800" dirty="0" smtClean="0"/>
              <a:t> </a:t>
            </a:r>
            <a:r>
              <a:rPr lang="en-US" sz="2800" dirty="0" err="1" smtClean="0"/>
              <a:t>capitis</a:t>
            </a:r>
            <a:r>
              <a:rPr lang="en-US" sz="2800" dirty="0" smtClean="0"/>
              <a:t> (The drug of 1st. Choice)….....6 - 8 weeks.</a:t>
            </a:r>
          </a:p>
          <a:p>
            <a:pPr algn="l" rtl="0">
              <a:defRPr/>
            </a:pPr>
            <a:r>
              <a:rPr lang="en-US" sz="2800" dirty="0" smtClean="0"/>
              <a:t>Tinea </a:t>
            </a:r>
            <a:r>
              <a:rPr lang="en-US" sz="2800" dirty="0" err="1" smtClean="0"/>
              <a:t>unguium</a:t>
            </a:r>
            <a:r>
              <a:rPr lang="en-US" sz="2800" dirty="0" smtClean="0"/>
              <a:t>…………………………….6 - 12 months.</a:t>
            </a:r>
          </a:p>
          <a:p>
            <a:pPr algn="l" rtl="0">
              <a:defRPr/>
            </a:pPr>
            <a:r>
              <a:rPr lang="en-US" sz="2800" dirty="0" smtClean="0"/>
              <a:t>Tinea </a:t>
            </a:r>
            <a:r>
              <a:rPr lang="en-US" sz="2800" dirty="0" err="1" smtClean="0"/>
              <a:t>cruris</a:t>
            </a:r>
            <a:r>
              <a:rPr lang="en-US" sz="2800" dirty="0" smtClean="0"/>
              <a:t> or Tinea </a:t>
            </a:r>
            <a:r>
              <a:rPr lang="en-US" sz="2800" dirty="0" err="1" smtClean="0"/>
              <a:t>corporis</a:t>
            </a:r>
            <a:r>
              <a:rPr lang="en-US" sz="2800" dirty="0" smtClean="0"/>
              <a:t>……….......... 2 - 4 weeks.</a:t>
            </a:r>
          </a:p>
        </p:txBody>
      </p:sp>
      <p:sp>
        <p:nvSpPr>
          <p:cNvPr id="72708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54D1C381-5CC9-495D-A8A7-A88DD738BDF1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16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34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عنوان 1"/>
          <p:cNvSpPr>
            <a:spLocks noGrp="1"/>
          </p:cNvSpPr>
          <p:nvPr>
            <p:ph type="title"/>
          </p:nvPr>
        </p:nvSpPr>
        <p:spPr>
          <a:xfrm>
            <a:off x="395288" y="274638"/>
            <a:ext cx="8291512" cy="1143000"/>
          </a:xfrm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  <a:effectLst/>
              </a:rPr>
              <a:t>2. Itraconazole and 3.Fluconazole.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6375" y="1998663"/>
            <a:ext cx="8686800" cy="3662362"/>
          </a:xfrm>
        </p:spPr>
        <p:txBody>
          <a:bodyPr/>
          <a:lstStyle/>
          <a:p>
            <a:pPr algn="l" rtl="0">
              <a:defRPr/>
            </a:pPr>
            <a:r>
              <a:rPr lang="en-US" dirty="0" err="1" smtClean="0"/>
              <a:t>Fungistatic</a:t>
            </a:r>
            <a:r>
              <a:rPr lang="en-US" dirty="0" smtClean="0"/>
              <a:t> broad-spectrum oral antifungal.</a:t>
            </a:r>
          </a:p>
          <a:p>
            <a:pPr algn="l" rtl="0">
              <a:defRPr/>
            </a:pPr>
            <a:r>
              <a:rPr lang="en-US" dirty="0" smtClean="0"/>
              <a:t>They are effective against </a:t>
            </a:r>
            <a:r>
              <a:rPr lang="en-US" dirty="0" err="1" smtClean="0"/>
              <a:t>dermatophytosis</a:t>
            </a:r>
            <a:r>
              <a:rPr lang="en-US" dirty="0" smtClean="0"/>
              <a:t> (</a:t>
            </a:r>
            <a:r>
              <a:rPr lang="en-US" dirty="0" err="1" smtClean="0"/>
              <a:t>tinea</a:t>
            </a:r>
            <a:r>
              <a:rPr lang="en-US" dirty="0" smtClean="0"/>
              <a:t>), candidiasis, and </a:t>
            </a:r>
            <a:r>
              <a:rPr lang="en-US" dirty="0" err="1" smtClean="0"/>
              <a:t>pityrasis</a:t>
            </a:r>
            <a:r>
              <a:rPr lang="en-US" dirty="0" smtClean="0"/>
              <a:t> versicolor.</a:t>
            </a:r>
          </a:p>
          <a:p>
            <a:pPr algn="l" rtl="0">
              <a:defRPr/>
            </a:pPr>
            <a:r>
              <a:rPr lang="en-US" dirty="0"/>
              <a:t>U</a:t>
            </a:r>
            <a:r>
              <a:rPr lang="en-US" dirty="0" smtClean="0"/>
              <a:t>sed as a continuous regimen or by pulse therapy.</a:t>
            </a:r>
            <a:endParaRPr lang="en-US" dirty="0"/>
          </a:p>
        </p:txBody>
      </p:sp>
      <p:sp>
        <p:nvSpPr>
          <p:cNvPr id="73732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04332BBC-44A3-409B-BE2B-BC4207989289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17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28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pPr>
              <a:defRPr/>
            </a:pPr>
            <a:r>
              <a:rPr lang="en-US" sz="6600" dirty="0" smtClean="0">
                <a:solidFill>
                  <a:srgbClr val="FFFF00"/>
                </a:solidFill>
              </a:rPr>
              <a:t> 5.Terbinafine</a:t>
            </a:r>
            <a:endParaRPr lang="en-US" sz="6600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950" y="1711325"/>
            <a:ext cx="8964613" cy="4525963"/>
          </a:xfrm>
        </p:spPr>
        <p:txBody>
          <a:bodyPr/>
          <a:lstStyle/>
          <a:p>
            <a:pPr algn="l" rtl="0">
              <a:defRPr/>
            </a:pPr>
            <a:r>
              <a:rPr lang="en-US" dirty="0"/>
              <a:t>T</a:t>
            </a:r>
            <a:r>
              <a:rPr lang="en-US" dirty="0" smtClean="0"/>
              <a:t>he only available fungicidal oral antifungal.</a:t>
            </a:r>
          </a:p>
          <a:p>
            <a:pPr algn="l" rtl="0">
              <a:defRPr/>
            </a:pPr>
            <a:r>
              <a:rPr lang="en-US" dirty="0"/>
              <a:t>N</a:t>
            </a:r>
            <a:r>
              <a:rPr lang="en-US" dirty="0" smtClean="0"/>
              <a:t>arrow-spectrum antifungal.</a:t>
            </a:r>
          </a:p>
          <a:p>
            <a:pPr algn="l" rtl="0">
              <a:defRPr/>
            </a:pPr>
            <a:r>
              <a:rPr lang="en-US" dirty="0" smtClean="0"/>
              <a:t> </a:t>
            </a:r>
            <a:r>
              <a:rPr lang="en-US" dirty="0"/>
              <a:t>E</a:t>
            </a:r>
            <a:r>
              <a:rPr lang="en-US" dirty="0" smtClean="0"/>
              <a:t>ffective only against dermatophytes </a:t>
            </a:r>
          </a:p>
          <a:p>
            <a:pPr algn="l" rtl="0">
              <a:defRPr/>
            </a:pPr>
            <a:r>
              <a:rPr lang="en-US" dirty="0" smtClean="0"/>
              <a:t>Ineffective</a:t>
            </a:r>
            <a:r>
              <a:rPr lang="en-US" dirty="0"/>
              <a:t> </a:t>
            </a:r>
            <a:r>
              <a:rPr lang="en-US" dirty="0" err="1" smtClean="0"/>
              <a:t>agains</a:t>
            </a:r>
            <a:r>
              <a:rPr lang="en-US" dirty="0" smtClean="0"/>
              <a:t> candida nor M. furfur.</a:t>
            </a:r>
          </a:p>
          <a:p>
            <a:pPr algn="l" rtl="0">
              <a:defRPr/>
            </a:pPr>
            <a:r>
              <a:rPr lang="en-US" dirty="0" smtClean="0"/>
              <a:t>Well tolerated &amp; associated with minimal side effects</a:t>
            </a:r>
            <a:endParaRPr lang="en-US" dirty="0"/>
          </a:p>
        </p:txBody>
      </p:sp>
      <p:sp>
        <p:nvSpPr>
          <p:cNvPr id="74756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50DF6608-D875-420C-9AB7-8A82FF1A6BD1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18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59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EF2D78-8368-4247-9D12-4A1AA04D79E8}" type="slidenum">
              <a:rPr lang="ar-SA"/>
              <a:pPr>
                <a:defRPr/>
              </a:pPr>
              <a:t>19</a:t>
            </a:fld>
            <a:endParaRPr lang="en-US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00943"/>
            <a:ext cx="8229600" cy="1139825"/>
          </a:xfrm>
          <a:ln>
            <a:solidFill>
              <a:srgbClr val="FFFF00"/>
            </a:solidFill>
          </a:ln>
        </p:spPr>
        <p:txBody>
          <a:bodyPr/>
          <a:lstStyle/>
          <a:p>
            <a:pPr marL="838200" indent="-838200" eaLnBrk="1" hangingPunct="1">
              <a:defRPr/>
            </a:pPr>
            <a:r>
              <a:rPr lang="en-US" sz="6600" b="1" smtClean="0">
                <a:solidFill>
                  <a:srgbClr val="FFFF00"/>
                </a:solidFill>
              </a:rPr>
              <a:t>Candidiasis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251520" y="2780928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2400" dirty="0"/>
          </a:p>
          <a:p>
            <a:pPr algn="l" rtl="0"/>
            <a:r>
              <a:rPr lang="en-US" sz="2800" b="1" dirty="0">
                <a:solidFill>
                  <a:srgbClr val="FFFF00"/>
                </a:solidFill>
              </a:rPr>
              <a:t>Predisposing Factors for Candidiasis</a:t>
            </a:r>
            <a:r>
              <a:rPr lang="en-US" sz="2800" b="1" dirty="0" smtClean="0">
                <a:solidFill>
                  <a:srgbClr val="FFFF00"/>
                </a:solidFill>
              </a:rPr>
              <a:t>:</a:t>
            </a:r>
          </a:p>
          <a:p>
            <a:pPr algn="l" rtl="0"/>
            <a:endParaRPr lang="en-US" sz="2800" b="1" dirty="0">
              <a:solidFill>
                <a:srgbClr val="FFFF00"/>
              </a:solidFill>
            </a:endParaRPr>
          </a:p>
          <a:p>
            <a:pPr algn="l" rtl="0"/>
            <a:r>
              <a:rPr lang="en-US" sz="2400" dirty="0" smtClean="0"/>
              <a:t>•Excessive </a:t>
            </a:r>
            <a:r>
              <a:rPr lang="en-US" sz="2400" dirty="0"/>
              <a:t>humidity and continuous friction.</a:t>
            </a:r>
          </a:p>
          <a:p>
            <a:pPr algn="l" rtl="0"/>
            <a:r>
              <a:rPr lang="en-US" sz="2400" dirty="0" smtClean="0"/>
              <a:t>•Wearing </a:t>
            </a:r>
            <a:r>
              <a:rPr lang="en-US" sz="2400" dirty="0"/>
              <a:t>tight nylon underwear.</a:t>
            </a:r>
          </a:p>
          <a:p>
            <a:pPr algn="l" rtl="0"/>
            <a:r>
              <a:rPr lang="en-US" sz="2400" dirty="0" smtClean="0"/>
              <a:t>•Diabetes </a:t>
            </a:r>
            <a:r>
              <a:rPr lang="en-US" sz="2400" dirty="0"/>
              <a:t>mellitus.</a:t>
            </a:r>
          </a:p>
          <a:p>
            <a:pPr algn="l" rtl="0"/>
            <a:r>
              <a:rPr lang="en-US" sz="2400" dirty="0" smtClean="0"/>
              <a:t>•Pregnancy </a:t>
            </a:r>
            <a:r>
              <a:rPr lang="en-US" sz="2400" dirty="0"/>
              <a:t>and oral contraceptive.</a:t>
            </a:r>
          </a:p>
          <a:p>
            <a:pPr algn="l" rtl="0"/>
            <a:r>
              <a:rPr lang="en-US" sz="2400" dirty="0" smtClean="0"/>
              <a:t>•Prolonged </a:t>
            </a:r>
            <a:r>
              <a:rPr lang="en-US" sz="2400" dirty="0"/>
              <a:t>antibiotic therapy.</a:t>
            </a:r>
          </a:p>
          <a:p>
            <a:pPr algn="l" rtl="0"/>
            <a:r>
              <a:rPr lang="en-US" sz="2400" dirty="0" smtClean="0"/>
              <a:t>•Iron </a:t>
            </a:r>
            <a:r>
              <a:rPr lang="en-US" sz="2400" dirty="0"/>
              <a:t>deficiency </a:t>
            </a:r>
            <a:r>
              <a:rPr lang="en-US" sz="2400" dirty="0" smtClean="0"/>
              <a:t>anemia</a:t>
            </a:r>
            <a:r>
              <a:rPr lang="en-US" sz="2400" dirty="0"/>
              <a:t>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23528" y="1918573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Common superficial fungal infection of the  skin and mucous </a:t>
            </a:r>
            <a:r>
              <a:rPr lang="en-US" sz="2400" dirty="0" smtClean="0"/>
              <a:t>membranes  </a:t>
            </a:r>
            <a:r>
              <a:rPr lang="en-US" sz="2400" dirty="0"/>
              <a:t>caused  by the yeast </a:t>
            </a:r>
            <a:r>
              <a:rPr lang="en-US" sz="2400" dirty="0" smtClean="0"/>
              <a:t>  Candida </a:t>
            </a:r>
            <a:r>
              <a:rPr lang="en-US" sz="2400" dirty="0" err="1"/>
              <a:t>albicans</a:t>
            </a:r>
            <a:r>
              <a:rPr lang="en-US" sz="2400" dirty="0"/>
              <a:t>.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312327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3F619575-CFE4-4395-8CD5-BFA6B5048198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2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734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  <a:effectLst/>
              </a:rPr>
              <a:t>Tinea  cruris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1051321"/>
            <a:ext cx="9109075" cy="5834063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 err="1" smtClean="0"/>
              <a:t>Dermatophytic</a:t>
            </a:r>
            <a:r>
              <a:rPr lang="en-US" sz="2800" dirty="0" smtClean="0"/>
              <a:t> </a:t>
            </a:r>
            <a:r>
              <a:rPr lang="en-US" sz="2800" dirty="0"/>
              <a:t>infection of the groin, pubic and upper thighs</a:t>
            </a:r>
            <a:r>
              <a:rPr lang="en-US" sz="2800" dirty="0" smtClean="0"/>
              <a:t>.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/>
              <a:t>Clinically, characterized by itchy, erythematous, </a:t>
            </a:r>
            <a:r>
              <a:rPr lang="en-US" sz="2800" dirty="0" err="1"/>
              <a:t>arciform</a:t>
            </a:r>
            <a:r>
              <a:rPr lang="en-US" sz="2800" dirty="0"/>
              <a:t> </a:t>
            </a:r>
            <a:r>
              <a:rPr lang="en-US" sz="2800" dirty="0" smtClean="0"/>
              <a:t>patches </a:t>
            </a:r>
            <a:r>
              <a:rPr lang="en-US" sz="2800" dirty="0"/>
              <a:t>with sharp raised margin covered </a:t>
            </a:r>
            <a:r>
              <a:rPr lang="en-US" sz="2800" dirty="0" smtClean="0"/>
              <a:t>by papules</a:t>
            </a:r>
            <a:r>
              <a:rPr lang="en-US" sz="2800" dirty="0"/>
              <a:t>, vesicles, crusting and scaling</a:t>
            </a:r>
            <a:r>
              <a:rPr lang="en-US" sz="2800" dirty="0" smtClean="0"/>
              <a:t>.</a:t>
            </a:r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800" dirty="0"/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800" dirty="0" smtClean="0"/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800" dirty="0"/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800" dirty="0" smtClean="0"/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800" dirty="0"/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800" dirty="0" smtClean="0"/>
          </a:p>
          <a:p>
            <a:pPr marL="0" indent="0" algn="l" rtl="0" eaLnBrk="1" hangingPunct="1">
              <a:lnSpc>
                <a:spcPct val="90000"/>
              </a:lnSpc>
              <a:buNone/>
              <a:defRPr/>
            </a:pPr>
            <a:endParaRPr lang="en-US" sz="2800" dirty="0"/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 smtClean="0"/>
              <a:t>T. </a:t>
            </a:r>
            <a:r>
              <a:rPr lang="en-US" sz="2800" dirty="0" err="1" smtClean="0"/>
              <a:t>cruris</a:t>
            </a:r>
            <a:r>
              <a:rPr lang="en-US" sz="2800" dirty="0" smtClean="0"/>
              <a:t> is more </a:t>
            </a:r>
            <a:r>
              <a:rPr lang="en-US" sz="2800" dirty="0"/>
              <a:t>common in adult male than </a:t>
            </a:r>
            <a:r>
              <a:rPr lang="en-US" sz="2800" dirty="0" smtClean="0"/>
              <a:t>female</a:t>
            </a:r>
            <a:endParaRPr lang="en-US" sz="2800" dirty="0"/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88" y="2349500"/>
            <a:ext cx="4430712" cy="379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834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D66E-5979-452A-9997-1D58C2297944}" type="slidenum">
              <a:rPr lang="ar-SA"/>
              <a:pPr>
                <a:defRPr/>
              </a:pPr>
              <a:t>20</a:t>
            </a:fld>
            <a:endParaRPr 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93788"/>
          </a:xfrm>
          <a:ln>
            <a:solidFill>
              <a:srgbClr val="FFFF00"/>
            </a:solidFill>
          </a:ln>
        </p:spPr>
        <p:txBody>
          <a:bodyPr/>
          <a:lstStyle/>
          <a:p>
            <a:pPr marL="838200" indent="-838200" eaLnBrk="1" hangingPunct="1">
              <a:defRPr/>
            </a:pPr>
            <a:r>
              <a:rPr lang="en-US" sz="6000" b="1" smtClean="0">
                <a:solidFill>
                  <a:srgbClr val="FFFF00"/>
                </a:solidFill>
              </a:rPr>
              <a:t>Candidiasis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>
                <a:effectLst/>
              </a:rPr>
              <a:t>1.   </a:t>
            </a:r>
            <a:r>
              <a:rPr lang="en-US" b="1" smtClean="0">
                <a:solidFill>
                  <a:srgbClr val="FF0000"/>
                </a:solidFill>
                <a:effectLst/>
              </a:rPr>
              <a:t>Oral Candidiasis.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         </a:t>
            </a:r>
            <a:r>
              <a:rPr lang="en-US" sz="2400" smtClean="0"/>
              <a:t>A. Oral thrush.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smtClean="0"/>
              <a:t>            B. Angular chelitis.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 startAt="2"/>
              <a:defRPr/>
            </a:pPr>
            <a:r>
              <a:rPr lang="en-US" b="1" smtClean="0">
                <a:solidFill>
                  <a:srgbClr val="FF0000"/>
                </a:solidFill>
                <a:effectLst/>
              </a:rPr>
              <a:t>Cutaneous Candidiasis.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</a:t>
            </a:r>
            <a:r>
              <a:rPr lang="en-US" sz="2400" smtClean="0"/>
              <a:t>A. Candidal intertrigo.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smtClean="0"/>
              <a:t>           B. Candidal N.K.D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smtClean="0"/>
              <a:t>           C. Candidal paronychia.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/>
              <a:t>3.   </a:t>
            </a:r>
            <a:r>
              <a:rPr lang="en-US" b="1" smtClean="0">
                <a:solidFill>
                  <a:srgbClr val="FF0000"/>
                </a:solidFill>
                <a:effectLst/>
              </a:rPr>
              <a:t>Genital Candidiasis.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         </a:t>
            </a:r>
            <a:r>
              <a:rPr lang="en-US" sz="2800" smtClean="0"/>
              <a:t>Male:      Candidal balanitis.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          Female:  Candidal VulvoVavanitis</a:t>
            </a:r>
          </a:p>
        </p:txBody>
      </p:sp>
    </p:spTree>
    <p:extLst>
      <p:ext uri="{BB962C8B-B14F-4D97-AF65-F5344CB8AC3E}">
        <p14:creationId xmlns:p14="http://schemas.microsoft.com/office/powerpoint/2010/main" val="262907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475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withGroup">
                            <p:stCondLst>
                              <p:cond delay="725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9750"/>
                            </p:stCondLst>
                            <p:childTnLst>
                              <p:par>
                                <p:cTn id="3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withGroup">
                            <p:stCondLst>
                              <p:cond delay="1225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22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withGroup">
                            <p:stCondLst>
                              <p:cond delay="1475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22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18C35-1675-49B1-9A4C-8CC34797641D}" type="slidenum">
              <a:rPr lang="ar-SA"/>
              <a:pPr>
                <a:defRPr/>
              </a:pPr>
              <a:t>21</a:t>
            </a:fld>
            <a:endParaRPr lang="en-US"/>
          </a:p>
        </p:txBody>
      </p:sp>
      <p:graphicFrame>
        <p:nvGraphicFramePr>
          <p:cNvPr id="77827" name="Object 2"/>
          <p:cNvGraphicFramePr>
            <a:graphicFrameLocks noChangeAspect="1"/>
          </p:cNvGraphicFramePr>
          <p:nvPr/>
        </p:nvGraphicFramePr>
        <p:xfrm>
          <a:off x="152400" y="152400"/>
          <a:ext cx="5334000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صورة فوتوغرافية من Photo Editor" r:id="rId3" imgW="2172003" imgH="1324160" progId="MSPhotoEd.3">
                  <p:embed/>
                </p:oleObj>
              </mc:Choice>
              <mc:Fallback>
                <p:oleObj name="صورة فوتوغرافية من Photo Editor" r:id="rId3" imgW="2172003" imgH="132416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52400"/>
                        <a:ext cx="5334000" cy="388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8" name="Object 3"/>
          <p:cNvGraphicFramePr>
            <a:graphicFrameLocks noChangeAspect="1"/>
          </p:cNvGraphicFramePr>
          <p:nvPr/>
        </p:nvGraphicFramePr>
        <p:xfrm>
          <a:off x="4191000" y="3505200"/>
          <a:ext cx="4953000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صورة فوتوغرافية من Photo Editor" r:id="rId5" imgW="2123810" imgH="1390844" progId="MSPhotoEd.3">
                  <p:embed/>
                </p:oleObj>
              </mc:Choice>
              <mc:Fallback>
                <p:oleObj name="صورة فوتوغرافية من Photo Editor" r:id="rId5" imgW="2123810" imgH="139084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505200"/>
                        <a:ext cx="4953000" cy="32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6070" name="Rectangle 6"/>
          <p:cNvSpPr>
            <a:spLocks noChangeArrowheads="1"/>
          </p:cNvSpPr>
          <p:nvPr/>
        </p:nvSpPr>
        <p:spPr bwMode="auto">
          <a:xfrm>
            <a:off x="6826250" y="1389063"/>
            <a:ext cx="186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  Oral thrush</a:t>
            </a:r>
          </a:p>
        </p:txBody>
      </p:sp>
      <p:sp>
        <p:nvSpPr>
          <p:cNvPr id="216071" name="Rectangle 7"/>
          <p:cNvSpPr>
            <a:spLocks noChangeArrowheads="1"/>
          </p:cNvSpPr>
          <p:nvPr/>
        </p:nvSpPr>
        <p:spPr bwMode="auto">
          <a:xfrm>
            <a:off x="698500" y="5122863"/>
            <a:ext cx="225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Angular chelitis</a:t>
            </a:r>
          </a:p>
        </p:txBody>
      </p:sp>
      <p:sp>
        <p:nvSpPr>
          <p:cNvPr id="77831" name="Line 8"/>
          <p:cNvSpPr>
            <a:spLocks noChangeShapeType="1"/>
          </p:cNvSpPr>
          <p:nvPr/>
        </p:nvSpPr>
        <p:spPr bwMode="auto">
          <a:xfrm>
            <a:off x="3048000" y="54102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LY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77832" name="Line 9"/>
          <p:cNvSpPr>
            <a:spLocks noChangeShapeType="1"/>
          </p:cNvSpPr>
          <p:nvPr/>
        </p:nvSpPr>
        <p:spPr bwMode="auto">
          <a:xfrm flipH="1">
            <a:off x="5715000" y="16764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LY">
              <a:solidFill>
                <a:srgbClr val="FFFFFF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24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1FCBEB-F613-46E0-8480-E264229E3840}" type="slidenum">
              <a:rPr lang="ar-SA"/>
              <a:pPr>
                <a:defRPr/>
              </a:pPr>
              <a:t>22</a:t>
            </a:fld>
            <a:endParaRPr lang="en-US"/>
          </a:p>
        </p:txBody>
      </p:sp>
      <p:pic>
        <p:nvPicPr>
          <p:cNvPr id="78851" name="Picture 5" descr="8-1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19400"/>
            <a:ext cx="5562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8852" name="Object 2"/>
          <p:cNvGraphicFramePr>
            <a:graphicFrameLocks noChangeAspect="1"/>
          </p:cNvGraphicFramePr>
          <p:nvPr/>
        </p:nvGraphicFramePr>
        <p:xfrm>
          <a:off x="3886200" y="152400"/>
          <a:ext cx="5257800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صورة فوتوغرافية من Photo Editor" r:id="rId4" imgW="2200582" imgH="1467055" progId="MSPhotoEd.3">
                  <p:embed/>
                </p:oleObj>
              </mc:Choice>
              <mc:Fallback>
                <p:oleObj name="صورة فوتوغرافية من Photo Editor" r:id="rId4" imgW="2200582" imgH="1467055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52400"/>
                        <a:ext cx="5257800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3" name="Text Box 9"/>
          <p:cNvSpPr txBox="1">
            <a:spLocks noChangeArrowheads="1"/>
          </p:cNvSpPr>
          <p:nvPr/>
        </p:nvSpPr>
        <p:spPr bwMode="auto">
          <a:xfrm>
            <a:off x="511175" y="1182688"/>
            <a:ext cx="2917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latin typeface="Arial" pitchFamily="34" charset="0"/>
              </a:rPr>
              <a:t>Candidal intertrigo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FF0000"/>
                </a:solidFill>
                <a:latin typeface="Arial" pitchFamily="34" charset="0"/>
              </a:rPr>
              <a:t>Note the satellite lesions</a:t>
            </a:r>
          </a:p>
        </p:txBody>
      </p:sp>
    </p:spTree>
    <p:extLst>
      <p:ext uri="{BB962C8B-B14F-4D97-AF65-F5344CB8AC3E}">
        <p14:creationId xmlns:p14="http://schemas.microsoft.com/office/powerpoint/2010/main" val="157653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278D0F-3CE9-42ED-9119-423CBFCCDF87}" type="slidenum">
              <a:rPr lang="ar-SA"/>
              <a:pPr>
                <a:defRPr/>
              </a:pPr>
              <a:t>23</a:t>
            </a:fld>
            <a:endParaRPr lang="en-US"/>
          </a:p>
        </p:txBody>
      </p:sp>
      <p:pic>
        <p:nvPicPr>
          <p:cNvPr id="79875" name="Picture 5" descr="8-1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5105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9876" name="Object 2"/>
          <p:cNvGraphicFramePr>
            <a:graphicFrameLocks noChangeAspect="1"/>
          </p:cNvGraphicFramePr>
          <p:nvPr/>
        </p:nvGraphicFramePr>
        <p:xfrm>
          <a:off x="4648200" y="2971800"/>
          <a:ext cx="4495800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صورة فوتوغرافية من Photo Editor" r:id="rId4" imgW="2000000" imgH="1924319" progId="MSPhotoEd.3">
                  <p:embed/>
                </p:oleObj>
              </mc:Choice>
              <mc:Fallback>
                <p:oleObj name="صورة فوتوغرافية من Photo Editor" r:id="rId4" imgW="2000000" imgH="192431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971800"/>
                        <a:ext cx="4495800" cy="388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7" name="Text Box 9"/>
          <p:cNvSpPr txBox="1">
            <a:spLocks noChangeArrowheads="1"/>
          </p:cNvSpPr>
          <p:nvPr/>
        </p:nvSpPr>
        <p:spPr bwMode="auto">
          <a:xfrm>
            <a:off x="5692775" y="1182688"/>
            <a:ext cx="2917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latin typeface="Arial" pitchFamily="34" charset="0"/>
              </a:rPr>
              <a:t>Candidal intertrigo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FF0000"/>
                </a:solidFill>
                <a:latin typeface="Arial" pitchFamily="34" charset="0"/>
              </a:rPr>
              <a:t>Note the satellite lesions</a:t>
            </a:r>
          </a:p>
        </p:txBody>
      </p:sp>
    </p:spTree>
    <p:extLst>
      <p:ext uri="{BB962C8B-B14F-4D97-AF65-F5344CB8AC3E}">
        <p14:creationId xmlns:p14="http://schemas.microsoft.com/office/powerpoint/2010/main" val="71270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عنصر نائب لرقم الشريحة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B18315F7-58ED-4238-8087-3FCE2B125B30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24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8371" name="Picture 4" descr="joc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336" y="1628800"/>
            <a:ext cx="6012160" cy="4499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مستطيل 1"/>
          <p:cNvSpPr>
            <a:spLocks noChangeArrowheads="1"/>
          </p:cNvSpPr>
          <p:nvPr/>
        </p:nvSpPr>
        <p:spPr bwMode="auto">
          <a:xfrm>
            <a:off x="35496" y="1052736"/>
            <a:ext cx="928903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00"/>
                </a:solidFill>
              </a:rPr>
              <a:t>DD of erythematous scaly patches in the groin and </a:t>
            </a:r>
            <a:r>
              <a:rPr lang="en-US" sz="2400" b="1" dirty="0" err="1" smtClean="0">
                <a:solidFill>
                  <a:srgbClr val="FFFF00"/>
                </a:solidFill>
              </a:rPr>
              <a:t>intergluteal</a:t>
            </a:r>
            <a:r>
              <a:rPr lang="en-US" sz="2400" b="1" dirty="0" smtClean="0">
                <a:solidFill>
                  <a:srgbClr val="FFFF00"/>
                </a:solidFill>
              </a:rPr>
              <a:t> clefts</a:t>
            </a:r>
            <a:r>
              <a:rPr lang="en-US" sz="2000" b="1" dirty="0" smtClean="0">
                <a:solidFill>
                  <a:srgbClr val="FFFF00"/>
                </a:solidFill>
              </a:rPr>
              <a:t>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FFFF00"/>
              </a:solidFill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en-US" sz="2000" b="1" dirty="0" err="1" smtClean="0">
                <a:solidFill>
                  <a:srgbClr val="FFFF00"/>
                </a:solidFill>
              </a:rPr>
              <a:t>Candidal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>
                <a:solidFill>
                  <a:srgbClr val="FFFF00"/>
                </a:solidFill>
              </a:rPr>
              <a:t>intertrigo</a:t>
            </a:r>
            <a:r>
              <a:rPr lang="en-US" sz="2000" b="1" dirty="0" smtClean="0">
                <a:solidFill>
                  <a:srgbClr val="FFFF00"/>
                </a:solidFill>
              </a:rPr>
              <a:t>.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en-US" sz="2000" b="1" dirty="0" err="1" smtClean="0">
                <a:solidFill>
                  <a:srgbClr val="FFFF00"/>
                </a:solidFill>
              </a:rPr>
              <a:t>Tinea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cruris</a:t>
            </a:r>
            <a:endParaRPr lang="en-US" sz="2000" b="1" dirty="0" smtClean="0">
              <a:solidFill>
                <a:srgbClr val="FFFF00"/>
              </a:solidFill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en-US" sz="2000" b="1" dirty="0" err="1" smtClean="0">
                <a:solidFill>
                  <a:srgbClr val="FFFF00"/>
                </a:solidFill>
              </a:rPr>
              <a:t>Erythrasma</a:t>
            </a:r>
            <a:r>
              <a:rPr lang="en-US" sz="2000" b="1" dirty="0" smtClean="0">
                <a:solidFill>
                  <a:srgbClr val="FFFF00"/>
                </a:solidFill>
              </a:rPr>
              <a:t>.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en-US" sz="2000" b="1" dirty="0" smtClean="0">
                <a:solidFill>
                  <a:srgbClr val="FFFF00"/>
                </a:solidFill>
              </a:rPr>
              <a:t>Contact dermatitis.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en-US" sz="2000" b="1" dirty="0" smtClean="0">
                <a:solidFill>
                  <a:srgbClr val="FFFF00"/>
                </a:solidFill>
              </a:rPr>
              <a:t>Flexural </a:t>
            </a:r>
            <a:r>
              <a:rPr lang="en-US" sz="2000" b="1" dirty="0">
                <a:solidFill>
                  <a:srgbClr val="FFFF00"/>
                </a:solidFill>
              </a:rPr>
              <a:t>psoriasis.</a:t>
            </a:r>
          </a:p>
        </p:txBody>
      </p:sp>
    </p:spTree>
    <p:extLst>
      <p:ext uri="{BB962C8B-B14F-4D97-AF65-F5344CB8AC3E}">
        <p14:creationId xmlns:p14="http://schemas.microsoft.com/office/powerpoint/2010/main" val="361504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7F946-A013-4408-9E08-01F0158D0BA1}" type="slidenum">
              <a:rPr lang="ar-SA"/>
              <a:pPr>
                <a:defRPr/>
              </a:pPr>
              <a:t>25</a:t>
            </a:fld>
            <a:endParaRPr lang="en-US"/>
          </a:p>
        </p:txBody>
      </p:sp>
      <p:pic>
        <p:nvPicPr>
          <p:cNvPr id="80899" name="Picture 5" descr="8-14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7848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0900" name="Object 2"/>
          <p:cNvGraphicFramePr>
            <a:graphicFrameLocks noChangeAspect="1"/>
          </p:cNvGraphicFramePr>
          <p:nvPr/>
        </p:nvGraphicFramePr>
        <p:xfrm>
          <a:off x="5715000" y="152400"/>
          <a:ext cx="342900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صورة فوتوغرافية من Photo Editor" r:id="rId4" imgW="2228571" imgH="1980952" progId="MSPhotoEd.3">
                  <p:embed/>
                </p:oleObj>
              </mc:Choice>
              <mc:Fallback>
                <p:oleObj name="صورة فوتوغرافية من Photo Editor" r:id="rId4" imgW="2228571" imgH="1980952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52400"/>
                        <a:ext cx="3429000" cy="266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1600200" y="536575"/>
            <a:ext cx="30956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itchFamily="2" charset="2"/>
              <a:buNone/>
              <a:defRPr/>
            </a:pPr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 Candidal N.K.D</a:t>
            </a:r>
          </a:p>
        </p:txBody>
      </p:sp>
    </p:spTree>
    <p:extLst>
      <p:ext uri="{BB962C8B-B14F-4D97-AF65-F5344CB8AC3E}">
        <p14:creationId xmlns:p14="http://schemas.microsoft.com/office/powerpoint/2010/main" val="13848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7D732-C41C-4EF1-AE66-6F50AA33FDD4}" type="slidenum">
              <a:rPr lang="ar-SA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81923" name="Object 2"/>
          <p:cNvGraphicFramePr>
            <a:graphicFrameLocks noChangeAspect="1"/>
          </p:cNvGraphicFramePr>
          <p:nvPr/>
        </p:nvGraphicFramePr>
        <p:xfrm>
          <a:off x="990600" y="76200"/>
          <a:ext cx="7010400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صورة فوتوغرافية من Photo Editor" r:id="rId3" imgW="2866667" imgH="3666667" progId="MSPhotoEd.3">
                  <p:embed/>
                </p:oleObj>
              </mc:Choice>
              <mc:Fallback>
                <p:oleObj name="صورة فوتوغرافية من Photo Editor" r:id="rId3" imgW="2866667" imgH="366666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76200"/>
                        <a:ext cx="7010400" cy="563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4" name="Text Box 5"/>
          <p:cNvSpPr txBox="1">
            <a:spLocks noChangeArrowheads="1"/>
          </p:cNvSpPr>
          <p:nvPr/>
        </p:nvSpPr>
        <p:spPr bwMode="auto">
          <a:xfrm>
            <a:off x="2324100" y="6073775"/>
            <a:ext cx="40005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latin typeface="Arial" pitchFamily="34" charset="0"/>
              </a:rPr>
              <a:t>   Candidal Paronychia</a:t>
            </a:r>
          </a:p>
        </p:txBody>
      </p:sp>
    </p:spTree>
    <p:extLst>
      <p:ext uri="{BB962C8B-B14F-4D97-AF65-F5344CB8AC3E}">
        <p14:creationId xmlns:p14="http://schemas.microsoft.com/office/powerpoint/2010/main" val="272493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7E8B5A-F734-40A3-B569-CA617A0A2B38}" type="slidenum">
              <a:rPr lang="ar-SA"/>
              <a:pPr>
                <a:defRPr/>
              </a:pPr>
              <a:t>27</a:t>
            </a:fld>
            <a:endParaRPr lang="en-US"/>
          </a:p>
        </p:txBody>
      </p:sp>
      <p:sp>
        <p:nvSpPr>
          <p:cNvPr id="2" name="مستطيل 1"/>
          <p:cNvSpPr/>
          <p:nvPr/>
        </p:nvSpPr>
        <p:spPr>
          <a:xfrm>
            <a:off x="-36512" y="260648"/>
            <a:ext cx="921702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4000" b="1" dirty="0">
                <a:solidFill>
                  <a:srgbClr val="FFFF00"/>
                </a:solidFill>
              </a:rPr>
              <a:t>Genital candidiasis</a:t>
            </a:r>
            <a:r>
              <a:rPr lang="en-US" sz="4000" b="1" dirty="0" smtClean="0">
                <a:solidFill>
                  <a:srgbClr val="FFFF00"/>
                </a:solidFill>
              </a:rPr>
              <a:t>:</a:t>
            </a:r>
          </a:p>
          <a:p>
            <a:pPr algn="l" rtl="0"/>
            <a:endParaRPr lang="en-US" sz="2800" b="1" dirty="0">
              <a:solidFill>
                <a:srgbClr val="FFFF00"/>
              </a:solidFill>
            </a:endParaRPr>
          </a:p>
          <a:p>
            <a:pPr algn="l" rtl="0"/>
            <a:r>
              <a:rPr lang="en-US" sz="2000" dirty="0"/>
              <a:t>It may affects male or </a:t>
            </a:r>
            <a:r>
              <a:rPr lang="en-US" sz="2000" dirty="0" smtClean="0"/>
              <a:t>females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b="1" dirty="0" err="1" smtClean="0">
                <a:solidFill>
                  <a:srgbClr val="FFFF00"/>
                </a:solidFill>
              </a:rPr>
              <a:t>Candidal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>
                <a:solidFill>
                  <a:srgbClr val="FFFF00"/>
                </a:solidFill>
              </a:rPr>
              <a:t>balanitis</a:t>
            </a:r>
            <a:r>
              <a:rPr lang="en-US" sz="2000" dirty="0"/>
              <a:t>: </a:t>
            </a:r>
            <a:r>
              <a:rPr lang="en-US" sz="2000" dirty="0" smtClean="0"/>
              <a:t>          </a:t>
            </a:r>
          </a:p>
          <a:p>
            <a:pPr algn="l" rtl="0"/>
            <a:r>
              <a:rPr lang="en-US" sz="2000" dirty="0" smtClean="0"/>
              <a:t>Which </a:t>
            </a:r>
            <a:r>
              <a:rPr lang="en-US" sz="2000" dirty="0"/>
              <a:t>affect the glans penis</a:t>
            </a:r>
            <a:r>
              <a:rPr lang="en-US" sz="2000" dirty="0" smtClean="0"/>
              <a:t>.</a:t>
            </a:r>
          </a:p>
          <a:p>
            <a:pPr algn="l" rtl="0"/>
            <a:r>
              <a:rPr lang="en-US" sz="2000" dirty="0" smtClean="0"/>
              <a:t>Clinically presented with erythema and oozing sometimes lead to erosions.</a:t>
            </a:r>
            <a:endParaRPr lang="en-US" sz="2000" dirty="0"/>
          </a:p>
          <a:p>
            <a:pPr algn="l" rtl="0"/>
            <a:endParaRPr lang="en-US" sz="2000" b="1" dirty="0" smtClean="0">
              <a:solidFill>
                <a:srgbClr val="FFFF00"/>
              </a:solidFill>
            </a:endParaRPr>
          </a:p>
          <a:p>
            <a:pPr algn="l" rtl="0"/>
            <a:endParaRPr lang="en-US" sz="2000" b="1" dirty="0">
              <a:solidFill>
                <a:srgbClr val="FFFF00"/>
              </a:solidFill>
            </a:endParaRPr>
          </a:p>
          <a:p>
            <a:pPr algn="l" rtl="0"/>
            <a:r>
              <a:rPr lang="en-US" sz="2000" b="1" dirty="0" err="1" smtClean="0">
                <a:solidFill>
                  <a:srgbClr val="FFFF00"/>
                </a:solidFill>
              </a:rPr>
              <a:t>Candidal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>
                <a:solidFill>
                  <a:srgbClr val="FFFF00"/>
                </a:solidFill>
              </a:rPr>
              <a:t>vulvovaginitis</a:t>
            </a:r>
            <a:r>
              <a:rPr lang="en-US" sz="2000" b="1" dirty="0" smtClean="0">
                <a:solidFill>
                  <a:srgbClr val="FFFF00"/>
                </a:solidFill>
              </a:rPr>
              <a:t>:</a:t>
            </a:r>
          </a:p>
          <a:p>
            <a:pPr algn="l" rtl="0"/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dirty="0"/>
              <a:t>Present with vaginal erythema and vaginal discharge.</a:t>
            </a:r>
          </a:p>
        </p:txBody>
      </p:sp>
    </p:spTree>
    <p:extLst>
      <p:ext uri="{BB962C8B-B14F-4D97-AF65-F5344CB8AC3E}">
        <p14:creationId xmlns:p14="http://schemas.microsoft.com/office/powerpoint/2010/main" val="194201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عنصر نائب لرقم الشريحة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947FCFC9-62D8-43E2-80D4-17F64C68DA8B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28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graphicFrame>
        <p:nvGraphicFramePr>
          <p:cNvPr id="83971" name="Object 5"/>
          <p:cNvGraphicFramePr>
            <a:graphicFrameLocks noChangeAspect="1"/>
          </p:cNvGraphicFramePr>
          <p:nvPr/>
        </p:nvGraphicFramePr>
        <p:xfrm>
          <a:off x="7019925" y="0"/>
          <a:ext cx="212407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8" name="Image" r:id="rId3" imgW="1081905" imgH="7620660" progId="Photoshop.Image.7">
                  <p:embed/>
                </p:oleObj>
              </mc:Choice>
              <mc:Fallback>
                <p:oleObj name="Image" r:id="rId3" imgW="1081905" imgH="7620660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0"/>
                        <a:ext cx="2124075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2" name="Object 6"/>
          <p:cNvGraphicFramePr>
            <a:graphicFrameLocks noChangeAspect="1"/>
          </p:cNvGraphicFramePr>
          <p:nvPr/>
        </p:nvGraphicFramePr>
        <p:xfrm>
          <a:off x="4787900" y="0"/>
          <a:ext cx="223202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9" name="Image" r:id="rId5" imgW="1081905" imgH="7620660" progId="Photoshop.Image.7">
                  <p:embed/>
                </p:oleObj>
              </mc:Choice>
              <mc:Fallback>
                <p:oleObj name="Image" r:id="rId5" imgW="1081905" imgH="7620660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0"/>
                        <a:ext cx="2232025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3" name="Object 7"/>
          <p:cNvGraphicFramePr>
            <a:graphicFrameLocks noChangeAspect="1"/>
          </p:cNvGraphicFramePr>
          <p:nvPr/>
        </p:nvGraphicFramePr>
        <p:xfrm>
          <a:off x="2259013" y="0"/>
          <a:ext cx="252888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0" name="Image" r:id="rId6" imgW="1803175" imgH="12698413" progId="Photoshop.Image.7">
                  <p:embed/>
                </p:oleObj>
              </mc:Choice>
              <mc:Fallback>
                <p:oleObj name="Image" r:id="rId6" imgW="1803175" imgH="12698413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9013" y="0"/>
                        <a:ext cx="2528887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4" name="Object 8"/>
          <p:cNvGraphicFramePr>
            <a:graphicFrameLocks noChangeAspect="1"/>
          </p:cNvGraphicFramePr>
          <p:nvPr/>
        </p:nvGraphicFramePr>
        <p:xfrm>
          <a:off x="0" y="-26988"/>
          <a:ext cx="2268538" cy="6858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1" name="Image" r:id="rId8" imgW="1081905" imgH="7620660" progId="Photoshop.Image.7">
                  <p:embed/>
                </p:oleObj>
              </mc:Choice>
              <mc:Fallback>
                <p:oleObj name="Image" r:id="rId8" imgW="1081905" imgH="7620660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6988"/>
                        <a:ext cx="2268538" cy="68580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529" name="Rectangle 9"/>
          <p:cNvSpPr>
            <a:spLocks noRot="1" noChangeArrowheads="1"/>
          </p:cNvSpPr>
          <p:nvPr/>
        </p:nvSpPr>
        <p:spPr bwMode="auto">
          <a:xfrm>
            <a:off x="468313" y="2420938"/>
            <a:ext cx="8229600" cy="143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838200" indent="-8382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Thanks !!!</a:t>
            </a:r>
            <a:endParaRPr lang="en-US" sz="66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60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A4348156-4178-49C2-A9DC-094A6F63A40C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3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939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smtClean="0">
                <a:solidFill>
                  <a:srgbClr val="FFFF00"/>
                </a:solidFill>
                <a:effectLst/>
              </a:rPr>
              <a:t> Tinea Unguium: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748713" cy="1800225"/>
          </a:xfrm>
        </p:spPr>
        <p:txBody>
          <a:bodyPr/>
          <a:lstStyle/>
          <a:p>
            <a:pPr marL="0" indent="0" algn="l" rtl="0" eaLnBrk="1" hangingPunct="1">
              <a:buNone/>
            </a:pPr>
            <a:r>
              <a:rPr lang="en-US" sz="2400" b="1" dirty="0">
                <a:effectLst/>
              </a:rPr>
              <a:t> </a:t>
            </a:r>
            <a:r>
              <a:rPr lang="en-US" sz="2400" b="1" dirty="0" err="1" smtClean="0">
                <a:effectLst/>
              </a:rPr>
              <a:t>Onychomycosis</a:t>
            </a:r>
            <a:r>
              <a:rPr lang="en-US" sz="2400" b="1" dirty="0" smtClean="0">
                <a:effectLst/>
              </a:rPr>
              <a:t> is a fungal infection of  nails by </a:t>
            </a:r>
            <a:r>
              <a:rPr lang="en-US" sz="2400" b="1" dirty="0" err="1" smtClean="0">
                <a:effectLst/>
              </a:rPr>
              <a:t>dermatophytes</a:t>
            </a:r>
            <a:r>
              <a:rPr lang="en-US" sz="2400" b="1" dirty="0" smtClean="0">
                <a:effectLst/>
              </a:rPr>
              <a:t> or candida.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sz="2400" b="1" dirty="0" err="1" smtClean="0">
                <a:effectLst/>
              </a:rPr>
              <a:t>Tinea</a:t>
            </a:r>
            <a:r>
              <a:rPr lang="en-US" sz="2400" b="1" dirty="0" smtClean="0">
                <a:effectLst/>
              </a:rPr>
              <a:t> </a:t>
            </a:r>
            <a:r>
              <a:rPr lang="en-US" sz="2400" b="1" dirty="0" err="1" smtClean="0">
                <a:effectLst/>
              </a:rPr>
              <a:t>unguium</a:t>
            </a:r>
            <a:r>
              <a:rPr lang="en-US" sz="2400" b="1" dirty="0" smtClean="0">
                <a:effectLst/>
              </a:rPr>
              <a:t> refer to subtype of </a:t>
            </a:r>
            <a:r>
              <a:rPr lang="en-US" sz="2400" b="1" dirty="0" err="1" smtClean="0">
                <a:effectLst/>
              </a:rPr>
              <a:t>onychomycosis</a:t>
            </a:r>
            <a:r>
              <a:rPr lang="en-US" sz="2400" b="1" dirty="0" smtClean="0">
                <a:effectLst/>
              </a:rPr>
              <a:t> caused by </a:t>
            </a:r>
            <a:r>
              <a:rPr lang="en-US" sz="2400" b="1" dirty="0" err="1" smtClean="0">
                <a:effectLst/>
              </a:rPr>
              <a:t>dermatophyts</a:t>
            </a:r>
            <a:r>
              <a:rPr lang="en-US" sz="2400" b="1" dirty="0" smtClean="0">
                <a:effectLst/>
              </a:rPr>
              <a:t> species only.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endParaRPr lang="en-US" sz="2400" b="1" dirty="0" smtClean="0">
              <a:effectLst/>
            </a:endParaRPr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708275"/>
            <a:ext cx="7200900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48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عنصر نائب لرقم الشريحة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9243F3F0-AB5A-4CB8-9FAD-854E41662A59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4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0419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323850" y="485775"/>
            <a:ext cx="8424863" cy="1143000"/>
          </a:xfrm>
        </p:spPr>
        <p:txBody>
          <a:bodyPr/>
          <a:lstStyle/>
          <a:p>
            <a:pPr marL="838200" indent="-838200" algn="l" eaLnBrk="1" hangingPunct="1"/>
            <a:r>
              <a:rPr lang="en-US" sz="3200" b="0" smtClean="0">
                <a:solidFill>
                  <a:srgbClr val="FFFF00"/>
                </a:solidFill>
                <a:effectLst/>
              </a:rPr>
              <a:t> Distal &amp; lateral subungual onychomycosis (DLSO)</a:t>
            </a:r>
            <a:endParaRPr lang="en-US" sz="2400" b="0" i="1" smtClean="0">
              <a:solidFill>
                <a:schemeClr val="tx1"/>
              </a:solidFill>
              <a:effectLst/>
            </a:endParaRPr>
          </a:p>
        </p:txBody>
      </p:sp>
      <p:pic>
        <p:nvPicPr>
          <p:cNvPr id="6042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844675"/>
            <a:ext cx="3887787" cy="3455988"/>
          </a:xfrm>
          <a:noFill/>
        </p:spPr>
      </p:pic>
      <p:pic>
        <p:nvPicPr>
          <p:cNvPr id="6042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1638" y="1844675"/>
            <a:ext cx="4608512" cy="3455988"/>
          </a:xfrm>
          <a:noFill/>
        </p:spPr>
      </p:pic>
    </p:spTree>
    <p:extLst>
      <p:ext uri="{BB962C8B-B14F-4D97-AF65-F5344CB8AC3E}">
        <p14:creationId xmlns:p14="http://schemas.microsoft.com/office/powerpoint/2010/main" val="146787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723E28E3-CBF4-4697-8687-6227E5079E60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5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7782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en-US" sz="3600" b="0" dirty="0" smtClean="0">
                <a:solidFill>
                  <a:srgbClr val="FFFF00"/>
                </a:solidFill>
                <a:effectLst/>
              </a:rPr>
              <a:t>Superficial white </a:t>
            </a:r>
            <a:r>
              <a:rPr lang="en-US" sz="3600" b="0" dirty="0" err="1" smtClean="0">
                <a:solidFill>
                  <a:srgbClr val="FFFF00"/>
                </a:solidFill>
                <a:effectLst/>
              </a:rPr>
              <a:t>onychomycosis</a:t>
            </a:r>
            <a:r>
              <a:rPr lang="en-US" sz="3600" b="0" dirty="0" smtClean="0">
                <a:solidFill>
                  <a:srgbClr val="FFFF00"/>
                </a:solidFill>
                <a:effectLst/>
              </a:rPr>
              <a:t> (SWO).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400" b="0" dirty="0" smtClean="0">
                <a:effectLst/>
              </a:rPr>
              <a:t> </a:t>
            </a:r>
            <a:endParaRPr lang="en-US" sz="2400" b="0" i="1" dirty="0" smtClean="0">
              <a:effectLst/>
            </a:endParaRPr>
          </a:p>
        </p:txBody>
      </p:sp>
      <p:pic>
        <p:nvPicPr>
          <p:cNvPr id="61444" name="Picture 7" descr="8-1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44675"/>
            <a:ext cx="3889375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1844675"/>
            <a:ext cx="4392612" cy="4176713"/>
          </a:xfrm>
          <a:noFill/>
          <a:ln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489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عنصر نائب لرقم الشريحة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BC24A74C-BFC5-49F7-92EB-A7E48DD05C15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6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2467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algn="l" rtl="0" eaLnBrk="1" hangingPunct="1"/>
            <a:r>
              <a:rPr lang="en-US" sz="3600" b="0" smtClean="0">
                <a:solidFill>
                  <a:srgbClr val="FFFF00"/>
                </a:solidFill>
                <a:effectLst/>
              </a:rPr>
              <a:t>Proximal subungual onychomycosis (PSO).</a:t>
            </a:r>
            <a:br>
              <a:rPr lang="en-US" sz="3600" b="0" smtClean="0">
                <a:solidFill>
                  <a:srgbClr val="FFFF00"/>
                </a:solidFill>
                <a:effectLst/>
              </a:rPr>
            </a:br>
            <a:endParaRPr lang="en-US" sz="2400" b="0" i="1" smtClean="0">
              <a:effectLst/>
            </a:endParaRPr>
          </a:p>
        </p:txBody>
      </p:sp>
      <p:pic>
        <p:nvPicPr>
          <p:cNvPr id="62468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51425" y="1916113"/>
            <a:ext cx="3913188" cy="3043237"/>
          </a:xfrm>
          <a:noFill/>
        </p:spPr>
      </p:pic>
      <p:graphicFrame>
        <p:nvGraphicFramePr>
          <p:cNvPr id="62469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611188" y="1844675"/>
          <a:ext cx="3744912" cy="331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Image" r:id="rId4" imgW="1980952" imgH="1968254" progId="Photoshop.Image.7">
                  <p:embed/>
                </p:oleObj>
              </mc:Choice>
              <mc:Fallback>
                <p:oleObj name="Image" r:id="rId4" imgW="1980952" imgH="1968254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844675"/>
                        <a:ext cx="3744912" cy="331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382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33898CC1-AF61-43E9-8392-74EC9DA355A9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7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7987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en-US" b="0" smtClean="0"/>
              <a:t>Candidal  onychomycosis </a:t>
            </a:r>
          </a:p>
        </p:txBody>
      </p:sp>
      <p:pic>
        <p:nvPicPr>
          <p:cNvPr id="63492" name="Picture 7" descr="8-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628775"/>
            <a:ext cx="7129462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467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عنوان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507413" cy="1143000"/>
          </a:xfrm>
        </p:spPr>
        <p:txBody>
          <a:bodyPr/>
          <a:lstStyle/>
          <a:p>
            <a:r>
              <a:rPr lang="en-US" sz="3600" smtClean="0">
                <a:solidFill>
                  <a:srgbClr val="FFFF00"/>
                </a:solidFill>
                <a:effectLst/>
              </a:rPr>
              <a:t>Diagnosis of dermatophytosis ( Tinea)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algn="l" rtl="0">
              <a:defRPr/>
            </a:pPr>
            <a:r>
              <a:rPr lang="en-US" dirty="0"/>
              <a:t>T</a:t>
            </a:r>
            <a:r>
              <a:rPr lang="en-US" dirty="0" smtClean="0"/>
              <a:t>hree steps in the diagnosis of fungal infection.</a:t>
            </a:r>
          </a:p>
          <a:p>
            <a:pPr algn="l" rtl="0">
              <a:defRPr/>
            </a:pPr>
            <a:endParaRPr lang="en-US" dirty="0"/>
          </a:p>
          <a:p>
            <a:pPr marL="0" indent="0" algn="l" rtl="0">
              <a:buFont typeface="Wingdings" pitchFamily="2" charset="2"/>
              <a:buNone/>
              <a:defRPr/>
            </a:pPr>
            <a:endParaRPr lang="en-US" dirty="0" smtClean="0"/>
          </a:p>
          <a:p>
            <a:pPr algn="l" rtl="0">
              <a:defRPr/>
            </a:pPr>
            <a:r>
              <a:rPr lang="en-US" b="1" dirty="0" smtClean="0">
                <a:solidFill>
                  <a:srgbClr val="FFFF00"/>
                </a:solidFill>
                <a:effectLst/>
              </a:rPr>
              <a:t>1. Wood's lamp examination.</a:t>
            </a:r>
          </a:p>
          <a:p>
            <a:pPr algn="l" rtl="0">
              <a:defRPr/>
            </a:pPr>
            <a:r>
              <a:rPr lang="en-US" b="1" dirty="0" smtClean="0">
                <a:solidFill>
                  <a:srgbClr val="FFFF00"/>
                </a:solidFill>
                <a:effectLst/>
              </a:rPr>
              <a:t>2. Direct microscopy using KOH preparation.</a:t>
            </a:r>
          </a:p>
          <a:p>
            <a:pPr algn="l" rtl="0">
              <a:defRPr/>
            </a:pPr>
            <a:r>
              <a:rPr lang="en-US" b="1" dirty="0" smtClean="0">
                <a:solidFill>
                  <a:srgbClr val="FFFF00"/>
                </a:solidFill>
                <a:effectLst/>
              </a:rPr>
              <a:t>3. Fungal culture.</a:t>
            </a:r>
            <a:endParaRPr lang="en-US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64516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AC47458C-C0B9-4DA4-96E5-3BCC19A12483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8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54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0938" y="115888"/>
            <a:ext cx="6805612" cy="779462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1.Wood' lamp examination: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388" y="3976688"/>
            <a:ext cx="8794750" cy="2044700"/>
          </a:xfrm>
        </p:spPr>
        <p:txBody>
          <a:bodyPr/>
          <a:lstStyle/>
          <a:p>
            <a:pPr algn="l" rtl="0">
              <a:defRPr/>
            </a:pPr>
            <a:r>
              <a:rPr lang="en-US" sz="2400" dirty="0" smtClean="0"/>
              <a:t>This step aids in the diagnosis of </a:t>
            </a:r>
            <a:r>
              <a:rPr lang="en-US" sz="2400" dirty="0" err="1" smtClean="0"/>
              <a:t>tinea</a:t>
            </a:r>
            <a:r>
              <a:rPr lang="en-US" sz="2400" dirty="0"/>
              <a:t> </a:t>
            </a:r>
            <a:r>
              <a:rPr lang="en-US" sz="2400" dirty="0" err="1" smtClean="0"/>
              <a:t>capitis</a:t>
            </a:r>
            <a:r>
              <a:rPr lang="en-US" sz="2400" dirty="0" smtClean="0"/>
              <a:t> only.</a:t>
            </a:r>
          </a:p>
          <a:p>
            <a:pPr algn="l" rtl="0">
              <a:defRPr/>
            </a:pPr>
            <a:r>
              <a:rPr lang="en-US" sz="2400" dirty="0" smtClean="0"/>
              <a:t> </a:t>
            </a:r>
            <a:r>
              <a:rPr lang="en-US" sz="2400" dirty="0"/>
              <a:t>G</a:t>
            </a:r>
            <a:r>
              <a:rPr lang="en-US" sz="2400" dirty="0" smtClean="0"/>
              <a:t>reen fluorescence will confirm the diagnosis.</a:t>
            </a:r>
          </a:p>
          <a:p>
            <a:pPr algn="l" rtl="0">
              <a:defRPr/>
            </a:pPr>
            <a:r>
              <a:rPr lang="en-US" sz="2400" dirty="0" smtClean="0"/>
              <a:t> </a:t>
            </a:r>
            <a:r>
              <a:rPr lang="en-US" sz="2400" dirty="0"/>
              <a:t>N</a:t>
            </a:r>
            <a:r>
              <a:rPr lang="en-US" sz="2400" dirty="0" smtClean="0"/>
              <a:t>egative wood' lamp examination does not exclude the diagnosis.</a:t>
            </a:r>
          </a:p>
          <a:p>
            <a:pPr algn="l" rtl="0">
              <a:defRPr/>
            </a:pPr>
            <a:r>
              <a:rPr lang="en-US" sz="2400" dirty="0"/>
              <a:t>O</a:t>
            </a:r>
            <a:r>
              <a:rPr lang="en-US" sz="2400" dirty="0" smtClean="0"/>
              <a:t>nly certain </a:t>
            </a:r>
            <a:r>
              <a:rPr lang="en-US" sz="2400" dirty="0" err="1" smtClean="0"/>
              <a:t>dermatophyts</a:t>
            </a:r>
            <a:r>
              <a:rPr lang="en-US" sz="2400" dirty="0" smtClean="0"/>
              <a:t> species  fluorescence by wood' lamp.</a:t>
            </a:r>
            <a:endParaRPr lang="en-US" sz="2400" dirty="0"/>
          </a:p>
        </p:txBody>
      </p:sp>
      <p:sp>
        <p:nvSpPr>
          <p:cNvPr id="65540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F5A227B8-1B43-44BF-8017-A7F383B09917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9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554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08050"/>
            <a:ext cx="3382962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908050"/>
            <a:ext cx="4679950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15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ream 1">
    <a:dk1>
      <a:srgbClr val="000514"/>
    </a:dk1>
    <a:lt1>
      <a:srgbClr val="FFFFFF"/>
    </a:lt1>
    <a:dk2>
      <a:srgbClr val="003399"/>
    </a:dk2>
    <a:lt2>
      <a:srgbClr val="E5E5FF"/>
    </a:lt2>
    <a:accent1>
      <a:srgbClr val="0099CC"/>
    </a:accent1>
    <a:accent2>
      <a:srgbClr val="A886E0"/>
    </a:accent2>
    <a:accent3>
      <a:srgbClr val="AAADCA"/>
    </a:accent3>
    <a:accent4>
      <a:srgbClr val="DADADA"/>
    </a:accent4>
    <a:accent5>
      <a:srgbClr val="AACAE2"/>
    </a:accent5>
    <a:accent6>
      <a:srgbClr val="9879CB"/>
    </a:accent6>
    <a:hlink>
      <a:srgbClr val="FFCC00"/>
    </a:hlink>
    <a:folHlink>
      <a:srgbClr val="FFFF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782</Words>
  <Application>Microsoft Office PowerPoint</Application>
  <PresentationFormat>On-screen Show (4:3)</PresentationFormat>
  <Paragraphs>164</Paragraphs>
  <Slides>28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Arial</vt:lpstr>
      <vt:lpstr>Calibri</vt:lpstr>
      <vt:lpstr>Comic Sans MS</vt:lpstr>
      <vt:lpstr>Garamond</vt:lpstr>
      <vt:lpstr>Times New Roman</vt:lpstr>
      <vt:lpstr>Wingdings</vt:lpstr>
      <vt:lpstr>سمة Office</vt:lpstr>
      <vt:lpstr>Stream</vt:lpstr>
      <vt:lpstr>1_Orbit</vt:lpstr>
      <vt:lpstr>Image</vt:lpstr>
      <vt:lpstr>صورة فوتوغرافية من Photo Editor</vt:lpstr>
      <vt:lpstr>PowerPoint Presentation</vt:lpstr>
      <vt:lpstr>Tinea  cruris</vt:lpstr>
      <vt:lpstr> Tinea Unguium:</vt:lpstr>
      <vt:lpstr> Distal &amp; lateral subungual onychomycosis (DLSO)</vt:lpstr>
      <vt:lpstr>Superficial white onychomycosis (SWO).  </vt:lpstr>
      <vt:lpstr>Proximal subungual onychomycosis (PSO). </vt:lpstr>
      <vt:lpstr>Candidal  onychomycosis </vt:lpstr>
      <vt:lpstr>Diagnosis of dermatophytosis ( Tinea)</vt:lpstr>
      <vt:lpstr>1.Wood' lamp examination:</vt:lpstr>
      <vt:lpstr>2.Direct microscopy using KOH preparation: </vt:lpstr>
      <vt:lpstr>3.Fungal culture:</vt:lpstr>
      <vt:lpstr>Treatment  of  Tinea</vt:lpstr>
      <vt:lpstr>Topical antifungal:</vt:lpstr>
      <vt:lpstr>Systemic antifungals:</vt:lpstr>
      <vt:lpstr>1. Griseofulvin</vt:lpstr>
      <vt:lpstr>Dosage of Griseofulvin ( 15 - 20 mg / kg / day) </vt:lpstr>
      <vt:lpstr>2. Itraconazole and 3.Fluconazole.</vt:lpstr>
      <vt:lpstr> 5.Terbinafine</vt:lpstr>
      <vt:lpstr>Candidiasis</vt:lpstr>
      <vt:lpstr>Candidiasis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ALI</dc:creator>
  <cp:lastModifiedBy>SARA</cp:lastModifiedBy>
  <cp:revision>23</cp:revision>
  <dcterms:created xsi:type="dcterms:W3CDTF">2016-05-10T21:11:25Z</dcterms:created>
  <dcterms:modified xsi:type="dcterms:W3CDTF">2020-06-29T06:53:20Z</dcterms:modified>
</cp:coreProperties>
</file>