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Playfair Display" panose="020B0604020202020204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ir7PA3RivJiSq1euRoxMrAls445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2-04-01T13:52:47.779" idx="1">
    <p:pos x="7680" y="0"/>
    <p:text/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XYIxDT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487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>
            <a:spLocks noGrp="1"/>
          </p:cNvSpPr>
          <p:nvPr>
            <p:ph type="ctrTitle"/>
          </p:nvPr>
        </p:nvSpPr>
        <p:spPr>
          <a:xfrm>
            <a:off x="1836750" y="2399783"/>
            <a:ext cx="7834800" cy="153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4000"/>
              <a:buFont typeface="Calibri"/>
              <a:buNone/>
            </a:pPr>
            <a:r>
              <a:rPr lang="en-GB" sz="4000" b="1" dirty="0">
                <a:solidFill>
                  <a:srgbClr val="1D617A"/>
                </a:solidFill>
              </a:rPr>
              <a:t>Customer-Oriented Strategy </a:t>
            </a:r>
            <a:endParaRPr dirty="0"/>
          </a:p>
        </p:txBody>
      </p:sp>
      <p:sp>
        <p:nvSpPr>
          <p:cNvPr id="90" name="Google Shape;90;p1"/>
          <p:cNvSpPr txBox="1">
            <a:spLocks noGrp="1"/>
          </p:cNvSpPr>
          <p:nvPr>
            <p:ph type="subTitle" idx="1"/>
          </p:nvPr>
        </p:nvSpPr>
        <p:spPr>
          <a:xfrm>
            <a:off x="1524000" y="4883150"/>
            <a:ext cx="9144000" cy="1251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1800"/>
              <a:buNone/>
            </a:pPr>
            <a:r>
              <a:rPr lang="en-GB" sz="1800" b="1" i="1" dirty="0">
                <a:solidFill>
                  <a:srgbClr val="1D617A"/>
                </a:solidFill>
              </a:rPr>
              <a:t>NAME : </a:t>
            </a:r>
            <a:r>
              <a:rPr lang="en-GB" sz="1800" b="1" i="1" dirty="0" err="1">
                <a:solidFill>
                  <a:srgbClr val="1D617A"/>
                </a:solidFill>
              </a:rPr>
              <a:t>Maha</a:t>
            </a:r>
            <a:r>
              <a:rPr lang="en-GB" sz="1800" b="1" i="1" dirty="0">
                <a:solidFill>
                  <a:srgbClr val="1D617A"/>
                </a:solidFill>
              </a:rPr>
              <a:t> </a:t>
            </a:r>
            <a:r>
              <a:rPr lang="en-GB" sz="1800" b="1" i="1" dirty="0" err="1">
                <a:solidFill>
                  <a:srgbClr val="1D617A"/>
                </a:solidFill>
              </a:rPr>
              <a:t>Motaz</a:t>
            </a:r>
            <a:r>
              <a:rPr lang="en-GB" sz="1800" b="1" i="1" dirty="0">
                <a:solidFill>
                  <a:srgbClr val="1D617A"/>
                </a:solidFill>
              </a:rPr>
              <a:t> </a:t>
            </a:r>
            <a:r>
              <a:rPr lang="en-GB" sz="1800" b="1" i="1" dirty="0" err="1">
                <a:solidFill>
                  <a:srgbClr val="1D617A"/>
                </a:solidFill>
              </a:rPr>
              <a:t>Bennasser</a:t>
            </a:r>
            <a:endParaRPr sz="1800" b="1" i="1" dirty="0">
              <a:solidFill>
                <a:srgbClr val="1D617A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D617A"/>
              </a:buClr>
              <a:buSzPts val="1800"/>
              <a:buNone/>
            </a:pPr>
            <a:r>
              <a:rPr lang="en-GB" sz="1800" b="1" i="1" dirty="0">
                <a:solidFill>
                  <a:srgbClr val="1D617A"/>
                </a:solidFill>
              </a:rPr>
              <a:t>ID NUMBER : 3153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D617A"/>
              </a:buClr>
              <a:buSzPts val="1800"/>
              <a:buNone/>
            </a:pPr>
            <a:r>
              <a:rPr lang="en-GB" sz="1800" b="1" i="1" dirty="0">
                <a:solidFill>
                  <a:srgbClr val="1D617A"/>
                </a:solidFill>
              </a:rPr>
              <a:t>EMAIL : maha_3153@limu.edu.ly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b="1" i="1" dirty="0">
              <a:solidFill>
                <a:srgbClr val="1D617A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</p:txBody>
      </p:sp>
      <p:pic>
        <p:nvPicPr>
          <p:cNvPr id="91" name="Google Shape;91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10020" y="44870"/>
            <a:ext cx="1776115" cy="1776115"/>
          </a:xfrm>
          <a:prstGeom prst="roundRect">
            <a:avLst>
              <a:gd name="adj" fmla="val 3813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000" y="44870"/>
            <a:ext cx="1776115" cy="1776115"/>
          </a:xfrm>
          <a:prstGeom prst="roundRect">
            <a:avLst>
              <a:gd name="adj" fmla="val 296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93" name="Google Shape;93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30/03/2022</a:t>
            </a:r>
            <a:endParaRPr/>
          </a:p>
        </p:txBody>
      </p:sp>
      <p:sp>
        <p:nvSpPr>
          <p:cNvPr id="94" name="Google Shape;9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2897700" y="588995"/>
            <a:ext cx="57129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202124"/>
                </a:solidFill>
                <a:highlight>
                  <a:srgbClr val="FFFFFF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Libyan International Medical University</a:t>
            </a:r>
            <a:endParaRPr sz="2200" dirty="0">
              <a:solidFill>
                <a:srgbClr val="202124"/>
              </a:solidFill>
              <a:highlight>
                <a:srgbClr val="FFFFFF"/>
              </a:highlight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202124"/>
                </a:solidFill>
                <a:highlight>
                  <a:srgbClr val="FFFFFF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Faculty of Business Administration </a:t>
            </a:r>
            <a:endParaRPr sz="2200" dirty="0">
              <a:solidFill>
                <a:srgbClr val="202124"/>
              </a:solidFill>
              <a:highlight>
                <a:srgbClr val="FFFFFF"/>
              </a:highlight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4400"/>
              <a:buFont typeface="Times New Roman"/>
              <a:buNone/>
            </a:pPr>
            <a:r>
              <a:rPr lang="en-GB" b="1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 </a:t>
            </a:r>
            <a:endParaRPr/>
          </a:p>
        </p:txBody>
      </p:sp>
      <p:sp>
        <p:nvSpPr>
          <p:cNvPr id="185" name="Google Shape;185;p10"/>
          <p:cNvSpPr txBox="1">
            <a:spLocks noGrp="1"/>
          </p:cNvSpPr>
          <p:nvPr>
            <p:ph type="body" idx="1"/>
          </p:nvPr>
        </p:nvSpPr>
        <p:spPr>
          <a:xfrm>
            <a:off x="838200" y="2224524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300" i="1">
                <a:latin typeface="Times New Roman"/>
                <a:ea typeface="Times New Roman"/>
                <a:cs typeface="Times New Roman"/>
                <a:sym typeface="Times New Roman"/>
              </a:rPr>
              <a:t>What is Customer Orientation? - Definition | Meaning | Example</a:t>
            </a:r>
            <a:r>
              <a:rPr lang="en-GB" sz="2300">
                <a:latin typeface="Times New Roman"/>
                <a:ea typeface="Times New Roman"/>
                <a:cs typeface="Times New Roman"/>
                <a:sym typeface="Times New Roman"/>
              </a:rPr>
              <a:t>. (n.d.). My Accounting Course. Retrieved April 1, 2022, from https://www.myaccountingcourse.com/accounting-dictionary/customer-orientation#:~:text=Definition%3A%20Customer%20orientation%20is%20a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6" name="Google Shape;18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30/03/2022</a:t>
            </a:r>
            <a:endParaRPr/>
          </a:p>
        </p:txBody>
      </p:sp>
      <p:sp>
        <p:nvSpPr>
          <p:cNvPr id="187" name="Google Shape;18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6283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4400"/>
              <a:buFont typeface="Times New Roman"/>
              <a:buNone/>
            </a:pPr>
            <a:r>
              <a:rPr lang="en-GB" b="1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Contents </a:t>
            </a:r>
            <a:endParaRPr/>
          </a:p>
        </p:txBody>
      </p:sp>
      <p:sp>
        <p:nvSpPr>
          <p:cNvPr id="102" name="Google Shape;102;p2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107999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7500" lnSpcReduction="20000"/>
          </a:bodyPr>
          <a:lstStyle/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ct val="100000"/>
              <a:buFont typeface="Noto Sans Symbols"/>
              <a:buChar char="❖"/>
            </a:pPr>
            <a:r>
              <a:rPr lang="en-GB" sz="4400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are the elements of a customer – oriented marketing strategy ?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1D617A"/>
              </a:buClr>
              <a:buSzPct val="100000"/>
              <a:buFont typeface="Noto Sans Symbols"/>
              <a:buChar char="❖"/>
            </a:pPr>
            <a:r>
              <a:rPr lang="en-GB" sz="4400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Target your market.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1D617A"/>
              </a:buClr>
              <a:buSzPct val="100000"/>
              <a:buFont typeface="Noto Sans Symbols"/>
              <a:buChar char="❖"/>
            </a:pPr>
            <a:r>
              <a:rPr lang="en-GB" sz="4400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Meet customer needs.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1D617A"/>
              </a:buClr>
              <a:buSzPct val="100000"/>
              <a:buFont typeface="Noto Sans Symbols"/>
              <a:buChar char="❖"/>
            </a:pPr>
            <a:r>
              <a:rPr lang="en-GB" sz="4400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Building customer loyalty.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1D617A"/>
              </a:buClr>
              <a:buSzPct val="100000"/>
              <a:buFont typeface="Noto Sans Symbols"/>
              <a:buChar char="❖"/>
            </a:pPr>
            <a:r>
              <a:rPr lang="en-GB" sz="4400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customer feedback.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1D617A"/>
              </a:buClr>
              <a:buSzPct val="100000"/>
              <a:buFont typeface="Noto Sans Symbols"/>
              <a:buChar char="❖"/>
            </a:pPr>
            <a:r>
              <a:rPr lang="en-GB" sz="4400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Earning customer referrals.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113051"/>
              </a:buClr>
              <a:buSzPct val="100000"/>
              <a:buNone/>
            </a:pPr>
            <a:r>
              <a:rPr lang="en-GB" sz="3600" b="1">
                <a:solidFill>
                  <a:srgbClr val="1130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GB" sz="3600" b="1">
                <a:solidFill>
                  <a:srgbClr val="1130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3600"/>
          </a:p>
        </p:txBody>
      </p:sp>
      <p:sp>
        <p:nvSpPr>
          <p:cNvPr id="103" name="Google Shape;103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30/03/2022</a:t>
            </a:r>
            <a:endParaRPr/>
          </a:p>
        </p:txBody>
      </p:sp>
      <p:sp>
        <p:nvSpPr>
          <p:cNvPr id="104" name="Google Shape;10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3"/>
          <p:cNvSpPr txBox="1">
            <a:spLocks noGrp="1"/>
          </p:cNvSpPr>
          <p:nvPr>
            <p:ph type="title"/>
          </p:nvPr>
        </p:nvSpPr>
        <p:spPr>
          <a:xfrm>
            <a:off x="479277" y="486450"/>
            <a:ext cx="10515600" cy="1056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1C2A2"/>
              </a:buClr>
              <a:buSzPts val="6000"/>
              <a:buFont typeface="Times New Roman"/>
              <a:buNone/>
            </a:pPr>
            <a:r>
              <a:rPr lang="en-GB" sz="6000" b="1">
                <a:solidFill>
                  <a:srgbClr val="61C2A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 </a:t>
            </a:r>
            <a:endParaRPr/>
          </a:p>
        </p:txBody>
      </p:sp>
      <p:sp>
        <p:nvSpPr>
          <p:cNvPr id="111" name="Google Shape;111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30/03/2022</a:t>
            </a:r>
            <a:endParaRPr/>
          </a:p>
        </p:txBody>
      </p:sp>
      <p:sp>
        <p:nvSpPr>
          <p:cNvPr id="112" name="Google Shape;11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113" name="Google Shape;113;p3"/>
          <p:cNvSpPr txBox="1"/>
          <p:nvPr/>
        </p:nvSpPr>
        <p:spPr>
          <a:xfrm>
            <a:off x="1665000" y="1543200"/>
            <a:ext cx="9688800" cy="41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0" i="0" u="none" strike="noStrike" cap="none">
                <a:solidFill>
                  <a:srgbClr val="DBEFE1"/>
                </a:solidFill>
                <a:latin typeface="Calibri"/>
                <a:ea typeface="Calibri"/>
                <a:cs typeface="Calibri"/>
                <a:sym typeface="Calibri"/>
              </a:rPr>
              <a:t>In a highly competitive business environment , focusing on the needs of your customers can give you an advantage over your competitors.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DBEFE1"/>
                </a:solidFill>
                <a:latin typeface="Calibri"/>
                <a:ea typeface="Calibri"/>
                <a:cs typeface="Calibri"/>
                <a:sym typeface="Calibri"/>
              </a:rPr>
              <a:t>Satisfied customer are more likely to repeat and direct new business to your organization.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DBEFE1"/>
                </a:solidFill>
                <a:latin typeface="Calibri"/>
                <a:ea typeface="Calibri"/>
                <a:cs typeface="Calibri"/>
                <a:sym typeface="Calibri"/>
              </a:rPr>
              <a:t>The marketing strategy should be geared towards reaching those will benefit.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DBEFE1"/>
                </a:solidFill>
                <a:latin typeface="Calibri"/>
                <a:ea typeface="Calibri"/>
                <a:cs typeface="Calibri"/>
                <a:sym typeface="Calibri"/>
              </a:rPr>
              <a:t>More than your product or service , a customer-oriented marketing strategy includes elements such as defining your target market and interacting with their needs.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DBEFE1"/>
                </a:solidFill>
                <a:latin typeface="Calibri"/>
                <a:ea typeface="Calibri"/>
                <a:cs typeface="Calibri"/>
                <a:sym typeface="Calibri"/>
              </a:rPr>
              <a:t>It should also detail the customer retention and use methods to help you get additional business</a:t>
            </a:r>
            <a:r>
              <a:rPr lang="en-GB" sz="2000">
                <a:solidFill>
                  <a:srgbClr val="DBEFE1"/>
                </a:solidFill>
                <a:latin typeface="Calibri"/>
                <a:ea typeface="Calibri"/>
                <a:cs typeface="Calibri"/>
                <a:sym typeface="Calibri"/>
              </a:rPr>
              <a:t>.  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4"/>
          <p:cNvSpPr txBox="1">
            <a:spLocks noGrp="1"/>
          </p:cNvSpPr>
          <p:nvPr>
            <p:ph type="title"/>
          </p:nvPr>
        </p:nvSpPr>
        <p:spPr>
          <a:xfrm>
            <a:off x="342254" y="366498"/>
            <a:ext cx="11170192" cy="1119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571500" lvl="0" indent="-571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2400"/>
              <a:buFont typeface="Noto Sans Symbols"/>
              <a:buChar char="❖"/>
            </a:pPr>
            <a:r>
              <a:rPr lang="en-GB" sz="2400" b="1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are the elements of a customer-oriented marketing strategy ?</a:t>
            </a:r>
            <a:endParaRPr/>
          </a:p>
        </p:txBody>
      </p:sp>
      <p:sp>
        <p:nvSpPr>
          <p:cNvPr id="121" name="Google Shape;121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30/03/2022</a:t>
            </a:r>
            <a:endParaRPr/>
          </a:p>
        </p:txBody>
      </p:sp>
      <p:sp>
        <p:nvSpPr>
          <p:cNvPr id="122" name="Google Shape;12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123" name="Google Shape;123;p4"/>
          <p:cNvSpPr txBox="1"/>
          <p:nvPr/>
        </p:nvSpPr>
        <p:spPr>
          <a:xfrm>
            <a:off x="1052945" y="1485847"/>
            <a:ext cx="809105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i="1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The elements of a customer – oriented marketing strategy are as follows </a:t>
            </a:r>
            <a:r>
              <a:rPr lang="en-GB" sz="18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/>
          </a:p>
        </p:txBody>
      </p:sp>
      <p:sp>
        <p:nvSpPr>
          <p:cNvPr id="124" name="Google Shape;124;p4"/>
          <p:cNvSpPr txBox="1"/>
          <p:nvPr/>
        </p:nvSpPr>
        <p:spPr>
          <a:xfrm>
            <a:off x="1052945" y="2479964"/>
            <a:ext cx="9712037" cy="2215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2400"/>
              <a:buFont typeface="Calibri"/>
              <a:buAutoNum type="alphaUcPeriod"/>
            </a:pPr>
            <a:r>
              <a:rPr lang="en-GB" sz="24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Target your market .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2400"/>
              <a:buFont typeface="Calibri"/>
              <a:buAutoNum type="alphaUcPeriod"/>
            </a:pPr>
            <a:r>
              <a:rPr lang="en-GB" sz="24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Meet customer needs .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2400"/>
              <a:buFont typeface="Calibri"/>
              <a:buAutoNum type="alphaUcPeriod"/>
            </a:pPr>
            <a:r>
              <a:rPr lang="en-GB" sz="24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Building customer loyalty . 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2400"/>
              <a:buFont typeface="Calibri"/>
              <a:buAutoNum type="alphaUcPeriod"/>
            </a:pPr>
            <a:r>
              <a:rPr lang="en-GB" sz="24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Use customer feedback .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2400"/>
              <a:buFont typeface="Calibri"/>
              <a:buAutoNum type="alphaUcPeriod"/>
            </a:pPr>
            <a:r>
              <a:rPr lang="en-GB" sz="24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Earning customer referrals . </a:t>
            </a:r>
            <a:endParaRPr/>
          </a:p>
          <a:p>
            <a:pPr marL="342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rgbClr val="1D617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5"/>
          <p:cNvSpPr txBox="1">
            <a:spLocks noGrp="1"/>
          </p:cNvSpPr>
          <p:nvPr>
            <p:ph type="title"/>
          </p:nvPr>
        </p:nvSpPr>
        <p:spPr>
          <a:xfrm>
            <a:off x="388749" y="3397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4400"/>
              <a:buFont typeface="Times New Roman"/>
              <a:buNone/>
            </a:pPr>
            <a:r>
              <a:rPr lang="en-GB" b="1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Target your market :</a:t>
            </a:r>
            <a:endParaRPr b="1">
              <a:solidFill>
                <a:srgbClr val="1D61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" name="Google Shape;1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30/03/2022</a:t>
            </a:r>
            <a:endParaRPr/>
          </a:p>
        </p:txBody>
      </p:sp>
      <p:sp>
        <p:nvSpPr>
          <p:cNvPr id="132" name="Google Shape;13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133" name="Google Shape;133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2800"/>
              <a:buNone/>
            </a:pPr>
            <a:r>
              <a:rPr lang="en-GB">
                <a:solidFill>
                  <a:srgbClr val="1D617A"/>
                </a:solidFill>
              </a:rPr>
              <a:t>A customer-led marketing strategy targets a specific market segment, Use marketing research to identify common demographics within your customer base , such as age, gender , occupation and income level.</a:t>
            </a:r>
            <a:endParaRPr/>
          </a:p>
        </p:txBody>
      </p:sp>
      <p:pic>
        <p:nvPicPr>
          <p:cNvPr id="134" name="Google Shape;134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81400" y="3429000"/>
            <a:ext cx="5330687" cy="2665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 txBox="1">
            <a:spLocks noGrp="1"/>
          </p:cNvSpPr>
          <p:nvPr>
            <p:ph type="title"/>
          </p:nvPr>
        </p:nvSpPr>
        <p:spPr>
          <a:xfrm>
            <a:off x="342254" y="36649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4400"/>
              <a:buFont typeface="Times New Roman"/>
              <a:buNone/>
            </a:pPr>
            <a:r>
              <a:rPr lang="en-GB" b="1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Meet customer needs :</a:t>
            </a:r>
            <a:endParaRPr/>
          </a:p>
        </p:txBody>
      </p:sp>
      <p:sp>
        <p:nvSpPr>
          <p:cNvPr id="142" name="Google Shape;1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30/03/2022</a:t>
            </a:r>
            <a:endParaRPr/>
          </a:p>
        </p:txBody>
      </p:sp>
      <p:sp>
        <p:nvSpPr>
          <p:cNvPr id="143" name="Google Shape;143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144" name="Google Shape;144;p6"/>
          <p:cNvSpPr txBox="1"/>
          <p:nvPr/>
        </p:nvSpPr>
        <p:spPr>
          <a:xfrm>
            <a:off x="513296" y="2506628"/>
            <a:ext cx="6794313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rgbClr val="1D61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71500" marR="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rgbClr val="1D61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6"/>
          <p:cNvSpPr txBox="1"/>
          <p:nvPr/>
        </p:nvSpPr>
        <p:spPr>
          <a:xfrm>
            <a:off x="647114" y="2110154"/>
            <a:ext cx="9847384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A customer-oriented marketing strategy focuses on meeting the needs of your customers and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Examines how your products or services can meet those needs, suppose that your initial research tells you that your customers are very interested in receiving a high level of service, you may be able to meet this need by offering free deliveries or hours a long business, ega doctor with an office in a crowded area, where parking spaces are few, met the specific needs of his patients by offering free pick-up and drop-off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22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7"/>
          <p:cNvSpPr txBox="1">
            <a:spLocks noGrp="1"/>
          </p:cNvSpPr>
          <p:nvPr>
            <p:ph type="title"/>
          </p:nvPr>
        </p:nvSpPr>
        <p:spPr>
          <a:xfrm>
            <a:off x="838200" y="39024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4400"/>
              <a:buFont typeface="Times New Roman"/>
              <a:buNone/>
            </a:pPr>
            <a:r>
              <a:rPr lang="en-GB" b="1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Building customer loyalty :</a:t>
            </a:r>
            <a:endParaRPr b="1"/>
          </a:p>
        </p:txBody>
      </p:sp>
      <p:sp>
        <p:nvSpPr>
          <p:cNvPr id="153" name="Google Shape;153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30/03/2022</a:t>
            </a:r>
            <a:endParaRPr/>
          </a:p>
        </p:txBody>
      </p:sp>
      <p:sp>
        <p:nvSpPr>
          <p:cNvPr id="154" name="Google Shape;15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sp>
        <p:nvSpPr>
          <p:cNvPr id="155" name="Google Shape;155;p7"/>
          <p:cNvSpPr txBox="1"/>
          <p:nvPr/>
        </p:nvSpPr>
        <p:spPr>
          <a:xfrm>
            <a:off x="1104695" y="1715803"/>
            <a:ext cx="8877505" cy="317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-571500" algn="just" rtl="0"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Customer-based marketing helps build loyalty, which can lead to repeat sales in addition to referral business one method marketers use is to implement a rewards program where customers receive points every time they make a purchase, points accrual leads to free or discounted products or services, this is not only an option for large traders, even medium-sized companies can offer an attractive rewards program</a:t>
            </a:r>
            <a:endParaRPr/>
          </a:p>
          <a:p>
            <a:pPr marL="571500" marR="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rgbClr val="1D61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8"/>
          <p:cNvSpPr txBox="1">
            <a:spLocks noGrp="1"/>
          </p:cNvSpPr>
          <p:nvPr>
            <p:ph type="title"/>
          </p:nvPr>
        </p:nvSpPr>
        <p:spPr>
          <a:xfrm>
            <a:off x="342254" y="36649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617A"/>
              </a:buClr>
              <a:buSzPts val="4400"/>
              <a:buFont typeface="Times New Roman"/>
              <a:buNone/>
            </a:pPr>
            <a:r>
              <a:rPr lang="en-GB" b="1">
                <a:solidFill>
                  <a:srgbClr val="1D61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customer feedback:</a:t>
            </a:r>
            <a:endParaRPr/>
          </a:p>
        </p:txBody>
      </p:sp>
      <p:sp>
        <p:nvSpPr>
          <p:cNvPr id="163" name="Google Shape;16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30/03/2022</a:t>
            </a:r>
            <a:endParaRPr/>
          </a:p>
        </p:txBody>
      </p:sp>
      <p:sp>
        <p:nvSpPr>
          <p:cNvPr id="164" name="Google Shape;164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sp>
        <p:nvSpPr>
          <p:cNvPr id="165" name="Google Shape;165;p8"/>
          <p:cNvSpPr txBox="1"/>
          <p:nvPr/>
        </p:nvSpPr>
        <p:spPr>
          <a:xfrm>
            <a:off x="342254" y="1763740"/>
            <a:ext cx="8428293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Use feedback from your customers to make changes or improvements to help you continue to meet customers’ needs in the future For example your customer may indicate they want a different store , mix of products or a better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Customer return policy Make any necessary changes and use your marketing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Strategy to get the word out To show your focus on serving your customer </a:t>
            </a:r>
            <a:r>
              <a:rPr lang="en-GB" sz="2000">
                <a:solidFill>
                  <a:srgbClr val="1D617A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</p:txBody>
      </p:sp>
      <p:pic>
        <p:nvPicPr>
          <p:cNvPr id="166" name="Google Shape;166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53684">
            <a:off x="8878808" y="1491567"/>
            <a:ext cx="2912453" cy="1941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384856">
            <a:off x="8910844" y="3301458"/>
            <a:ext cx="2912453" cy="14562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9"/>
          <p:cNvSpPr txBox="1">
            <a:spLocks noGrp="1"/>
          </p:cNvSpPr>
          <p:nvPr>
            <p:ph type="title"/>
          </p:nvPr>
        </p:nvSpPr>
        <p:spPr>
          <a:xfrm>
            <a:off x="495154" y="136525"/>
            <a:ext cx="738285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BEFE1"/>
              </a:buClr>
              <a:buSzPts val="4800"/>
              <a:buFont typeface="Times New Roman"/>
              <a:buNone/>
            </a:pPr>
            <a:r>
              <a:rPr lang="en-GB" sz="4800" b="1" i="1">
                <a:solidFill>
                  <a:srgbClr val="DBEFE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Earning customer referrals</a:t>
            </a:r>
            <a:endParaRPr/>
          </a:p>
        </p:txBody>
      </p:sp>
      <p:sp>
        <p:nvSpPr>
          <p:cNvPr id="174" name="Google Shape;17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30/03/2022</a:t>
            </a:r>
            <a:endParaRPr/>
          </a:p>
        </p:txBody>
      </p:sp>
      <p:sp>
        <p:nvSpPr>
          <p:cNvPr id="175" name="Google Shape;17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sp>
        <p:nvSpPr>
          <p:cNvPr id="176" name="Google Shape;176;p9"/>
          <p:cNvSpPr txBox="1"/>
          <p:nvPr/>
        </p:nvSpPr>
        <p:spPr>
          <a:xfrm rot="10800000">
            <a:off x="13305691" y="1266093"/>
            <a:ext cx="199292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-3683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71500" marR="0" lvl="0" indent="-3683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7" name="Google Shape;177;p9"/>
          <p:cNvSpPr txBox="1"/>
          <p:nvPr/>
        </p:nvSpPr>
        <p:spPr>
          <a:xfrm>
            <a:off x="495154" y="1485119"/>
            <a:ext cx="9129932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DBEFE1"/>
                </a:solidFill>
                <a:latin typeface="Calibri"/>
                <a:ea typeface="Calibri"/>
                <a:cs typeface="Calibri"/>
                <a:sym typeface="Calibri"/>
              </a:rPr>
              <a:t>Make referral generation a part of your marketing strategy that customers rely on Encourage your existing customer to spread the word about your business to gain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DBEFE1"/>
                </a:solidFill>
                <a:latin typeface="Calibri"/>
                <a:ea typeface="Calibri"/>
                <a:cs typeface="Calibri"/>
                <a:sym typeface="Calibri"/>
              </a:rPr>
              <a:t>New customers Implement a referral program  where customers are rewarded for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DBEFE1"/>
                </a:solidFill>
                <a:latin typeface="Calibri"/>
                <a:ea typeface="Calibri"/>
                <a:cs typeface="Calibri"/>
                <a:sym typeface="Calibri"/>
              </a:rPr>
              <a:t>Sending  new business your way by giving them additional discounts or free merchandise You can even run a contest to find out Any customer can send you the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DBEFE1"/>
                </a:solidFill>
                <a:latin typeface="Calibri"/>
                <a:ea typeface="Calibri"/>
                <a:cs typeface="Calibri"/>
                <a:sym typeface="Calibri"/>
              </a:rPr>
              <a:t>Most referrals in a given period of time .</a:t>
            </a:r>
            <a:endParaRPr/>
          </a:p>
        </p:txBody>
      </p:sp>
      <p:pic>
        <p:nvPicPr>
          <p:cNvPr id="178" name="Google Shape;17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884499">
            <a:off x="9232185" y="1817593"/>
            <a:ext cx="2743200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أزرق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599</Words>
  <Application>Microsoft Office PowerPoint</Application>
  <PresentationFormat>Widescreen</PresentationFormat>
  <Paragraphs>70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Playfair Display</vt:lpstr>
      <vt:lpstr>Calibri</vt:lpstr>
      <vt:lpstr>Times New Roman</vt:lpstr>
      <vt:lpstr>Arial</vt:lpstr>
      <vt:lpstr>Noto Sans Symbols</vt:lpstr>
      <vt:lpstr>Office Theme</vt:lpstr>
      <vt:lpstr>Customer-Oriented Strategy </vt:lpstr>
      <vt:lpstr>Contents </vt:lpstr>
      <vt:lpstr>Introduction </vt:lpstr>
      <vt:lpstr>What are the elements of a customer-oriented marketing strategy ?</vt:lpstr>
      <vt:lpstr>Target your market :</vt:lpstr>
      <vt:lpstr>Meet customer needs :</vt:lpstr>
      <vt:lpstr>Building customer loyalty :</vt:lpstr>
      <vt:lpstr>Use customer feedback:</vt:lpstr>
      <vt:lpstr>Earning customer referrals</vt:lpstr>
      <vt:lpstr>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Customer-Oriented Strategy </dc:title>
  <dc:creator>munther elgehani</dc:creator>
  <cp:lastModifiedBy>Maher Fattouh</cp:lastModifiedBy>
  <cp:revision>3</cp:revision>
  <dcterms:created xsi:type="dcterms:W3CDTF">2019-10-08T16:58:21Z</dcterms:created>
  <dcterms:modified xsi:type="dcterms:W3CDTF">2022-04-10T08:03:02Z</dcterms:modified>
</cp:coreProperties>
</file>