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94"/>
  </p:notesMasterIdLst>
  <p:sldIdLst>
    <p:sldId id="338" r:id="rId4"/>
    <p:sldId id="340" r:id="rId5"/>
    <p:sldId id="341" r:id="rId6"/>
    <p:sldId id="300" r:id="rId7"/>
    <p:sldId id="306" r:id="rId8"/>
    <p:sldId id="410" r:id="rId9"/>
    <p:sldId id="411" r:id="rId10"/>
    <p:sldId id="412" r:id="rId11"/>
    <p:sldId id="413" r:id="rId12"/>
    <p:sldId id="414" r:id="rId13"/>
    <p:sldId id="415" r:id="rId14"/>
    <p:sldId id="301" r:id="rId15"/>
    <p:sldId id="261" r:id="rId16"/>
    <p:sldId id="287" r:id="rId17"/>
    <p:sldId id="262" r:id="rId18"/>
    <p:sldId id="348" r:id="rId19"/>
    <p:sldId id="290" r:id="rId20"/>
    <p:sldId id="291" r:id="rId21"/>
    <p:sldId id="298" r:id="rId22"/>
    <p:sldId id="347" r:id="rId23"/>
    <p:sldId id="266" r:id="rId24"/>
    <p:sldId id="267" r:id="rId25"/>
    <p:sldId id="344" r:id="rId26"/>
    <p:sldId id="345" r:id="rId27"/>
    <p:sldId id="296" r:id="rId28"/>
    <p:sldId id="297" r:id="rId29"/>
    <p:sldId id="294" r:id="rId30"/>
    <p:sldId id="317" r:id="rId31"/>
    <p:sldId id="324" r:id="rId32"/>
    <p:sldId id="280" r:id="rId33"/>
    <p:sldId id="281" r:id="rId34"/>
    <p:sldId id="349" r:id="rId35"/>
    <p:sldId id="351" r:id="rId36"/>
    <p:sldId id="352" r:id="rId37"/>
    <p:sldId id="353" r:id="rId38"/>
    <p:sldId id="354" r:id="rId39"/>
    <p:sldId id="355" r:id="rId40"/>
    <p:sldId id="356" r:id="rId41"/>
    <p:sldId id="357" r:id="rId42"/>
    <p:sldId id="358" r:id="rId43"/>
    <p:sldId id="359" r:id="rId44"/>
    <p:sldId id="360" r:id="rId45"/>
    <p:sldId id="361" r:id="rId46"/>
    <p:sldId id="362" r:id="rId47"/>
    <p:sldId id="363" r:id="rId48"/>
    <p:sldId id="364" r:id="rId49"/>
    <p:sldId id="365" r:id="rId50"/>
    <p:sldId id="366" r:id="rId51"/>
    <p:sldId id="367" r:id="rId52"/>
    <p:sldId id="416" r:id="rId53"/>
    <p:sldId id="368" r:id="rId54"/>
    <p:sldId id="369" r:id="rId55"/>
    <p:sldId id="370" r:id="rId56"/>
    <p:sldId id="371" r:id="rId57"/>
    <p:sldId id="372" r:id="rId58"/>
    <p:sldId id="373" r:id="rId59"/>
    <p:sldId id="374" r:id="rId60"/>
    <p:sldId id="375" r:id="rId61"/>
    <p:sldId id="376" r:id="rId62"/>
    <p:sldId id="377" r:id="rId63"/>
    <p:sldId id="378" r:id="rId64"/>
    <p:sldId id="380" r:id="rId65"/>
    <p:sldId id="381" r:id="rId66"/>
    <p:sldId id="382" r:id="rId67"/>
    <p:sldId id="383" r:id="rId68"/>
    <p:sldId id="384" r:id="rId69"/>
    <p:sldId id="385" r:id="rId70"/>
    <p:sldId id="386" r:id="rId71"/>
    <p:sldId id="387" r:id="rId72"/>
    <p:sldId id="388" r:id="rId73"/>
    <p:sldId id="389" r:id="rId74"/>
    <p:sldId id="390" r:id="rId75"/>
    <p:sldId id="391" r:id="rId76"/>
    <p:sldId id="392" r:id="rId77"/>
    <p:sldId id="393" r:id="rId78"/>
    <p:sldId id="394" r:id="rId79"/>
    <p:sldId id="395" r:id="rId80"/>
    <p:sldId id="396" r:id="rId81"/>
    <p:sldId id="397" r:id="rId82"/>
    <p:sldId id="398" r:id="rId83"/>
    <p:sldId id="399" r:id="rId84"/>
    <p:sldId id="400" r:id="rId85"/>
    <p:sldId id="401" r:id="rId86"/>
    <p:sldId id="402" r:id="rId87"/>
    <p:sldId id="403" r:id="rId88"/>
    <p:sldId id="404" r:id="rId89"/>
    <p:sldId id="405" r:id="rId90"/>
    <p:sldId id="406" r:id="rId91"/>
    <p:sldId id="407" r:id="rId92"/>
    <p:sldId id="408" r:id="rId9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slide" Target="slides/slide73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97" Type="http://schemas.openxmlformats.org/officeDocument/2006/relationships/theme" Target="theme/theme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87" Type="http://schemas.openxmlformats.org/officeDocument/2006/relationships/slide" Target="slides/slide84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90" Type="http://schemas.openxmlformats.org/officeDocument/2006/relationships/slide" Target="slides/slide87.xml"/><Relationship Id="rId95" Type="http://schemas.openxmlformats.org/officeDocument/2006/relationships/presProps" Target="presProp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93" Type="http://schemas.openxmlformats.org/officeDocument/2006/relationships/slide" Target="slides/slide90.xml"/><Relationship Id="rId9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slide" Target="slides/slide88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C6211-3CB0-4B1B-9FF6-7CDF84C9CBC7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4DCC5-5498-445B-9880-E10406117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709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Threshold may exist no disease may develop up to a certain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BFE9A-4A81-47E8-A4F5-B3600F59D657}" type="slidenum">
              <a:rPr lang="en-US" smtClean="0">
                <a:solidFill>
                  <a:prstClr val="black"/>
                </a:solidFill>
              </a:rPr>
              <a:pPr/>
              <a:t>56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524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Consistency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BFE9A-4A81-47E8-A4F5-B3600F59D657}" type="slidenum">
              <a:rPr lang="en-US" smtClean="0">
                <a:solidFill>
                  <a:prstClr val="black"/>
                </a:solidFill>
              </a:rPr>
              <a:pPr/>
              <a:t>60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049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Biologic plausibility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BFE9A-4A81-47E8-A4F5-B3600F59D657}" type="slidenum">
              <a:rPr lang="en-US" smtClean="0">
                <a:solidFill>
                  <a:prstClr val="black"/>
                </a:solidFill>
              </a:rPr>
              <a:pPr/>
              <a:t>61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585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Coherence of evidence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BFE9A-4A81-47E8-A4F5-B3600F59D657}" type="slidenum">
              <a:rPr lang="en-US" smtClean="0">
                <a:solidFill>
                  <a:prstClr val="black"/>
                </a:solidFill>
              </a:rPr>
              <a:pPr/>
              <a:t>62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581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Continuing process and not a once for all project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BFE9A-4A81-47E8-A4F5-B3600F59D657}" type="slidenum">
              <a:rPr lang="en-US" smtClean="0">
                <a:solidFill>
                  <a:prstClr val="black"/>
                </a:solidFill>
              </a:rPr>
              <a:pPr/>
              <a:t>72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302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A59C1-697F-4EED-8609-12139BE507D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136D-C8C1-4F8A-8B20-1DCBBA651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A59C1-697F-4EED-8609-12139BE507D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136D-C8C1-4F8A-8B20-1DCBBA651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A59C1-697F-4EED-8609-12139BE507D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136D-C8C1-4F8A-8B20-1DCBBA651E05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6F90B-9521-4567-812A-F895BC1787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CDE5-FB18-4A61-B311-12760266B5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456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6F90B-9521-4567-812A-F895BC1787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CDE5-FB18-4A61-B311-12760266B5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822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6F90B-9521-4567-812A-F895BC1787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CDE5-FB18-4A61-B311-12760266B5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558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6F90B-9521-4567-812A-F895BC1787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CDE5-FB18-4A61-B311-12760266B5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9643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6F90B-9521-4567-812A-F895BC1787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CDE5-FB18-4A61-B311-12760266B5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360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6F90B-9521-4567-812A-F895BC1787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CDE5-FB18-4A61-B311-12760266B5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7966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6F90B-9521-4567-812A-F895BC1787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CDE5-FB18-4A61-B311-12760266B5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20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6F90B-9521-4567-812A-F895BC1787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CDE5-FB18-4A61-B311-12760266B5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675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A59C1-697F-4EED-8609-12139BE507D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136D-C8C1-4F8A-8B20-1DCBBA651E0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6F90B-9521-4567-812A-F895BC1787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CDE5-FB18-4A61-B311-12760266B5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09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6F90B-9521-4567-812A-F895BC1787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CDE5-FB18-4A61-B311-12760266B5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0359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6F90B-9521-4567-812A-F895BC1787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CDE5-FB18-4A61-B311-12760266B5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4284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26/03/1442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300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26/03/1442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4567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26/03/1442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6159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26/03/1442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538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26/03/1442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37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26/03/1442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2290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26/03/1442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35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A59C1-697F-4EED-8609-12139BE507D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136D-C8C1-4F8A-8B20-1DCBBA651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26/03/1442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6741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26/03/1442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2394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26/03/1442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3293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26/03/1442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085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A59C1-697F-4EED-8609-12139BE507D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136D-C8C1-4F8A-8B20-1DCBBA651E0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A59C1-697F-4EED-8609-12139BE507D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136D-C8C1-4F8A-8B20-1DCBBA651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A59C1-697F-4EED-8609-12139BE507D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136D-C8C1-4F8A-8B20-1DCBBA651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A59C1-697F-4EED-8609-12139BE507D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136D-C8C1-4F8A-8B20-1DCBBA651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A59C1-697F-4EED-8609-12139BE507D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136D-C8C1-4F8A-8B20-1DCBBA651E05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A59C1-697F-4EED-8609-12139BE507D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136D-C8C1-4F8A-8B20-1DCBBA651E0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2FA59C1-697F-4EED-8609-12139BE507D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44B136D-C8C1-4F8A-8B20-1DCBBA651E0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6F90B-9521-4567-812A-F895BC1787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CDE5-FB18-4A61-B311-12760266B5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08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26/03/1442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5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9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8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8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8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8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4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8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8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8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8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95350"/>
            <a:ext cx="2359025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2590800"/>
            <a:ext cx="7907337" cy="217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193" y="4648200"/>
            <a:ext cx="6535737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7484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8686800" cy="5562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9306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828800"/>
            <a:ext cx="8610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Practicing </a:t>
            </a:r>
            <a:r>
              <a:rPr lang="en-US" sz="2800" b="1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EBM</a:t>
            </a:r>
            <a:r>
              <a:rPr lang="en-US" sz="28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 is important in today's healthcare environment because this model of care offers clinicians a way to achieve the Triple Aim's objectives of </a:t>
            </a:r>
            <a:r>
              <a:rPr lang="en-US" sz="2800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- Improved quality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 - Improved </a:t>
            </a:r>
            <a:r>
              <a:rPr lang="en-US" sz="28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patient </a:t>
            </a:r>
            <a:r>
              <a:rPr lang="en-US" sz="2800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satisfaction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 - Reduced </a:t>
            </a:r>
            <a:r>
              <a:rPr lang="en-US" sz="28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costs.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216316"/>
            <a:ext cx="617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Why EBM is important ?</a:t>
            </a:r>
            <a:endParaRPr 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813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45" y="1447800"/>
            <a:ext cx="84582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6943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89154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6795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54" y="685800"/>
            <a:ext cx="86106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313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90678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5945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87630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1921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0"/>
            <a:ext cx="86868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0666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0"/>
            <a:ext cx="8686800" cy="594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71062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0988"/>
            <a:ext cx="8534399" cy="629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1746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1524000"/>
            <a:ext cx="8077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Learning objectives 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 Definition of EBM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Explain its importance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escribe the steps of EBM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roduced a focused question</a:t>
            </a:r>
          </a:p>
        </p:txBody>
      </p:sp>
    </p:spTree>
    <p:extLst>
      <p:ext uri="{BB962C8B-B14F-4D97-AF65-F5344CB8AC3E}">
        <p14:creationId xmlns:p14="http://schemas.microsoft.com/office/powerpoint/2010/main" val="19624622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86106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50147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8686800" cy="6248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8605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8610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87243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754" y="1600200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28 patient  years old man has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had episode of chest pain   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22098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ECG ,echocardiogram  and cardiac MRI changes confirm a diagnosis of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pericarditis                                                                                  ( P)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754" y="3112164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symptoms subside  with NSAIDs such as aspirin however the patient is asking  for preventive measures to avoid further pain attacks                                                                                           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(I)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4341607"/>
            <a:ext cx="8153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You advised the patient to starting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colchicine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however the patient wants to know if this is more  effective in preventing his pericarditis than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aspirin or ibuprofen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before starting the treatment                                                                             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(C)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</a:t>
            </a:r>
            <a:r>
              <a:rPr lang="en-US" sz="2400" dirty="0" smtClean="0">
                <a:solidFill>
                  <a:srgbClr val="FF0000"/>
                </a:solidFill>
              </a:rPr>
              <a:t>(O)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9863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676400"/>
            <a:ext cx="8610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Clinical Question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How  effective is colchicine with NSADs compared to NSADs alone in preventing recurrent episode of pericarditis in a young man ?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 =  Young man with repeated episodes of pericarditis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 =   Colchicine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 =  NSADs (aspirin or ibuprofen )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 =  Preventing further pericarditis 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3716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86868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5487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0"/>
            <a:ext cx="86868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68981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87630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84450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7763"/>
            <a:ext cx="8610600" cy="571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42598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7763"/>
            <a:ext cx="8686800" cy="55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7237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2057400"/>
            <a:ext cx="807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 21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st.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century  clinician  who can not critically read the study is as unprepared  as one who can not take a blood pressure or examine a cardiovascular system.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BMJ  2008 :337:704-705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2373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6868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36576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18" y="1371600"/>
            <a:ext cx="87630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73849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1"/>
            <a:ext cx="87630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73280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30425"/>
            <a:ext cx="6324600" cy="1470025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i="0" dirty="0" smtClean="0">
                <a:effectLst/>
                <a:latin typeface="Times New Roman" pitchFamily="18" charset="0"/>
                <a:cs typeface="Times New Roman" pitchFamily="18" charset="0"/>
              </a:rPr>
              <a:t>Association &amp; Causation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Dr. </a:t>
            </a:r>
            <a:r>
              <a:rPr lang="en-US" sz="4400" b="1" dirty="0" err="1" smtClean="0">
                <a:solidFill>
                  <a:schemeClr val="bg1"/>
                </a:solidFill>
              </a:rPr>
              <a:t>Amina</a:t>
            </a:r>
            <a:r>
              <a:rPr lang="en-US" sz="4400" b="1" dirty="0" smtClean="0">
                <a:solidFill>
                  <a:schemeClr val="bg1"/>
                </a:solidFill>
              </a:rPr>
              <a:t> </a:t>
            </a:r>
            <a:r>
              <a:rPr lang="en-US" sz="4400" b="1" dirty="0" err="1" smtClean="0">
                <a:solidFill>
                  <a:schemeClr val="bg1"/>
                </a:solidFill>
              </a:rPr>
              <a:t>Elsaid</a:t>
            </a:r>
            <a:r>
              <a:rPr lang="en-US" sz="44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4400" b="1" dirty="0" smtClean="0">
                <a:solidFill>
                  <a:schemeClr val="bg1"/>
                </a:solidFill>
              </a:rPr>
              <a:t>Community medicine </a:t>
            </a:r>
            <a:endParaRPr lang="en-US" sz="44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021"/>
            <a:ext cx="3200400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4112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52578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Learning objectives </a:t>
            </a:r>
            <a:endParaRPr lang="en-U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362200"/>
            <a:ext cx="8001000" cy="31242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understand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1- Meaning of association and causation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2- Types of association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3- Criteria for causal association (Hill’s criteria)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8517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762000"/>
            <a:ext cx="7848600" cy="5509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Epidemiological principles stand on </a:t>
            </a:r>
            <a:r>
              <a:rPr lang="en-US" sz="32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two basic assumptions </a:t>
            </a:r>
          </a:p>
          <a:p>
            <a:endParaRPr lang="en-US" sz="3200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Human disease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does not 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occur random </a:t>
            </a:r>
          </a:p>
          <a:p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The disease and its causal as well as preventive factors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 be identified 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by a full investigation of population </a:t>
            </a:r>
          </a:p>
          <a:p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Identification of causal relation between a disease and suspected risk factor forms part of epidemiological research. </a:t>
            </a:r>
          </a:p>
        </p:txBody>
      </p:sp>
    </p:spTree>
    <p:extLst>
      <p:ext uri="{BB962C8B-B14F-4D97-AF65-F5344CB8AC3E}">
        <p14:creationId xmlns:p14="http://schemas.microsoft.com/office/powerpoint/2010/main" val="5330844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8382000" cy="6019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6141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87630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88381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sticalthinkingdotblog.files.wordpress.com/2019/06/2019-06-10-graph-of-polio-and-ice-crer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333730"/>
            <a:ext cx="8610600" cy="3371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600" y="228600"/>
            <a:ext cx="8763000" cy="310854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The figure shows </a:t>
            </a:r>
            <a:r>
              <a:rPr lang="en-US" sz="2800" dirty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the monthly number of new cases of polio and the consumption of ice cream for the year 1949. </a:t>
            </a:r>
            <a:endParaRPr lang="en-US" sz="2800" dirty="0" smtClean="0">
              <a:solidFill>
                <a:srgbClr val="38383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two curves move in lock step, exhibiting a very high correlation. </a:t>
            </a:r>
            <a:endParaRPr lang="en-US" sz="2800" dirty="0" smtClean="0">
              <a:solidFill>
                <a:srgbClr val="38383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800" dirty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fact, children were instructed to refrain from ice cream in order to reduce their chances of contracting </a:t>
            </a:r>
            <a:r>
              <a:rPr lang="en-US" sz="28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deadly </a:t>
            </a:r>
            <a:r>
              <a:rPr lang="en-US" sz="28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disease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9152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atisticalthinkingdotblog.files.wordpress.com/2019/06/2019-06-10-causal-diagram-of-polio-and-ice-crer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9543"/>
            <a:ext cx="8143875" cy="635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436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325399"/>
            <a:ext cx="9067800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212886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TYPES OF ASSOCIATION &#10;1. SPURIOUS ASSOCIATION &#10;2. INDIRECT ASSOCIATION &#10;3. DIRECT ASSOCIATION &#10;A. One-to-One Causal Relati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399"/>
            <a:ext cx="7924800" cy="586740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2761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SPURIOUS &#10;ASSOCIATION &#10; Some observed associations b/n a suspected factor &#10;and disease may not be real. &#10; This Fallacy o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8458200" cy="6096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6100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INDIRECT &#10;ASSOCIATION &#10; It is a statistical association between a characteristic of &#10;interest and a disease due to the pr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458200" cy="6324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4467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consistency of finding bradford hill examp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87630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7155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onfounding &#10;Factor &#10;McMohan Study (Pancreatic &#10;Cancer) &#10;1. 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1"/>
            <a:ext cx="8458200" cy="5867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12882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Multifactorial causation:&#10; Alternative causal factors each acting independently.&#10;E.g. In lung cancer more than one factor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22" y="381000"/>
            <a:ext cx="8366078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83583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Altitude E- Goitre &#10;Iodine Deficiency &#10;Confounding Factor &#10;2. &#10;3. Yudkin &amp; Roddy’s wrong hypothesis on Sucrose and CHD &#10;as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8458200" cy="6096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734808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IRECT &#10;ASSOCIATION &#10;A. One-to-One Causal Relationship &#10; This model suggests that two factors (A &amp; B) exhibit one &#10;to one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381000"/>
            <a:ext cx="8382000" cy="624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6183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B. Multifactorial Causation &#10; In Several Modern Diseases, more than one factor is &#10;implicated in the Web of Causation. &#10;E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534400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0283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Web of Causation of Diabetes Mellitus 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610600" cy="6096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790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85800"/>
            <a:ext cx="86868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580309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0"/>
            <a:ext cx="8762999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76699" y="36189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1965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97816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1"/>
            <a:ext cx="8686800" cy="6248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30829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1.Strength of association&#10;• Measured by the relative risk (or odds&#10;ratio).&#10;• The stronger the association, the more&#10;likely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85344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70920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Odds Ratio &#10;Cases(with &#10;disease) &#10;Controls &#10;(without disease) &#10;H/O of exposure a b &#10;No H/O exposure c d &#10;Odds Ratio = &#10;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10600" cy="6324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75762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3. Dose-Response Relationship &#10; As the dose of exposure increases, the risk of &#10;disease also increases. &#10;Presence of D-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458200" cy="6096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0834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xample-&#10;Risk for development&#10;lung cancer&#10;8.6 times higher in smokers than in non-smokers.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36" y="304800"/>
            <a:ext cx="8752764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74852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2.Dose-Response relationship&#10;• As the dose of exposure increases, the risk&#10;of disease also increases&#10;• If present, it is s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2658"/>
            <a:ext cx="8991600" cy="6532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174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aily average cigarettes&#10;smoked&#10;Relative risk of&#10;developing lung cancer&#10;1 - 14 6.7&#10;15-24 12.3&#10;25+ 23.7&#10;Example-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799"/>
            <a:ext cx="8839200" cy="6434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74058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3.Lack of temporal ambiguity&#10;• Exposure to the factor must have occurred&#10;before the disease developed&#10;• The temporal relat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"/>
            <a:ext cx="8991599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06620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Example-&#10;Consumption of contaminated food should&#10;precede the symptoms of food poisoning.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"/>
            <a:ext cx="89916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962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8610600" cy="601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148656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4.Consistency of findings&#10;• The relationship should&#10;be found consistently in&#10;different studies and in&#10;different population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95250"/>
            <a:ext cx="8912225" cy="661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6614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5.Biologic plausibility&#10;• Biologic plausibility refers to coherence with&#10;the current body of biologic knowledge&#10;• Epidemio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00804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6.Coherence of evidence&#10;• If a relationship is causal, we would&#10;expect the findings to be consistent with&#10;other data.&#10;• Fo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8763000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29698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Example- Peptic ulcer disease&#10;• Prevalence of H.pylori is same&#10;in men as in women. Incidence of&#10;duodenal ulcer in both hav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9524"/>
            <a:ext cx="8915400" cy="647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62450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7.Specificity of association&#10;• Association is specific when a certain&#10;exposure is associated with only one disease&#10;• When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8991600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49984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Example-&#10;Prevalence of H.pylori in&#10;patients with duodenal ulcer&#10;is 90% to 100%.&#10;However, it is found even in&#10;some patients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8915400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24181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Image result for epidemiologist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43872"/>
            <a:ext cx="8839200" cy="543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43543"/>
            <a:ext cx="88392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en-US" sz="7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Thank you </a:t>
            </a:r>
            <a:endParaRPr lang="en-US" sz="7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45986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48770" y="2362200"/>
            <a:ext cx="6408549" cy="9233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n-US" sz="5400" b="1" dirty="0">
                <a:solidFill>
                  <a:prstClr val="white"/>
                </a:solidFill>
              </a:rPr>
              <a:t>Screening  for </a:t>
            </a:r>
            <a:r>
              <a:rPr lang="en-US" sz="5400" b="1" dirty="0" smtClean="0">
                <a:solidFill>
                  <a:prstClr val="white"/>
                </a:solidFill>
              </a:rPr>
              <a:t>disease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"/>
            <a:ext cx="3200400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82889" y="3810000"/>
            <a:ext cx="6553200" cy="160043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400" b="1" dirty="0" err="1">
                <a:solidFill>
                  <a:prstClr val="white"/>
                </a:solidFill>
              </a:rPr>
              <a:t>Dr.Amina</a:t>
            </a:r>
            <a:r>
              <a:rPr lang="en-US" sz="4400" b="1" dirty="0">
                <a:solidFill>
                  <a:prstClr val="white"/>
                </a:solidFill>
              </a:rPr>
              <a:t> </a:t>
            </a:r>
            <a:r>
              <a:rPr lang="en-US" sz="4400" b="1" dirty="0" err="1">
                <a:solidFill>
                  <a:prstClr val="white"/>
                </a:solidFill>
              </a:rPr>
              <a:t>Elsaid</a:t>
            </a:r>
            <a:r>
              <a:rPr lang="en-US" sz="4400" b="1" dirty="0">
                <a:solidFill>
                  <a:prstClr val="white"/>
                </a:solidFill>
              </a:rPr>
              <a:t> </a:t>
            </a:r>
          </a:p>
          <a:p>
            <a:pPr algn="ctr"/>
            <a:r>
              <a:rPr lang="en-US" sz="4400" b="1" dirty="0">
                <a:solidFill>
                  <a:prstClr val="white"/>
                </a:solidFill>
              </a:rPr>
              <a:t>      Community Medicine</a:t>
            </a:r>
            <a:r>
              <a:rPr lang="en-US" sz="5400" b="1" dirty="0">
                <a:solidFill>
                  <a:prstClr val="white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5868990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52578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Learning objectives </a:t>
            </a:r>
            <a:endParaRPr lang="en-U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001000" cy="36576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understand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1- Definition of screening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2-Criteria of screening test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3-Differences between screening and diagnostic test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5-Objectives of screening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6- Uses of screening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7- Types of screening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8- Measure of validity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81365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53606"/>
            <a:ext cx="7848600" cy="584775"/>
          </a:xfrm>
          <a:prstGeom prst="rect">
            <a:avLst/>
          </a:prstGeom>
        </p:spPr>
        <p:style>
          <a:lnRef idx="1">
            <a:schemeClr val="accent5"/>
          </a:lnRef>
          <a:fillRef idx="1001">
            <a:schemeClr val="lt2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Screening  for disease </a:t>
            </a:r>
            <a:endParaRPr lang="en-US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9381" y="1184154"/>
            <a:ext cx="8610600" cy="4875181"/>
          </a:xfrm>
          <a:prstGeom prst="rect">
            <a:avLst/>
          </a:prstGeom>
        </p:spPr>
        <p:style>
          <a:lnRef idx="2">
            <a:schemeClr val="accent1"/>
          </a:lnRef>
          <a:fillRef idx="1001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703DFF"/>
              </a:buClr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defined as “</a:t>
            </a:r>
            <a:r>
              <a:rPr lang="en-US" sz="2800" u="sng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search for unrecognized disease or defect by means of rapidly applied tests, examinations or other procedures in apparently healthy individuals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pPr algn="just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703DFF"/>
              </a:buClr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 algn="just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800" b="1" kern="0" dirty="0" smtClean="0">
                <a:solidFill>
                  <a:srgbClr val="703DFF"/>
                </a:solidFill>
                <a:latin typeface="Times New Roman" pitchFamily="18" charset="0"/>
                <a:cs typeface="Times New Roman" pitchFamily="18" charset="0"/>
              </a:rPr>
              <a:t>Ex :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	Screening of tuberculosis </a:t>
            </a:r>
          </a:p>
          <a:p>
            <a:pPr marL="609600" indent="-609600" algn="just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Syphilis </a:t>
            </a:r>
            <a:endParaRPr lang="en-US" sz="28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Antenatal mothers</a:t>
            </a:r>
          </a:p>
          <a:p>
            <a:pPr marL="609600" indent="-609600" algn="just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School children</a:t>
            </a:r>
          </a:p>
          <a:p>
            <a:pPr marL="609600" indent="-609600" algn="just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Occupational groups  </a:t>
            </a:r>
            <a:endParaRPr lang="en-US" sz="28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239" y="3048000"/>
            <a:ext cx="3537742" cy="3011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381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8458200" cy="594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952802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low Chart&#10;Apparently healthy&#10;Screening test&#10;Probably have disease&#10;Diagnostic test&#10;Probably do not have disease&#10;Have dise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458200" cy="6019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22103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87630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868848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creening&#10;Disease&#10;Important Public health problem-&#10;High Prevalence &amp; Serious outcome&#10;Recognized in early/ latent phase&#10;Nat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8382000" cy="61528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616444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686800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Objective of screening 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main objective          early detection of those diseases for which early treatment has been shown to be effective</a:t>
            </a:r>
            <a:r>
              <a:rPr lang="en-US" sz="2800" dirty="0" smtClean="0">
                <a:solidFill>
                  <a:prstClr val="black"/>
                </a:solidFill>
              </a:rPr>
              <a:t>.</a:t>
            </a:r>
            <a:endParaRPr lang="en-US" sz="2800" dirty="0">
              <a:solidFill>
                <a:prstClr val="black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971800" y="990600"/>
            <a:ext cx="78892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716864"/>
              </p:ext>
            </p:extLst>
          </p:nvPr>
        </p:nvGraphicFramePr>
        <p:xfrm>
          <a:off x="228600" y="1828800"/>
          <a:ext cx="86868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0987"/>
                <a:gridCol w="4435813"/>
              </a:tblGrid>
              <a:tr h="415047">
                <a:tc>
                  <a:txBody>
                    <a:bodyPr/>
                    <a:lstStyle/>
                    <a:p>
                      <a:r>
                        <a:rPr lang="en-US" dirty="0" smtClean="0"/>
                        <a:t>Screening test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Diagnostic test </a:t>
                      </a:r>
                      <a:endParaRPr lang="en-US" dirty="0"/>
                    </a:p>
                  </a:txBody>
                  <a:tcPr/>
                </a:tc>
              </a:tr>
              <a:tr h="4461753">
                <a:tc>
                  <a:txBody>
                    <a:bodyPr/>
                    <a:lstStyle/>
                    <a:p>
                      <a:r>
                        <a:rPr lang="en-US" dirty="0" smtClean="0"/>
                        <a:t>1- done on apparently healthy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2-applied on group or population. 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3- test results are arbitrary and not final </a:t>
                      </a:r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4- based on one criteria or cut-off point.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5- less accurate (less valid )</a:t>
                      </a:r>
                    </a:p>
                    <a:p>
                      <a:r>
                        <a:rPr lang="en-US" baseline="0" dirty="0" smtClean="0"/>
                        <a:t>6- less expensive.</a:t>
                      </a:r>
                    </a:p>
                    <a:p>
                      <a:r>
                        <a:rPr lang="en-US" baseline="0" dirty="0" smtClean="0"/>
                        <a:t>7- not the basis for treatment.</a:t>
                      </a:r>
                    </a:p>
                    <a:p>
                      <a:r>
                        <a:rPr lang="en-US" baseline="0" dirty="0" smtClean="0"/>
                        <a:t>8-the initiative comes from investigator.</a:t>
                      </a:r>
                    </a:p>
                    <a:p>
                      <a:r>
                        <a:rPr lang="en-US" baseline="0" dirty="0" smtClean="0"/>
                        <a:t>9- mostly non or minimally invasive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1-done on those with indication or risk.</a:t>
                      </a:r>
                    </a:p>
                    <a:p>
                      <a:r>
                        <a:rPr lang="en-US" dirty="0" smtClean="0"/>
                        <a:t>2-</a:t>
                      </a:r>
                      <a:r>
                        <a:rPr lang="en-US" baseline="0" dirty="0" smtClean="0"/>
                        <a:t> applied on single patient when all diseases are under consideration. </a:t>
                      </a:r>
                    </a:p>
                    <a:p>
                      <a:r>
                        <a:rPr lang="en-US" baseline="0" dirty="0" smtClean="0"/>
                        <a:t>3- diagnosis is final but modified in light of new evidence, diagnosis is sum of all evidence </a:t>
                      </a:r>
                    </a:p>
                    <a:p>
                      <a:r>
                        <a:rPr lang="en-US" baseline="0" dirty="0" smtClean="0"/>
                        <a:t>4- based on evaluation of a number of symptoms, signs and lab findings.</a:t>
                      </a:r>
                    </a:p>
                    <a:p>
                      <a:r>
                        <a:rPr lang="en-US" baseline="0" dirty="0" smtClean="0"/>
                        <a:t>5- more accurate(more valid)</a:t>
                      </a:r>
                    </a:p>
                    <a:p>
                      <a:r>
                        <a:rPr lang="en-US" baseline="0" dirty="0" smtClean="0"/>
                        <a:t>6-more expensive.</a:t>
                      </a:r>
                    </a:p>
                    <a:p>
                      <a:r>
                        <a:rPr lang="en-US" baseline="0" dirty="0" smtClean="0"/>
                        <a:t>7- used as a basis for treatment.</a:t>
                      </a:r>
                    </a:p>
                    <a:p>
                      <a:r>
                        <a:rPr lang="en-US" baseline="0" dirty="0" smtClean="0"/>
                        <a:t>8-the initiative comes from patient.</a:t>
                      </a:r>
                    </a:p>
                    <a:p>
                      <a:r>
                        <a:rPr lang="en-US" baseline="0" dirty="0" smtClean="0"/>
                        <a:t>9- mostly invasive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457468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09600"/>
            <a:ext cx="8458200" cy="738664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Examples of some diseases, screening tests and diagnostic tests 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066120"/>
              </p:ext>
            </p:extLst>
          </p:nvPr>
        </p:nvGraphicFramePr>
        <p:xfrm>
          <a:off x="533400" y="1676399"/>
          <a:ext cx="8399208" cy="472440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18196"/>
                <a:gridCol w="3568068"/>
                <a:gridCol w="3212944"/>
              </a:tblGrid>
              <a:tr h="785607">
                <a:tc>
                  <a:txBody>
                    <a:bodyPr/>
                    <a:lstStyle/>
                    <a:p>
                      <a:r>
                        <a:rPr lang="en-US" dirty="0" smtClean="0"/>
                        <a:t>Disease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Screening  test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Diagnostic test</a:t>
                      </a:r>
                      <a:endParaRPr lang="en-US" dirty="0"/>
                    </a:p>
                  </a:txBody>
                  <a:tcPr/>
                </a:tc>
              </a:tr>
              <a:tr h="785607">
                <a:tc>
                  <a:txBody>
                    <a:bodyPr/>
                    <a:lstStyle/>
                    <a:p>
                      <a:r>
                        <a:rPr lang="en-US" dirty="0" smtClean="0"/>
                        <a:t>Diabetes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Urine sugar &amp; Blood sugar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Oral Glucose Tolerance Test </a:t>
                      </a:r>
                      <a:endParaRPr lang="en-US" dirty="0"/>
                    </a:p>
                  </a:txBody>
                  <a:tcPr/>
                </a:tc>
              </a:tr>
              <a:tr h="796368">
                <a:tc>
                  <a:txBody>
                    <a:bodyPr/>
                    <a:lstStyle/>
                    <a:p>
                      <a:r>
                        <a:rPr lang="en-US" dirty="0" smtClean="0"/>
                        <a:t>Hypertension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Measurement of Blood pressure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Measurement of Blood Pressure </a:t>
                      </a:r>
                      <a:endParaRPr lang="en-US" dirty="0"/>
                    </a:p>
                  </a:txBody>
                  <a:tcPr/>
                </a:tc>
              </a:tr>
              <a:tr h="785607">
                <a:tc>
                  <a:txBody>
                    <a:bodyPr/>
                    <a:lstStyle/>
                    <a:p>
                      <a:r>
                        <a:rPr lang="en-US" dirty="0" smtClean="0"/>
                        <a:t>Cervical cancer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PAP smear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Biopsy </a:t>
                      </a:r>
                      <a:endParaRPr lang="en-US" dirty="0"/>
                    </a:p>
                  </a:txBody>
                  <a:tcPr/>
                </a:tc>
              </a:tr>
              <a:tr h="785607">
                <a:tc>
                  <a:txBody>
                    <a:bodyPr/>
                    <a:lstStyle/>
                    <a:p>
                      <a:r>
                        <a:rPr lang="en-US" dirty="0" smtClean="0"/>
                        <a:t>Tuberculosis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Mass Miniature Radiography</a:t>
                      </a:r>
                      <a:r>
                        <a:rPr lang="en-US" baseline="0" dirty="0" smtClean="0"/>
                        <a:t> (MMR)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Sputum examination </a:t>
                      </a:r>
                      <a:endParaRPr lang="en-US" dirty="0"/>
                    </a:p>
                  </a:txBody>
                  <a:tcPr/>
                </a:tc>
              </a:tr>
              <a:tr h="785607">
                <a:tc>
                  <a:txBody>
                    <a:bodyPr/>
                    <a:lstStyle/>
                    <a:p>
                      <a:r>
                        <a:rPr lang="en-US" dirty="0" smtClean="0"/>
                        <a:t>HIV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ELISA test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Western blot test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018584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. Control of diseases: (Prospective screen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458200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94184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28600"/>
            <a:ext cx="8534400" cy="1692771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Types of screening: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Three types of screening have been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described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AutoNum type="alphaUcParenR"/>
            </a:pP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Mass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screening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This refers to screening when it is offered to all people (irrespective of special risk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118815"/>
            <a:ext cx="8534400" cy="458678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13747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Mass screening for T.B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4191000" cy="6400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04800"/>
            <a:ext cx="4408487" cy="6400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09270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TESTING VISUAL DEFECTS IN CHILDREN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4419600" cy="6477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52400"/>
            <a:ext cx="3865563" cy="3505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716" y="3810000"/>
            <a:ext cx="3889375" cy="2819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954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81000"/>
            <a:ext cx="8458200" cy="600164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endParaRPr lang="en-US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high risk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screening </a:t>
            </a:r>
          </a:p>
          <a:p>
            <a:r>
              <a:rPr lang="en-US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most common</a:t>
            </a:r>
            <a:r>
              <a:rPr lang="en-US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</a:t>
            </a:r>
          </a:p>
          <a:p>
            <a:r>
              <a:rPr lang="en-US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2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selective and is offered to those thought to be at special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risk</a:t>
            </a:r>
          </a:p>
          <a:p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screening of close relatives of known diabetics, hypertension, breast cancer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high risk  screening             greater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No. of cases can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</a:t>
            </a:r>
          </a:p>
          <a:p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identified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at less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cost.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695700" y="57150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994" y="457200"/>
            <a:ext cx="4383206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279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8610600" cy="5791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619177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381000"/>
            <a:ext cx="8686800" cy="31700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C) multiphase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screening 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screen for a variety of diseases at one time than to carryout separate screening tests for a single diseases.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Multiphase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screening is a well established procedure in antenatal care and pre-school examination  </a:t>
            </a:r>
          </a:p>
          <a:p>
            <a:r>
              <a:rPr lang="en-US" sz="28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More than one test is applied at same time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51099"/>
            <a:ext cx="4267200" cy="307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143" y="3551098"/>
            <a:ext cx="4191000" cy="3078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774711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6922" y="1219200"/>
            <a:ext cx="8458200" cy="39703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Based on two factors:</a:t>
            </a:r>
            <a:endParaRPr lang="en-US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a) The disease ( criteria for the disease to be screened )</a:t>
            </a:r>
          </a:p>
          <a:p>
            <a:pPr marL="342900" indent="-342900">
              <a:buFontTx/>
              <a:buAutoNum type="arabicPeriod"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It should an important public health problem (has high prevalence).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Has latent pre-symptomatic stage. 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Must be clearly distinguishable from normality. 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4- Must be reversible or controllable by treatment if diagnosed early </a:t>
            </a:r>
          </a:p>
        </p:txBody>
      </p:sp>
      <p:sp>
        <p:nvSpPr>
          <p:cNvPr id="3" name="Rectangle 2"/>
          <p:cNvSpPr/>
          <p:nvPr/>
        </p:nvSpPr>
        <p:spPr>
          <a:xfrm>
            <a:off x="1676400" y="381000"/>
            <a:ext cx="441960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riteria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creening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26959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990600"/>
            <a:ext cx="8839200" cy="36625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b) The test (criteria of the test used for screening) </a:t>
            </a:r>
          </a:p>
          <a:p>
            <a:endParaRPr lang="en-US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1- Safe, easy and cost effective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2- capable of being applied to a large number of people rapidly. 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3- valid ( accurate )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4- reproducible ( consistent results)- repeatability 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5- acceptable to the people at whom it aimed  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75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5410" y="990600"/>
            <a:ext cx="8305800" cy="18158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Validity :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 expresses the ability of a test to differentiate between those who have the disease from do not. 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It refers to the closeness with which measured values agree with true values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10" y="3028950"/>
            <a:ext cx="8305800" cy="35242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14600" y="228600"/>
            <a:ext cx="3377784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Measures of validity </a:t>
            </a:r>
          </a:p>
        </p:txBody>
      </p:sp>
    </p:spTree>
    <p:extLst>
      <p:ext uri="{BB962C8B-B14F-4D97-AF65-F5344CB8AC3E}">
        <p14:creationId xmlns:p14="http://schemas.microsoft.com/office/powerpoint/2010/main" val="98675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305068"/>
            <a:ext cx="8763000" cy="60631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Evaluation of a screening test can be done by measuring the following :</a:t>
            </a:r>
          </a:p>
          <a:p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Sensitivity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is the ability to detect a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high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proportion of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true positives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that is to give very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few false negative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results.</a:t>
            </a:r>
          </a:p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percentage of sick people who are correctly identified as having the condition).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i.e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test has  80%   sensitivity                          mean 20% of diseased people screened by it will give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false negative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results.</a:t>
            </a:r>
          </a:p>
          <a:p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If the test not sensitive , it gives a very large no. of false -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and these patients will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not be treated. </a:t>
            </a:r>
          </a:p>
          <a:p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So sensitivity represent +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cases among diseased 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 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ability of screening test to detect true +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among all +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.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755409"/>
            <a:ext cx="14017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296612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533400"/>
            <a:ext cx="8839200" cy="48320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Specificity:-  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ability to detect or identify the </a:t>
            </a:r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true negatives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that is to give </a:t>
            </a:r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very few False + </a:t>
            </a:r>
            <a:r>
              <a:rPr lang="en-US" sz="28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results. 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 the percentage of healthy people who are correctly identified as not having the condition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i.e. test 80% specific                     False + </a:t>
            </a:r>
            <a:r>
              <a:rPr lang="en-US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results in 20% of non- diseased persons 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Specificity           True – </a:t>
            </a:r>
            <a:r>
              <a:rPr lang="en-US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cases among healthy 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 </a:t>
            </a: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Ability of screening test to detect – </a:t>
            </a:r>
            <a:r>
              <a:rPr lang="en-US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among all negative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352800" y="3429000"/>
            <a:ext cx="1371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962742" y="4267200"/>
            <a:ext cx="78166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98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256" y="228600"/>
            <a:ext cx="9032543" cy="26776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endParaRPr lang="en-US" sz="2800" dirty="0" smtClean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r>
              <a:rPr lang="en-US" sz="280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True </a:t>
            </a:r>
            <a:r>
              <a:rPr lang="en-US" sz="28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positive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: Sick people correctly identified as sick</a:t>
            </a:r>
          </a:p>
          <a:p>
            <a:pPr>
              <a:buFont typeface="Arial"/>
              <a:buChar char="•"/>
            </a:pPr>
            <a:r>
              <a:rPr lang="en-US" sz="28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False positive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: Healthy people incorrectly identified as sick</a:t>
            </a:r>
          </a:p>
          <a:p>
            <a:pPr>
              <a:buFont typeface="Arial"/>
              <a:buChar char="•"/>
            </a:pPr>
            <a:r>
              <a:rPr lang="en-US" sz="28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True negative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: Healthy people correctly identified as healthy</a:t>
            </a:r>
          </a:p>
          <a:p>
            <a:pPr>
              <a:buFont typeface="Arial"/>
              <a:buChar char="•"/>
            </a:pPr>
            <a:r>
              <a:rPr lang="en-US" sz="28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False negative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: Sick people incorrectly identified as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healthy</a:t>
            </a:r>
          </a:p>
        </p:txBody>
      </p:sp>
      <p:sp>
        <p:nvSpPr>
          <p:cNvPr id="3" name="Rectangle 2"/>
          <p:cNvSpPr/>
          <p:nvPr/>
        </p:nvSpPr>
        <p:spPr>
          <a:xfrm>
            <a:off x="199030" y="3581400"/>
            <a:ext cx="8534400" cy="224676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Therefore:</a:t>
            </a:r>
          </a:p>
          <a:p>
            <a:pPr>
              <a:buFont typeface="Arial"/>
              <a:buChar char="•"/>
            </a:pPr>
            <a:r>
              <a:rPr lang="en-US" sz="28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True positive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= correctly identified</a:t>
            </a:r>
          </a:p>
          <a:p>
            <a:pPr>
              <a:buFont typeface="Arial"/>
              <a:buChar char="•"/>
            </a:pPr>
            <a:r>
              <a:rPr lang="en-US" sz="28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False positive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= incorrectly identified</a:t>
            </a:r>
          </a:p>
          <a:p>
            <a:pPr>
              <a:buFont typeface="Arial"/>
              <a:buChar char="•"/>
            </a:pPr>
            <a:r>
              <a:rPr lang="en-US" sz="28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True negative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= correctly rejected</a:t>
            </a:r>
          </a:p>
          <a:p>
            <a:pPr>
              <a:buFont typeface="Arial"/>
              <a:buChar char="•"/>
            </a:pPr>
            <a:r>
              <a:rPr lang="en-US" sz="28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False negative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= incorrectly rejected</a:t>
            </a:r>
          </a:p>
        </p:txBody>
      </p:sp>
    </p:spTree>
    <p:extLst>
      <p:ext uri="{BB962C8B-B14F-4D97-AF65-F5344CB8AC3E}">
        <p14:creationId xmlns:p14="http://schemas.microsoft.com/office/powerpoint/2010/main" val="307690050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19" y="609600"/>
            <a:ext cx="8627660" cy="224676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 Positive and Negative predictive value </a:t>
            </a:r>
          </a:p>
          <a:p>
            <a:endParaRPr lang="en-US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Positive predictive value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2800" dirty="0" smtClean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the probability that subjects with a </a:t>
            </a:r>
            <a:r>
              <a:rPr lang="en-US" sz="28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positive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 screening test truly have the disease. </a:t>
            </a:r>
            <a:endParaRPr lang="en-US" sz="2800" dirty="0" smtClean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2719" y="4648200"/>
            <a:ext cx="8618562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more sensitive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test is the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better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will be the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negative predictive value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of the test ( more confident the clinician can be that a patient with a negative test result does not have the disease being sought.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262719" y="3200400"/>
            <a:ext cx="8652681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Negative predictive value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 is the probability that subjects with a negative screening test truly don't have the disease</a:t>
            </a: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73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686800" cy="6324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96262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8915400" cy="6400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10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8610600" cy="5714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022126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752600"/>
            <a:ext cx="8700655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en-US" sz="7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Thank you </a:t>
            </a:r>
            <a:endParaRPr lang="en-US" sz="7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55" y="3124200"/>
            <a:ext cx="8686800" cy="281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41624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1859</TotalTime>
  <Words>1201</Words>
  <Application>Microsoft Office PowerPoint</Application>
  <PresentationFormat>On-screen Show (4:3)</PresentationFormat>
  <Paragraphs>190</Paragraphs>
  <Slides>90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90</vt:i4>
      </vt:variant>
    </vt:vector>
  </HeadingPairs>
  <TitlesOfParts>
    <vt:vector size="93" baseType="lpstr">
      <vt:lpstr>Waveform</vt:lpstr>
      <vt:lpstr>Office Theme</vt:lpstr>
      <vt:lpstr>2_سمة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Association &amp; Causation</vt:lpstr>
      <vt:lpstr>Learning objectives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Learning objectives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Evidence based medicine (EBM)</dc:title>
  <dc:creator>DR.Ahmed Saker 2o1O</dc:creator>
  <cp:lastModifiedBy>DR.Ahmed Saker 2o1O</cp:lastModifiedBy>
  <cp:revision>45</cp:revision>
  <dcterms:created xsi:type="dcterms:W3CDTF">2020-10-17T17:24:04Z</dcterms:created>
  <dcterms:modified xsi:type="dcterms:W3CDTF">2020-11-11T20:32:43Z</dcterms:modified>
</cp:coreProperties>
</file>