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539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39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390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649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78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62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30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699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482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05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832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710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954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83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75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461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944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6D52819-A142-42F0-BCCD-6D01B0C7071F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B5AAA6B-3890-482B-9F1B-2683BF22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059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FE3F1-FBFF-8F50-5732-AB73618068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6663" y="2881604"/>
            <a:ext cx="6518114" cy="81505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 Black" panose="020B0A04020102020204" pitchFamily="34" charset="0"/>
              </a:rPr>
              <a:t>OPERATING SYSTEM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1727AC-3CCE-6A94-01D3-7108D7AA01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828" y="5037087"/>
            <a:ext cx="3569352" cy="369332"/>
          </a:xfrm>
        </p:spPr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by: YOUSEF ALHASADY 4143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85F8D9-03A5-7E16-474B-36E219A75606}"/>
              </a:ext>
            </a:extLst>
          </p:cNvPr>
          <p:cNvSpPr txBox="1"/>
          <p:nvPr/>
        </p:nvSpPr>
        <p:spPr>
          <a:xfrm>
            <a:off x="5281808" y="3777776"/>
            <a:ext cx="162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Chapter 3 </a:t>
            </a:r>
          </a:p>
        </p:txBody>
      </p:sp>
    </p:spTree>
    <p:extLst>
      <p:ext uri="{BB962C8B-B14F-4D97-AF65-F5344CB8AC3E}">
        <p14:creationId xmlns:p14="http://schemas.microsoft.com/office/powerpoint/2010/main" val="743652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BC8034-5DEF-4943-A382-BF2F7A81C06E}"/>
              </a:ext>
            </a:extLst>
          </p:cNvPr>
          <p:cNvSpPr txBox="1"/>
          <p:nvPr/>
        </p:nvSpPr>
        <p:spPr>
          <a:xfrm>
            <a:off x="772160" y="833120"/>
            <a:ext cx="5567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load system utilities</a:t>
            </a:r>
            <a:r>
              <a:rPr lang="en-US" sz="2400" dirty="0"/>
              <a:t>:</a:t>
            </a:r>
          </a:p>
          <a:p>
            <a:r>
              <a:rPr lang="en-US" dirty="0"/>
              <a:t> </a:t>
            </a:r>
            <a:r>
              <a:rPr lang="en-US" b="1" dirty="0"/>
              <a:t>1.</a:t>
            </a:r>
            <a:r>
              <a:rPr lang="en-US" dirty="0"/>
              <a:t> OS loads system utilities (speaker vol. control, antivirus software, power management options).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022A14-8B27-C191-F59B-674B8F15B6B2}"/>
              </a:ext>
            </a:extLst>
          </p:cNvPr>
          <p:cNvSpPr txBox="1"/>
          <p:nvPr/>
        </p:nvSpPr>
        <p:spPr>
          <a:xfrm>
            <a:off x="772160" y="3718560"/>
            <a:ext cx="8879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authenticate a user:</a:t>
            </a:r>
          </a:p>
          <a:p>
            <a:r>
              <a:rPr lang="en-US" dirty="0"/>
              <a:t> 1. You see a request for a username and password.</a:t>
            </a:r>
          </a:p>
          <a:p>
            <a:r>
              <a:rPr lang="en-US" dirty="0"/>
              <a:t> 2. Login- you verify that you are the person who is authorized to use the computer.</a:t>
            </a:r>
          </a:p>
        </p:txBody>
      </p:sp>
    </p:spTree>
    <p:extLst>
      <p:ext uri="{BB962C8B-B14F-4D97-AF65-F5344CB8AC3E}">
        <p14:creationId xmlns:p14="http://schemas.microsoft.com/office/powerpoint/2010/main" val="147760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E960070-A1A4-FD7A-582E-F7AF33255F68}"/>
              </a:ext>
            </a:extLst>
          </p:cNvPr>
          <p:cNvSpPr txBox="1"/>
          <p:nvPr/>
        </p:nvSpPr>
        <p:spPr>
          <a:xfrm>
            <a:off x="2844800" y="2705725"/>
            <a:ext cx="6502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latin typeface="Bauhaus 93" panose="04030905020B02020C02" pitchFamily="82" charset="0"/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3609627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E7FE70-B35D-AE1B-C095-B4485D7027E9}"/>
              </a:ext>
            </a:extLst>
          </p:cNvPr>
          <p:cNvSpPr txBox="1"/>
          <p:nvPr/>
        </p:nvSpPr>
        <p:spPr>
          <a:xfrm>
            <a:off x="2710001" y="1429636"/>
            <a:ext cx="67719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Bauhaus 93" panose="04030905020B02020C02" pitchFamily="82" charset="0"/>
              </a:rPr>
              <a:t>LIST THE TWO MAJOR COMPONENTS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2E2B56-1DC8-A815-626D-6B561FABA5B1}"/>
              </a:ext>
            </a:extLst>
          </p:cNvPr>
          <p:cNvSpPr txBox="1"/>
          <p:nvPr/>
        </p:nvSpPr>
        <p:spPr>
          <a:xfrm>
            <a:off x="616768" y="2413337"/>
            <a:ext cx="81238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1.The operating system</a:t>
            </a:r>
            <a:r>
              <a:rPr lang="en-US" dirty="0"/>
              <a:t>: The OS coordinates the various functions of the computer’s hardware and provides support for running application software.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 2. System utilities</a:t>
            </a:r>
            <a:r>
              <a:rPr lang="en-US" dirty="0"/>
              <a:t>: System utilities provide such features as backup, defragmenting, and file compression. </a:t>
            </a:r>
          </a:p>
        </p:txBody>
      </p:sp>
    </p:spTree>
    <p:extLst>
      <p:ext uri="{BB962C8B-B14F-4D97-AF65-F5344CB8AC3E}">
        <p14:creationId xmlns:p14="http://schemas.microsoft.com/office/powerpoint/2010/main" val="114506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A12DDB3-6268-100C-AA6A-EF1BB53A9CC0}"/>
              </a:ext>
            </a:extLst>
          </p:cNvPr>
          <p:cNvSpPr txBox="1"/>
          <p:nvPr/>
        </p:nvSpPr>
        <p:spPr>
          <a:xfrm>
            <a:off x="584365" y="1110128"/>
            <a:ext cx="11023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Bauhaus 93" panose="04030905020B02020C02" pitchFamily="82" charset="0"/>
              </a:rPr>
              <a:t>EXPLAIN WHY A COMPUTER NEEDS AN OPERATING SYSTEM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1B9BE7-3C29-653F-92A5-C0FD5E4287E2}"/>
              </a:ext>
            </a:extLst>
          </p:cNvPr>
          <p:cNvSpPr txBox="1"/>
          <p:nvPr/>
        </p:nvSpPr>
        <p:spPr>
          <a:xfrm>
            <a:off x="1313180" y="2092837"/>
            <a:ext cx="95656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main reason that a computer needs an </a:t>
            </a:r>
            <a:r>
              <a:rPr lang="en-US" b="1" u="sng" dirty="0"/>
              <a:t>operating system</a:t>
            </a:r>
            <a:r>
              <a:rPr lang="en-US" dirty="0"/>
              <a:t> is to coordinate the interactions of its </a:t>
            </a:r>
            <a:r>
              <a:rPr lang="en-US" b="1" u="sng" dirty="0"/>
              <a:t>hardware</a:t>
            </a:r>
            <a:r>
              <a:rPr lang="en-US" dirty="0"/>
              <a:t> with each other as well as to coordinate their interaction with application </a:t>
            </a:r>
            <a:r>
              <a:rPr lang="en-US" sz="2400" b="1" u="sng" dirty="0"/>
              <a:t>software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51693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DDA7D5-7094-E765-63FD-A95BDC949BAA}"/>
              </a:ext>
            </a:extLst>
          </p:cNvPr>
          <p:cNvSpPr txBox="1"/>
          <p:nvPr/>
        </p:nvSpPr>
        <p:spPr>
          <a:xfrm>
            <a:off x="511340" y="1117600"/>
            <a:ext cx="1116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Bauhaus 93" panose="04030905020B02020C02" pitchFamily="82" charset="0"/>
              </a:rPr>
              <a:t>LIST THE FIVE BASIC FUNCTIONS OF THE OPERATING SYSTEM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BBCD22-726C-545B-57B1-DB2D9F8DEFE5}"/>
              </a:ext>
            </a:extLst>
          </p:cNvPr>
          <p:cNvSpPr txBox="1"/>
          <p:nvPr/>
        </p:nvSpPr>
        <p:spPr>
          <a:xfrm>
            <a:off x="1436039" y="2274838"/>
            <a:ext cx="8249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Starting The Computer</a:t>
            </a:r>
            <a:r>
              <a:rPr lang="en-US" dirty="0"/>
              <a:t>: Transferring Files From The Storage Device To Ram Memory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Managing Programs</a:t>
            </a:r>
            <a:r>
              <a:rPr lang="en-US" dirty="0"/>
              <a:t>: That Are Active On The Desktop And Taskbar Or Running In The Background.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Managing Memory</a:t>
            </a:r>
            <a:r>
              <a:rPr lang="en-US" dirty="0"/>
              <a:t>: (Ram) To Optimize Its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Coordinating Tasks</a:t>
            </a:r>
            <a:r>
              <a:rPr lang="en-US" dirty="0"/>
              <a:t>: Including The Communication Between Input And Output Devices And Programs.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Providing A User Interface</a:t>
            </a:r>
            <a:r>
              <a:rPr lang="en-US" dirty="0"/>
              <a:t>: To Allow For Easy And Seamless Communication With The User. </a:t>
            </a:r>
          </a:p>
        </p:txBody>
      </p:sp>
    </p:spTree>
    <p:extLst>
      <p:ext uri="{BB962C8B-B14F-4D97-AF65-F5344CB8AC3E}">
        <p14:creationId xmlns:p14="http://schemas.microsoft.com/office/powerpoint/2010/main" val="3621425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7CC61E-BDAC-5FD9-A745-5EEE9AB75C38}"/>
              </a:ext>
            </a:extLst>
          </p:cNvPr>
          <p:cNvSpPr txBox="1"/>
          <p:nvPr/>
        </p:nvSpPr>
        <p:spPr>
          <a:xfrm>
            <a:off x="3129062" y="1076778"/>
            <a:ext cx="5933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Bauhaus 93" panose="04030905020B02020C02" pitchFamily="82" charset="0"/>
              </a:rPr>
              <a:t>LIST THREE CATEGORIES OF O.S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A2D562-3BB6-FBE8-3A06-C2A761213427}"/>
              </a:ext>
            </a:extLst>
          </p:cNvPr>
          <p:cNvSpPr txBox="1"/>
          <p:nvPr/>
        </p:nvSpPr>
        <p:spPr>
          <a:xfrm>
            <a:off x="1422400" y="1718571"/>
            <a:ext cx="93472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/>
              <a:t> </a:t>
            </a:r>
            <a:r>
              <a:rPr lang="en-US" sz="2000" b="1" dirty="0"/>
              <a:t>Stand-alone operating systems</a:t>
            </a:r>
            <a:r>
              <a:rPr lang="en-US" b="1" dirty="0"/>
              <a:t>: </a:t>
            </a:r>
            <a:r>
              <a:rPr lang="en-US" dirty="0"/>
              <a:t>works on a desktop computer, notebook, or any portable computing device. The name stand-alone comes from the fact that it does not need to be connected to any other system.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b="1" dirty="0"/>
              <a:t> Server operating systems</a:t>
            </a:r>
            <a:r>
              <a:rPr lang="en-US" dirty="0"/>
              <a:t>: Are designed for network use. Normally they are complete operating systems with a file and task manager.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b="1" dirty="0"/>
              <a:t>Embedded operating systems</a:t>
            </a:r>
            <a:r>
              <a:rPr lang="en-US" dirty="0"/>
              <a:t>:  embedded operating systems are specialized operating systems designed for specific applications. </a:t>
            </a:r>
          </a:p>
          <a:p>
            <a:r>
              <a:rPr lang="en-US" dirty="0"/>
              <a:t> </a:t>
            </a:r>
            <a:r>
              <a:rPr lang="en-US" sz="2000" b="1" dirty="0"/>
              <a:t>examples of devices that contain embedded systems</a:t>
            </a:r>
            <a:r>
              <a:rPr lang="en-US" b="1" dirty="0"/>
              <a:t> :</a:t>
            </a:r>
          </a:p>
          <a:p>
            <a:r>
              <a:rPr lang="en-US" b="1" dirty="0"/>
              <a:t> </a:t>
            </a:r>
            <a:r>
              <a:rPr lang="en-US" dirty="0"/>
              <a:t>PDAs, cell phones, point-of-sale devices, VCRs, industrial robot controls, and even modern toasters that control the temperature based on bread type and the settings for the attached egg poacher.</a:t>
            </a:r>
          </a:p>
          <a:p>
            <a:r>
              <a:rPr lang="en-US" b="1" dirty="0"/>
              <a:t>Some of the more common embedded operating systems: </a:t>
            </a:r>
          </a:p>
          <a:p>
            <a:r>
              <a:rPr lang="en-US" dirty="0"/>
              <a:t> that are installed on our handheld devices are Microsoft Windows Mobile, Windows CE, Palm OS, Symbian OS, Android, and iPhone OS.</a:t>
            </a:r>
          </a:p>
        </p:txBody>
      </p:sp>
    </p:spTree>
    <p:extLst>
      <p:ext uri="{BB962C8B-B14F-4D97-AF65-F5344CB8AC3E}">
        <p14:creationId xmlns:p14="http://schemas.microsoft.com/office/powerpoint/2010/main" val="2489384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E5EF40-001A-86B9-6CD5-E834C81FA12A}"/>
              </a:ext>
            </a:extLst>
          </p:cNvPr>
          <p:cNvSpPr txBox="1"/>
          <p:nvPr/>
        </p:nvSpPr>
        <p:spPr>
          <a:xfrm>
            <a:off x="2475882" y="1385483"/>
            <a:ext cx="7240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Bauhaus 93" panose="04030905020B02020C02" pitchFamily="82" charset="0"/>
              </a:rPr>
              <a:t>LIST AND EXPLAIN TYPES OF INTERFACES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E3D738-B068-5A40-D5B1-1F055AE4DE3A}"/>
              </a:ext>
            </a:extLst>
          </p:cNvPr>
          <p:cNvSpPr txBox="1"/>
          <p:nvPr/>
        </p:nvSpPr>
        <p:spPr>
          <a:xfrm>
            <a:off x="1361440" y="2519680"/>
            <a:ext cx="8067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/>
              <a:t>Graphical user interfaces (GUIs).</a:t>
            </a:r>
          </a:p>
          <a:p>
            <a:pPr marL="342900" indent="-342900">
              <a:buAutoNum type="arabicPeriod"/>
            </a:pPr>
            <a:r>
              <a:rPr lang="en-US" dirty="0"/>
              <a:t> </a:t>
            </a:r>
            <a:r>
              <a:rPr lang="en-US" b="1" dirty="0"/>
              <a:t>Menu-driven user interfaces.</a:t>
            </a:r>
          </a:p>
          <a:p>
            <a:pPr marL="342900" indent="-342900">
              <a:buAutoNum type="arabicPeriod"/>
            </a:pPr>
            <a:r>
              <a:rPr lang="en-US" b="1" dirty="0"/>
              <a:t> Command-line user interfaces</a:t>
            </a:r>
            <a:r>
              <a:rPr lang="en-US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BE2D82-3A78-43BA-85F9-3AC359F70806}"/>
              </a:ext>
            </a:extLst>
          </p:cNvPr>
          <p:cNvSpPr txBox="1"/>
          <p:nvPr/>
        </p:nvSpPr>
        <p:spPr>
          <a:xfrm>
            <a:off x="1361440" y="5126630"/>
            <a:ext cx="76046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Most users prefer </a:t>
            </a:r>
            <a:r>
              <a:rPr lang="en-US" dirty="0"/>
              <a:t>to use </a:t>
            </a:r>
            <a:r>
              <a:rPr lang="en-US" b="1" dirty="0"/>
              <a:t>graphical user interfaces</a:t>
            </a:r>
            <a:r>
              <a:rPr lang="en-US" dirty="0"/>
              <a:t>, which makes use of small images called </a:t>
            </a:r>
            <a:r>
              <a:rPr lang="en-US" b="1" dirty="0"/>
              <a:t>icons</a:t>
            </a:r>
            <a:r>
              <a:rPr lang="en-US" dirty="0"/>
              <a:t> to identify linked programs.</a:t>
            </a:r>
          </a:p>
        </p:txBody>
      </p:sp>
    </p:spTree>
    <p:extLst>
      <p:ext uri="{BB962C8B-B14F-4D97-AF65-F5344CB8AC3E}">
        <p14:creationId xmlns:p14="http://schemas.microsoft.com/office/powerpoint/2010/main" val="505247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C39B33-C664-B697-B342-4B91E329902D}"/>
              </a:ext>
            </a:extLst>
          </p:cNvPr>
          <p:cNvSpPr txBox="1"/>
          <p:nvPr/>
        </p:nvSpPr>
        <p:spPr>
          <a:xfrm>
            <a:off x="2409277" y="1247314"/>
            <a:ext cx="7373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auhaus 93" panose="04030905020B02020C02" pitchFamily="82" charset="0"/>
              </a:rPr>
              <a:t>LIST THE MOST COMMON ESSENTIAL SYSTEM UTILLITIES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B0D8F1-2A9B-4C8D-3B86-0C76E25DA0E6}"/>
              </a:ext>
            </a:extLst>
          </p:cNvPr>
          <p:cNvSpPr txBox="1"/>
          <p:nvPr/>
        </p:nvSpPr>
        <p:spPr>
          <a:xfrm>
            <a:off x="1341120" y="2126919"/>
            <a:ext cx="95097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• </a:t>
            </a:r>
            <a:r>
              <a:rPr lang="en-US" b="1" dirty="0"/>
              <a:t>Providing</a:t>
            </a:r>
            <a:r>
              <a:rPr lang="en-US" dirty="0"/>
              <a:t> antivirus protection.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b="1" dirty="0"/>
              <a:t>• Searching </a:t>
            </a:r>
            <a:r>
              <a:rPr lang="en-US" dirty="0"/>
              <a:t>for and managing files. </a:t>
            </a:r>
          </a:p>
          <a:p>
            <a:endParaRPr lang="en-US" dirty="0"/>
          </a:p>
          <a:p>
            <a:r>
              <a:rPr lang="en-US" dirty="0"/>
              <a:t>• </a:t>
            </a:r>
            <a:r>
              <a:rPr lang="en-US" b="1" dirty="0"/>
              <a:t>Scanning</a:t>
            </a:r>
            <a:r>
              <a:rPr lang="en-US" dirty="0"/>
              <a:t> and defragmenting disks and files.</a:t>
            </a:r>
          </a:p>
          <a:p>
            <a:endParaRPr lang="en-US" dirty="0"/>
          </a:p>
          <a:p>
            <a:r>
              <a:rPr lang="en-US" dirty="0"/>
              <a:t> • </a:t>
            </a:r>
            <a:r>
              <a:rPr lang="en-US" b="1" dirty="0"/>
              <a:t>Backing up </a:t>
            </a:r>
            <a:r>
              <a:rPr lang="en-US" dirty="0"/>
              <a:t>system and application files.</a:t>
            </a:r>
          </a:p>
          <a:p>
            <a:endParaRPr lang="en-US" dirty="0"/>
          </a:p>
          <a:p>
            <a:r>
              <a:rPr lang="en-US" dirty="0"/>
              <a:t> • </a:t>
            </a:r>
            <a:r>
              <a:rPr lang="en-US" b="1" dirty="0"/>
              <a:t>Compressing</a:t>
            </a:r>
            <a:r>
              <a:rPr lang="en-US" dirty="0"/>
              <a:t> files so that they take up less space on storage media. </a:t>
            </a:r>
          </a:p>
          <a:p>
            <a:endParaRPr lang="en-US" dirty="0"/>
          </a:p>
          <a:p>
            <a:r>
              <a:rPr lang="en-US" dirty="0"/>
              <a:t>• </a:t>
            </a:r>
            <a:r>
              <a:rPr lang="en-US" b="1" dirty="0"/>
              <a:t>Providing</a:t>
            </a:r>
            <a:r>
              <a:rPr lang="en-US" dirty="0"/>
              <a:t> additional accessibility utilities to meet the needs of individuals with special needs</a:t>
            </a:r>
          </a:p>
        </p:txBody>
      </p:sp>
    </p:spTree>
    <p:extLst>
      <p:ext uri="{BB962C8B-B14F-4D97-AF65-F5344CB8AC3E}">
        <p14:creationId xmlns:p14="http://schemas.microsoft.com/office/powerpoint/2010/main" val="1311514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783286-BFD1-CB82-A8C1-96BA0E3F9A6E}"/>
              </a:ext>
            </a:extLst>
          </p:cNvPr>
          <p:cNvSpPr txBox="1"/>
          <p:nvPr/>
        </p:nvSpPr>
        <p:spPr>
          <a:xfrm>
            <a:off x="666386" y="786045"/>
            <a:ext cx="11119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Bauhaus 93" panose="04030905020B02020C02" pitchFamily="82" charset="0"/>
              </a:rPr>
              <a:t>EXPLAIN WHAT HAPPENS WHEN YOU TURN ON THE COMPUTER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1D809C-CD39-077F-84EF-9071ADF33693}"/>
              </a:ext>
            </a:extLst>
          </p:cNvPr>
          <p:cNvSpPr txBox="1"/>
          <p:nvPr/>
        </p:nvSpPr>
        <p:spPr>
          <a:xfrm>
            <a:off x="406398" y="1370820"/>
            <a:ext cx="1221232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BIOS is loaded/activated</a:t>
            </a:r>
            <a:r>
              <a:rPr lang="en-US" sz="2400" dirty="0"/>
              <a:t>:</a:t>
            </a:r>
          </a:p>
          <a:p>
            <a:r>
              <a:rPr lang="en-US" b="1" dirty="0"/>
              <a:t>1.</a:t>
            </a:r>
            <a:r>
              <a:rPr lang="en-US" dirty="0"/>
              <a:t> Electricity flows from the power supply through the system.&amp;</a:t>
            </a:r>
          </a:p>
          <a:p>
            <a:r>
              <a:rPr lang="en-US" b="1" dirty="0"/>
              <a:t>2.</a:t>
            </a:r>
            <a:r>
              <a:rPr lang="en-US" dirty="0"/>
              <a:t> When CPU receives the signal that the power level is sufficient, the CPU will start executing.</a:t>
            </a:r>
          </a:p>
          <a:p>
            <a:r>
              <a:rPr lang="en-US" b="1" dirty="0"/>
              <a:t>3. </a:t>
            </a:r>
            <a:r>
              <a:rPr lang="en-US" dirty="0"/>
              <a:t>Since the CPU has nothing in memory to work on, it’s directed to the BIOS ROM, for the start of the BIOS boot program.</a:t>
            </a:r>
          </a:p>
          <a:p>
            <a:r>
              <a:rPr lang="en-US" b="1" dirty="0"/>
              <a:t>4.</a:t>
            </a:r>
            <a:r>
              <a:rPr lang="en-US" dirty="0"/>
              <a:t>  BIOS- provides descriptions of the equipment that the system contains (CPU, RAM, and hard disk).</a:t>
            </a:r>
          </a:p>
          <a:p>
            <a:pPr marL="342900" indent="-342900">
              <a:buAutoNum type="arabicPeriod"/>
            </a:pP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F4C2D5-2B1C-72D3-00EA-04E37F7D88A9}"/>
              </a:ext>
            </a:extLst>
          </p:cNvPr>
          <p:cNvSpPr txBox="1"/>
          <p:nvPr/>
        </p:nvSpPr>
        <p:spPr>
          <a:xfrm>
            <a:off x="406398" y="4163741"/>
            <a:ext cx="631952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 </a:t>
            </a:r>
            <a:r>
              <a:rPr lang="en-US" sz="2400" b="1" dirty="0"/>
              <a:t>Initiate the power on self-test (POST): </a:t>
            </a:r>
          </a:p>
          <a:p>
            <a:r>
              <a:rPr lang="en-US" b="1" dirty="0"/>
              <a:t>1.</a:t>
            </a:r>
            <a:r>
              <a:rPr lang="en-US" dirty="0"/>
              <a:t> A series of tests are conducted to make sure that the computer and its peripherals are operating correctly (POST). </a:t>
            </a:r>
          </a:p>
          <a:p>
            <a:r>
              <a:rPr lang="en-US" b="1" dirty="0"/>
              <a:t>2.</a:t>
            </a:r>
            <a:r>
              <a:rPr lang="en-US" dirty="0"/>
              <a:t> If any of these tests fail, you’ll hear a beep/ see an on screen error message, and the computer will stop.</a:t>
            </a:r>
          </a:p>
          <a:p>
            <a:r>
              <a:rPr lang="en-US" b="1" dirty="0"/>
              <a:t>3.</a:t>
            </a:r>
            <a:r>
              <a:rPr lang="en-US" dirty="0"/>
              <a:t> Fix errors by plugging in some components securely.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84491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2C2A2F-238B-DC9F-89EF-E03DAD03BADA}"/>
              </a:ext>
            </a:extLst>
          </p:cNvPr>
          <p:cNvSpPr txBox="1"/>
          <p:nvPr/>
        </p:nvSpPr>
        <p:spPr>
          <a:xfrm>
            <a:off x="701458" y="839244"/>
            <a:ext cx="875569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Load the OS:</a:t>
            </a:r>
          </a:p>
          <a:p>
            <a:r>
              <a:rPr lang="en-US" b="1" dirty="0"/>
              <a:t>1. </a:t>
            </a:r>
            <a:r>
              <a:rPr lang="en-US" dirty="0"/>
              <a:t>BIOS initiates a search for the OS.</a:t>
            </a:r>
          </a:p>
          <a:p>
            <a:r>
              <a:rPr lang="en-US" b="1" dirty="0"/>
              <a:t>2. </a:t>
            </a:r>
            <a:r>
              <a:rPr lang="en-US" dirty="0"/>
              <a:t>Options/ settings in the setup program determine where the BIOS looks for the OS.</a:t>
            </a:r>
          </a:p>
          <a:p>
            <a:r>
              <a:rPr lang="en-US" b="1" dirty="0"/>
              <a:t>3.</a:t>
            </a:r>
            <a:r>
              <a:rPr lang="en-US" dirty="0"/>
              <a:t> If no OS is found in the 1st location, the BIOS moves on to the next location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59202F-8C94-95F2-5FB5-B7451D4E2350}"/>
              </a:ext>
            </a:extLst>
          </p:cNvPr>
          <p:cNvSpPr txBox="1"/>
          <p:nvPr/>
        </p:nvSpPr>
        <p:spPr>
          <a:xfrm>
            <a:off x="701458" y="3429000"/>
            <a:ext cx="979535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system configuration: </a:t>
            </a:r>
          </a:p>
          <a:p>
            <a:r>
              <a:rPr lang="en-US" b="1" dirty="0"/>
              <a:t>1. </a:t>
            </a:r>
            <a:r>
              <a:rPr lang="en-US" dirty="0"/>
              <a:t>Configuration information is stored in a database– registry. </a:t>
            </a:r>
          </a:p>
          <a:p>
            <a:r>
              <a:rPr lang="en-US" b="1" dirty="0"/>
              <a:t>2.</a:t>
            </a:r>
            <a:r>
              <a:rPr lang="en-US" dirty="0"/>
              <a:t> Registry- contains info about your system configuration choices (background graphics, mouse settings).</a:t>
            </a:r>
          </a:p>
          <a:p>
            <a:r>
              <a:rPr lang="en-US" b="1" dirty="0"/>
              <a:t>3.</a:t>
            </a:r>
            <a:r>
              <a:rPr lang="en-US" dirty="0"/>
              <a:t> Once the OS’s kernel has been loaded, it checks the system’s configuration to determine which drivers/programs are needed. </a:t>
            </a:r>
          </a:p>
          <a:p>
            <a:r>
              <a:rPr lang="en-US" b="1" dirty="0"/>
              <a:t>4. </a:t>
            </a:r>
            <a:r>
              <a:rPr lang="en-US" dirty="0"/>
              <a:t>Driver- utility program that contains instructions to make a peripheral device usable by an OS.</a:t>
            </a:r>
          </a:p>
        </p:txBody>
      </p:sp>
    </p:spTree>
    <p:extLst>
      <p:ext uri="{BB962C8B-B14F-4D97-AF65-F5344CB8AC3E}">
        <p14:creationId xmlns:p14="http://schemas.microsoft.com/office/powerpoint/2010/main" val="5488420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272</TotalTime>
  <Words>811</Words>
  <Application>Microsoft Office PowerPoint</Application>
  <PresentationFormat>Widescreen</PresentationFormat>
  <Paragraphs>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Arial Rounded MT Bold</vt:lpstr>
      <vt:lpstr>Bauhaus 93</vt:lpstr>
      <vt:lpstr>Calibri</vt:lpstr>
      <vt:lpstr>Calibri Light</vt:lpstr>
      <vt:lpstr>Celestial</vt:lpstr>
      <vt:lpstr>OPERATING SYSTEM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specifications</dc:title>
  <dc:creator>lukman elhusadi</dc:creator>
  <cp:lastModifiedBy>lukman elhusadi</cp:lastModifiedBy>
  <cp:revision>3</cp:revision>
  <dcterms:created xsi:type="dcterms:W3CDTF">2022-11-14T10:54:24Z</dcterms:created>
  <dcterms:modified xsi:type="dcterms:W3CDTF">2022-11-20T20:20:06Z</dcterms:modified>
</cp:coreProperties>
</file>