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3"/>
  </p:notesMasterIdLst>
  <p:sldIdLst>
    <p:sldId id="256" r:id="rId2"/>
    <p:sldId id="257" r:id="rId3"/>
    <p:sldId id="273" r:id="rId4"/>
    <p:sldId id="268" r:id="rId5"/>
    <p:sldId id="265" r:id="rId6"/>
    <p:sldId id="258" r:id="rId7"/>
    <p:sldId id="259" r:id="rId8"/>
    <p:sldId id="260" r:id="rId9"/>
    <p:sldId id="261" r:id="rId10"/>
    <p:sldId id="262" r:id="rId11"/>
    <p:sldId id="263" r:id="rId12"/>
    <p:sldId id="264" r:id="rId13"/>
    <p:sldId id="269" r:id="rId14"/>
    <p:sldId id="270" r:id="rId15"/>
    <p:sldId id="271" r:id="rId16"/>
    <p:sldId id="274" r:id="rId17"/>
    <p:sldId id="275" r:id="rId18"/>
    <p:sldId id="276" r:id="rId19"/>
    <p:sldId id="266" r:id="rId20"/>
    <p:sldId id="267" r:id="rId21"/>
    <p:sldId id="272"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218945941320" initials="2" lastIdx="2" clrIdx="0">
    <p:extLst>
      <p:ext uri="{19B8F6BF-5375-455C-9EA6-DF929625EA0E}">
        <p15:presenceInfo xmlns:p15="http://schemas.microsoft.com/office/powerpoint/2012/main" userId="5592fd2c024ba0f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79" autoAdjust="0"/>
    <p:restoredTop sz="94660"/>
  </p:normalViewPr>
  <p:slideViewPr>
    <p:cSldViewPr snapToGrid="0">
      <p:cViewPr>
        <p:scale>
          <a:sx n="75" d="100"/>
          <a:sy n="75" d="100"/>
        </p:scale>
        <p:origin x="628" y="-2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5-15T23:45:09.849" idx="2">
    <p:pos x="10" y="10"/>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AE"/>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AF59D772-5E2C-457E-A907-1591FB926A48}" type="datetimeFigureOut">
              <a:rPr lang="en-AE" smtClean="0"/>
              <a:t>15/05/2022</a:t>
            </a:fld>
            <a:endParaRPr lang="en-AE"/>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AE"/>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AE"/>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AE"/>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A3465D1B-7E76-4CFD-A7F7-EFEFF270E79A}" type="slidenum">
              <a:rPr lang="en-AE" smtClean="0"/>
              <a:t>‹#›</a:t>
            </a:fld>
            <a:endParaRPr lang="en-AE"/>
          </a:p>
        </p:txBody>
      </p:sp>
    </p:spTree>
    <p:extLst>
      <p:ext uri="{BB962C8B-B14F-4D97-AF65-F5344CB8AC3E}">
        <p14:creationId xmlns:p14="http://schemas.microsoft.com/office/powerpoint/2010/main" val="215651654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5938E01-7401-4B32-BEF7-FB1F74B37295}"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1363417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938E01-7401-4B32-BEF7-FB1F74B37295}" type="datetimeFigureOut">
              <a:rPr lang="en-GB" smtClean="0"/>
              <a:t>15/05/2022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93895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938E01-7401-4B32-BEF7-FB1F74B37295}" type="datetimeFigureOut">
              <a:rPr lang="en-GB" smtClean="0"/>
              <a:t>15/05/2022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124266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938E01-7401-4B32-BEF7-FB1F74B37295}" type="datetimeFigureOut">
              <a:rPr lang="en-GB" smtClean="0"/>
              <a:t>15/05/2022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844911-7C92-4A38-978A-915F00B1D44A}" type="slidenum">
              <a:rPr lang="en-GB" smtClean="0"/>
              <a:t>‹#›</a:t>
            </a:fld>
            <a:endParaRPr lang="en-GB"/>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5178482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938E01-7401-4B32-BEF7-FB1F74B37295}" type="datetimeFigureOut">
              <a:rPr lang="en-GB" smtClean="0"/>
              <a:t>15/05/2022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41346561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05938E01-7401-4B32-BEF7-FB1F74B37295}" type="datetimeFigureOut">
              <a:rPr lang="en-GB" smtClean="0"/>
              <a:t>15/05/2022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7151968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05938E01-7401-4B32-BEF7-FB1F74B37295}" type="datetimeFigureOut">
              <a:rPr lang="en-GB" smtClean="0"/>
              <a:t>15/05/2022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4240708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938E01-7401-4B32-BEF7-FB1F74B37295}"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3429337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938E01-7401-4B32-BEF7-FB1F74B37295}"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3570032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938E01-7401-4B32-BEF7-FB1F74B37295}"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4077115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5938E01-7401-4B32-BEF7-FB1F74B37295}" type="datetimeFigureOut">
              <a:rPr lang="en-GB" smtClean="0"/>
              <a:t>15/05/2022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725667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938E01-7401-4B32-BEF7-FB1F74B37295}" type="datetimeFigureOut">
              <a:rPr lang="en-GB" smtClean="0"/>
              <a:t>15/05/2022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3610728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938E01-7401-4B32-BEF7-FB1F74B37295}" type="datetimeFigureOut">
              <a:rPr lang="en-GB" smtClean="0"/>
              <a:t>15/05/2022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1352806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5938E01-7401-4B32-BEF7-FB1F74B37295}" type="datetimeFigureOut">
              <a:rPr lang="en-GB" smtClean="0"/>
              <a:t>15/05/2022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2527344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05938E01-7401-4B32-BEF7-FB1F74B37295}" type="datetimeFigureOut">
              <a:rPr lang="en-GB" smtClean="0"/>
              <a:t>15/05/2022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3612562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938E01-7401-4B32-BEF7-FB1F74B37295}" type="datetimeFigureOut">
              <a:rPr lang="en-GB" smtClean="0"/>
              <a:t>15/05/2022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2910808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938E01-7401-4B32-BEF7-FB1F74B37295}" type="datetimeFigureOut">
              <a:rPr lang="en-GB" smtClean="0"/>
              <a:t>15/05/2022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8844911-7C92-4A38-978A-915F00B1D44A}" type="slidenum">
              <a:rPr lang="en-GB" smtClean="0"/>
              <a:t>‹#›</a:t>
            </a:fld>
            <a:endParaRPr lang="en-GB"/>
          </a:p>
        </p:txBody>
      </p:sp>
    </p:spTree>
    <p:extLst>
      <p:ext uri="{BB962C8B-B14F-4D97-AF65-F5344CB8AC3E}">
        <p14:creationId xmlns:p14="http://schemas.microsoft.com/office/powerpoint/2010/main" val="1856361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05938E01-7401-4B32-BEF7-FB1F74B37295}" type="datetimeFigureOut">
              <a:rPr lang="en-GB" smtClean="0"/>
              <a:t>15/05/2022</a:t>
            </a:fld>
            <a:endParaRPr lang="en-GB"/>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GB"/>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78844911-7C92-4A38-978A-915F00B1D44A}" type="slidenum">
              <a:rPr lang="en-GB" smtClean="0"/>
              <a:t>‹#›</a:t>
            </a:fld>
            <a:endParaRPr lang="en-GB"/>
          </a:p>
        </p:txBody>
      </p:sp>
    </p:spTree>
    <p:extLst>
      <p:ext uri="{BB962C8B-B14F-4D97-AF65-F5344CB8AC3E}">
        <p14:creationId xmlns:p14="http://schemas.microsoft.com/office/powerpoint/2010/main" val="55993282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https://www.cdc.gov/handwashing/index.html"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svg"/></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9995" y="1300785"/>
            <a:ext cx="8689976" cy="2509213"/>
          </a:xfrm>
        </p:spPr>
        <p:txBody>
          <a:bodyPr>
            <a:normAutofit/>
          </a:bodyPr>
          <a:lstStyle/>
          <a:p>
            <a:r>
              <a:rPr lang="en-US" sz="5400" dirty="0">
                <a:solidFill>
                  <a:schemeClr val="accent1">
                    <a:lumMod val="50000"/>
                  </a:schemeClr>
                </a:solidFill>
              </a:rPr>
              <a:t>Health Care Sanitation</a:t>
            </a:r>
            <a:br>
              <a:rPr lang="en-US" sz="5400" dirty="0">
                <a:solidFill>
                  <a:srgbClr val="FF0000"/>
                </a:solidFill>
              </a:rPr>
            </a:br>
            <a:endParaRPr lang="en-GB" sz="5400" dirty="0">
              <a:solidFill>
                <a:srgbClr val="FF0000"/>
              </a:solidFill>
            </a:endParaRPr>
          </a:p>
        </p:txBody>
      </p:sp>
      <p:sp>
        <p:nvSpPr>
          <p:cNvPr id="3" name="مربع نص 2"/>
          <p:cNvSpPr txBox="1"/>
          <p:nvPr/>
        </p:nvSpPr>
        <p:spPr>
          <a:xfrm>
            <a:off x="490655" y="5252225"/>
            <a:ext cx="4248022" cy="1815882"/>
          </a:xfrm>
          <a:prstGeom prst="rect">
            <a:avLst/>
          </a:prstGeom>
          <a:noFill/>
        </p:spPr>
        <p:txBody>
          <a:bodyPr wrap="none" rtlCol="1">
            <a:spAutoFit/>
          </a:bodyPr>
          <a:lstStyle/>
          <a:p>
            <a:r>
              <a:rPr lang="en-US" sz="2800" dirty="0"/>
              <a:t>Done by GHOFRAN HUSSIN</a:t>
            </a:r>
          </a:p>
          <a:p>
            <a:r>
              <a:rPr lang="en-US" sz="2800" dirty="0"/>
              <a:t>Block : PTS</a:t>
            </a:r>
          </a:p>
          <a:p>
            <a:r>
              <a:rPr lang="en-US" sz="2800" dirty="0"/>
              <a:t>S.N : 2749</a:t>
            </a:r>
          </a:p>
          <a:p>
            <a:endParaRPr lang="ar-LY" sz="2800" dirty="0"/>
          </a:p>
        </p:txBody>
      </p:sp>
      <p:pic>
        <p:nvPicPr>
          <p:cNvPr id="5" name="صورة 4">
            <a:extLst>
              <a:ext uri="{FF2B5EF4-FFF2-40B4-BE49-F238E27FC236}">
                <a16:creationId xmlns:a16="http://schemas.microsoft.com/office/drawing/2014/main" id="{EB560EBC-3683-699C-9D83-34ED2497B1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176" y="232017"/>
            <a:ext cx="1203947" cy="1203947"/>
          </a:xfrm>
          <a:prstGeom prst="rect">
            <a:avLst/>
          </a:prstGeom>
        </p:spPr>
      </p:pic>
      <p:pic>
        <p:nvPicPr>
          <p:cNvPr id="7" name="صورة 6">
            <a:extLst>
              <a:ext uri="{FF2B5EF4-FFF2-40B4-BE49-F238E27FC236}">
                <a16:creationId xmlns:a16="http://schemas.microsoft.com/office/drawing/2014/main" id="{E3FF7EF3-9005-C7DB-ACAD-8223185778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15353" y="96838"/>
            <a:ext cx="1457680" cy="1457680"/>
          </a:xfrm>
          <a:prstGeom prst="rect">
            <a:avLst/>
          </a:prstGeom>
        </p:spPr>
      </p:pic>
    </p:spTree>
    <p:extLst>
      <p:ext uri="{BB962C8B-B14F-4D97-AF65-F5344CB8AC3E}">
        <p14:creationId xmlns:p14="http://schemas.microsoft.com/office/powerpoint/2010/main" val="15280248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2069" y="5347503"/>
            <a:ext cx="7974957" cy="1077218"/>
          </a:xfrm>
          <a:prstGeom prst="rect">
            <a:avLst/>
          </a:prstGeom>
          <a:noFill/>
        </p:spPr>
        <p:txBody>
          <a:bodyPr wrap="square" rtlCol="0">
            <a:spAutoFit/>
          </a:bodyPr>
          <a:lstStyle/>
          <a:p>
            <a:r>
              <a:rPr lang="en-US" sz="3200" b="1" dirty="0">
                <a:solidFill>
                  <a:schemeClr val="accent1">
                    <a:lumMod val="50000"/>
                  </a:schemeClr>
                </a:solidFill>
              </a:rPr>
              <a:t>Packaging : </a:t>
            </a:r>
            <a:r>
              <a:rPr lang="en-US" sz="3200" dirty="0"/>
              <a:t>pack instruments in sterile wrap and afterwards in containers. </a:t>
            </a:r>
            <a:endParaRPr lang="en-GB" sz="3200" dirty="0"/>
          </a:p>
        </p:txBody>
      </p:sp>
      <p:pic>
        <p:nvPicPr>
          <p:cNvPr id="4" name="Picture 3"/>
          <p:cNvPicPr>
            <a:picLocks noChangeAspect="1"/>
          </p:cNvPicPr>
          <p:nvPr/>
        </p:nvPicPr>
        <p:blipFill rotWithShape="1">
          <a:blip r:embed="rId2"/>
          <a:srcRect l="4981" t="5168" r="2914"/>
          <a:stretch/>
        </p:blipFill>
        <p:spPr>
          <a:xfrm>
            <a:off x="6960230" y="450369"/>
            <a:ext cx="4926424" cy="4792962"/>
          </a:xfrm>
          <a:prstGeom prst="rect">
            <a:avLst/>
          </a:prstGeom>
        </p:spPr>
      </p:pic>
      <p:pic>
        <p:nvPicPr>
          <p:cNvPr id="6" name="Picture 5"/>
          <p:cNvPicPr>
            <a:picLocks noChangeAspect="1"/>
          </p:cNvPicPr>
          <p:nvPr/>
        </p:nvPicPr>
        <p:blipFill rotWithShape="1">
          <a:blip r:embed="rId3"/>
          <a:srcRect l="4154" b="3143"/>
          <a:stretch/>
        </p:blipFill>
        <p:spPr>
          <a:xfrm>
            <a:off x="2098863" y="450369"/>
            <a:ext cx="4861367" cy="4792962"/>
          </a:xfrm>
          <a:prstGeom prst="rect">
            <a:avLst/>
          </a:prstGeom>
        </p:spPr>
      </p:pic>
      <p:sp>
        <p:nvSpPr>
          <p:cNvPr id="7" name="مستطيل 6">
            <a:extLst>
              <a:ext uri="{FF2B5EF4-FFF2-40B4-BE49-F238E27FC236}">
                <a16:creationId xmlns:a16="http://schemas.microsoft.com/office/drawing/2014/main" id="{0193DACC-DD74-67AF-7964-B182BAFC1C24}"/>
              </a:ext>
            </a:extLst>
          </p:cNvPr>
          <p:cNvSpPr/>
          <p:nvPr/>
        </p:nvSpPr>
        <p:spPr>
          <a:xfrm>
            <a:off x="10774441" y="6407631"/>
            <a:ext cx="449317"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50000"/>
                  </a:schemeClr>
                </a:solidFill>
              </a:rPr>
              <a:t>10</a:t>
            </a:r>
            <a:endParaRPr lang="en-AE" dirty="0">
              <a:solidFill>
                <a:schemeClr val="accent1">
                  <a:lumMod val="50000"/>
                </a:schemeClr>
              </a:solidFill>
            </a:endParaRPr>
          </a:p>
        </p:txBody>
      </p:sp>
      <p:sp>
        <p:nvSpPr>
          <p:cNvPr id="8" name="مستطيل 7">
            <a:extLst>
              <a:ext uri="{FF2B5EF4-FFF2-40B4-BE49-F238E27FC236}">
                <a16:creationId xmlns:a16="http://schemas.microsoft.com/office/drawing/2014/main" id="{4307A82D-E304-D10F-C865-84EAC4C1E189}"/>
              </a:ext>
            </a:extLst>
          </p:cNvPr>
          <p:cNvSpPr/>
          <p:nvPr/>
        </p:nvSpPr>
        <p:spPr>
          <a:xfrm>
            <a:off x="0" y="2484243"/>
            <a:ext cx="2311198"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2">
                    <a:lumMod val="50000"/>
                  </a:schemeClr>
                </a:solidFill>
              </a:rPr>
              <a:t>Step 3</a:t>
            </a:r>
            <a:r>
              <a:rPr lang="en-US" b="1" dirty="0">
                <a:solidFill>
                  <a:schemeClr val="tx2">
                    <a:lumMod val="50000"/>
                  </a:schemeClr>
                </a:solidFill>
              </a:rPr>
              <a:t> </a:t>
            </a:r>
            <a:endParaRPr lang="en-AE" b="1" dirty="0">
              <a:solidFill>
                <a:schemeClr val="tx2">
                  <a:lumMod val="50000"/>
                </a:schemeClr>
              </a:solidFill>
            </a:endParaRPr>
          </a:p>
        </p:txBody>
      </p:sp>
      <p:sp>
        <p:nvSpPr>
          <p:cNvPr id="9" name="مستطيل 8">
            <a:extLst>
              <a:ext uri="{FF2B5EF4-FFF2-40B4-BE49-F238E27FC236}">
                <a16:creationId xmlns:a16="http://schemas.microsoft.com/office/drawing/2014/main" id="{C340AF4C-658A-63FE-60E1-305FA3B2DC23}"/>
              </a:ext>
            </a:extLst>
          </p:cNvPr>
          <p:cNvSpPr/>
          <p:nvPr/>
        </p:nvSpPr>
        <p:spPr>
          <a:xfrm>
            <a:off x="11561379" y="6737131"/>
            <a:ext cx="449317"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E"/>
          </a:p>
        </p:txBody>
      </p:sp>
    </p:spTree>
    <p:extLst>
      <p:ext uri="{BB962C8B-B14F-4D97-AF65-F5344CB8AC3E}">
        <p14:creationId xmlns:p14="http://schemas.microsoft.com/office/powerpoint/2010/main" val="3172288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84997" y="2650476"/>
            <a:ext cx="1229824" cy="584775"/>
          </a:xfrm>
          <a:prstGeom prst="rect">
            <a:avLst/>
          </a:prstGeom>
        </p:spPr>
        <p:txBody>
          <a:bodyPr wrap="none">
            <a:spAutoFit/>
          </a:bodyPr>
          <a:lstStyle/>
          <a:p>
            <a:pPr lvl="0"/>
            <a:r>
              <a:rPr lang="en-US" sz="3200" b="1" dirty="0">
                <a:solidFill>
                  <a:schemeClr val="accent2">
                    <a:lumMod val="50000"/>
                  </a:schemeClr>
                </a:solidFill>
              </a:rPr>
              <a:t>Step 4</a:t>
            </a:r>
          </a:p>
        </p:txBody>
      </p:sp>
      <p:sp>
        <p:nvSpPr>
          <p:cNvPr id="4" name="TextBox 3"/>
          <p:cNvSpPr txBox="1"/>
          <p:nvPr/>
        </p:nvSpPr>
        <p:spPr>
          <a:xfrm>
            <a:off x="1199909" y="5092861"/>
            <a:ext cx="9589150" cy="584775"/>
          </a:xfrm>
          <a:prstGeom prst="rect">
            <a:avLst/>
          </a:prstGeom>
          <a:noFill/>
        </p:spPr>
        <p:txBody>
          <a:bodyPr wrap="square" rtlCol="0">
            <a:spAutoFit/>
          </a:bodyPr>
          <a:lstStyle/>
          <a:p>
            <a:r>
              <a:rPr lang="en-US" sz="3200" b="1" dirty="0">
                <a:solidFill>
                  <a:schemeClr val="accent1">
                    <a:lumMod val="50000"/>
                  </a:schemeClr>
                </a:solidFill>
              </a:rPr>
              <a:t>Sterilization : </a:t>
            </a:r>
            <a:r>
              <a:rPr lang="en-US" sz="3200" dirty="0"/>
              <a:t>sterilize instruments using steam sterilizers.  </a:t>
            </a:r>
            <a:endParaRPr lang="en-GB" sz="3200" dirty="0"/>
          </a:p>
        </p:txBody>
      </p:sp>
      <p:pic>
        <p:nvPicPr>
          <p:cNvPr id="5" name="Picture 4"/>
          <p:cNvPicPr>
            <a:picLocks noChangeAspect="1"/>
          </p:cNvPicPr>
          <p:nvPr/>
        </p:nvPicPr>
        <p:blipFill rotWithShape="1">
          <a:blip r:embed="rId2"/>
          <a:srcRect t="3253" r="3145" b="1136"/>
          <a:stretch/>
        </p:blipFill>
        <p:spPr>
          <a:xfrm>
            <a:off x="3152899" y="162046"/>
            <a:ext cx="6072124" cy="4672360"/>
          </a:xfrm>
          <a:prstGeom prst="rect">
            <a:avLst/>
          </a:prstGeom>
        </p:spPr>
      </p:pic>
      <p:sp>
        <p:nvSpPr>
          <p:cNvPr id="6" name="مستطيل 5">
            <a:extLst>
              <a:ext uri="{FF2B5EF4-FFF2-40B4-BE49-F238E27FC236}">
                <a16:creationId xmlns:a16="http://schemas.microsoft.com/office/drawing/2014/main" id="{467C28F0-FB42-DD3F-AA78-CB163FAF42C2}"/>
              </a:ext>
            </a:extLst>
          </p:cNvPr>
          <p:cNvSpPr/>
          <p:nvPr/>
        </p:nvSpPr>
        <p:spPr>
          <a:xfrm>
            <a:off x="10789059" y="6332578"/>
            <a:ext cx="516250"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1">
                    <a:lumMod val="50000"/>
                  </a:schemeClr>
                </a:solidFill>
              </a:rPr>
              <a:t>11</a:t>
            </a:r>
            <a:endParaRPr lang="en-AE" sz="2000" dirty="0">
              <a:solidFill>
                <a:schemeClr val="accent1">
                  <a:lumMod val="50000"/>
                </a:schemeClr>
              </a:solidFill>
            </a:endParaRPr>
          </a:p>
        </p:txBody>
      </p:sp>
    </p:spTree>
    <p:extLst>
      <p:ext uri="{BB962C8B-B14F-4D97-AF65-F5344CB8AC3E}">
        <p14:creationId xmlns:p14="http://schemas.microsoft.com/office/powerpoint/2010/main" val="2059514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116010"/>
            <a:ext cx="10228968" cy="1077218"/>
          </a:xfrm>
          <a:prstGeom prst="rect">
            <a:avLst/>
          </a:prstGeom>
          <a:noFill/>
        </p:spPr>
        <p:txBody>
          <a:bodyPr wrap="square" rtlCol="0">
            <a:spAutoFit/>
          </a:bodyPr>
          <a:lstStyle/>
          <a:p>
            <a:r>
              <a:rPr lang="en-US" sz="3200" dirty="0"/>
              <a:t>Floor cleansing and the changing of bed sheets is also an important part of health care sanitation.</a:t>
            </a:r>
            <a:endParaRPr lang="en-GB" sz="32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5216" y="305402"/>
            <a:ext cx="6248280" cy="4810608"/>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718" y="305402"/>
            <a:ext cx="5583882" cy="4810608"/>
          </a:xfrm>
          <a:prstGeom prst="rect">
            <a:avLst/>
          </a:prstGeom>
        </p:spPr>
      </p:pic>
      <p:sp>
        <p:nvSpPr>
          <p:cNvPr id="5" name="مستطيل 4">
            <a:extLst>
              <a:ext uri="{FF2B5EF4-FFF2-40B4-BE49-F238E27FC236}">
                <a16:creationId xmlns:a16="http://schemas.microsoft.com/office/drawing/2014/main" id="{F8CFF261-7111-206A-C2BF-D806DD41AF0E}"/>
              </a:ext>
            </a:extLst>
          </p:cNvPr>
          <p:cNvSpPr/>
          <p:nvPr/>
        </p:nvSpPr>
        <p:spPr>
          <a:xfrm>
            <a:off x="10583105" y="6371294"/>
            <a:ext cx="935421"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1">
                    <a:lumMod val="50000"/>
                  </a:schemeClr>
                </a:solidFill>
              </a:rPr>
              <a:t>12</a:t>
            </a:r>
            <a:endParaRPr lang="en-AE" sz="2000" dirty="0">
              <a:solidFill>
                <a:schemeClr val="accent1">
                  <a:lumMod val="50000"/>
                </a:schemeClr>
              </a:solidFill>
            </a:endParaRPr>
          </a:p>
        </p:txBody>
      </p:sp>
    </p:spTree>
    <p:extLst>
      <p:ext uri="{BB962C8B-B14F-4D97-AF65-F5344CB8AC3E}">
        <p14:creationId xmlns:p14="http://schemas.microsoft.com/office/powerpoint/2010/main" val="374285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115" y="4817108"/>
            <a:ext cx="9601685" cy="1569660"/>
          </a:xfrm>
          <a:prstGeom prst="rect">
            <a:avLst/>
          </a:prstGeom>
          <a:noFill/>
        </p:spPr>
        <p:txBody>
          <a:bodyPr wrap="square" rtlCol="0">
            <a:spAutoFit/>
          </a:bodyPr>
          <a:lstStyle/>
          <a:p>
            <a:r>
              <a:rPr lang="en-US" sz="3200" dirty="0"/>
              <a:t>Ensuring clean water source is important in preventing the spread of water born communicable diseases such as </a:t>
            </a:r>
            <a:r>
              <a:rPr lang="en-US" sz="3200" dirty="0" err="1"/>
              <a:t>travler’s</a:t>
            </a:r>
            <a:r>
              <a:rPr lang="en-US" sz="3200" dirty="0"/>
              <a:t> diarrhea and cholera.</a:t>
            </a:r>
            <a:endParaRPr lang="en-GB" sz="32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5068" y="804586"/>
            <a:ext cx="8814095" cy="3809748"/>
          </a:xfrm>
          <a:prstGeom prst="rect">
            <a:avLst/>
          </a:prstGeom>
        </p:spPr>
      </p:pic>
      <p:sp>
        <p:nvSpPr>
          <p:cNvPr id="4" name="مستطيل 3">
            <a:extLst>
              <a:ext uri="{FF2B5EF4-FFF2-40B4-BE49-F238E27FC236}">
                <a16:creationId xmlns:a16="http://schemas.microsoft.com/office/drawing/2014/main" id="{BA3F8624-2D9A-5ACC-EAAD-A816BC03667A}"/>
              </a:ext>
            </a:extLst>
          </p:cNvPr>
          <p:cNvSpPr/>
          <p:nvPr/>
        </p:nvSpPr>
        <p:spPr>
          <a:xfrm>
            <a:off x="10755085" y="6386768"/>
            <a:ext cx="772511"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1">
                    <a:lumMod val="50000"/>
                  </a:schemeClr>
                </a:solidFill>
              </a:rPr>
              <a:t>13</a:t>
            </a:r>
            <a:endParaRPr lang="en-AE" sz="2000" dirty="0">
              <a:solidFill>
                <a:schemeClr val="accent1">
                  <a:lumMod val="50000"/>
                </a:schemeClr>
              </a:solidFill>
            </a:endParaRPr>
          </a:p>
        </p:txBody>
      </p:sp>
    </p:spTree>
    <p:extLst>
      <p:ext uri="{BB962C8B-B14F-4D97-AF65-F5344CB8AC3E}">
        <p14:creationId xmlns:p14="http://schemas.microsoft.com/office/powerpoint/2010/main" val="168749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9897" y="5159086"/>
            <a:ext cx="10572205" cy="1077218"/>
          </a:xfrm>
          <a:prstGeom prst="rect">
            <a:avLst/>
          </a:prstGeom>
          <a:noFill/>
        </p:spPr>
        <p:txBody>
          <a:bodyPr wrap="square" rtlCol="0">
            <a:spAutoFit/>
          </a:bodyPr>
          <a:lstStyle/>
          <a:p>
            <a:r>
              <a:rPr lang="en-US" sz="3200" dirty="0"/>
              <a:t>Ensuring food hygiene is important in preventing the spread of dangerous organisms such as E.coli and Salmonella. </a:t>
            </a:r>
            <a:endParaRPr lang="en-GB" sz="32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2013" y="762317"/>
            <a:ext cx="5261187" cy="4193825"/>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9315" y="762317"/>
            <a:ext cx="4250267" cy="4140403"/>
          </a:xfrm>
          <a:prstGeom prst="rect">
            <a:avLst/>
          </a:prstGeom>
        </p:spPr>
      </p:pic>
      <p:sp>
        <p:nvSpPr>
          <p:cNvPr id="5" name="مستطيل 4">
            <a:extLst>
              <a:ext uri="{FF2B5EF4-FFF2-40B4-BE49-F238E27FC236}">
                <a16:creationId xmlns:a16="http://schemas.microsoft.com/office/drawing/2014/main" id="{39952B98-D2FD-2200-A60E-5FA107EA18CC}"/>
              </a:ext>
            </a:extLst>
          </p:cNvPr>
          <p:cNvSpPr/>
          <p:nvPr/>
        </p:nvSpPr>
        <p:spPr>
          <a:xfrm>
            <a:off x="10826038" y="6439248"/>
            <a:ext cx="687089" cy="267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1">
                    <a:lumMod val="50000"/>
                  </a:schemeClr>
                </a:solidFill>
              </a:rPr>
              <a:t>14</a:t>
            </a:r>
            <a:endParaRPr lang="en-AE" sz="2000" dirty="0">
              <a:solidFill>
                <a:schemeClr val="accent1">
                  <a:lumMod val="50000"/>
                </a:schemeClr>
              </a:solidFill>
            </a:endParaRPr>
          </a:p>
        </p:txBody>
      </p:sp>
    </p:spTree>
    <p:extLst>
      <p:ext uri="{BB962C8B-B14F-4D97-AF65-F5344CB8AC3E}">
        <p14:creationId xmlns:p14="http://schemas.microsoft.com/office/powerpoint/2010/main" val="1388254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a:extLst>
              <a:ext uri="{FF2B5EF4-FFF2-40B4-BE49-F238E27FC236}">
                <a16:creationId xmlns:a16="http://schemas.microsoft.com/office/drawing/2014/main" id="{F5467BDF-22A1-30C3-1ED8-96C9F74FE45E}"/>
              </a:ext>
            </a:extLst>
          </p:cNvPr>
          <p:cNvSpPr/>
          <p:nvPr/>
        </p:nvSpPr>
        <p:spPr>
          <a:xfrm>
            <a:off x="10761128" y="6503276"/>
            <a:ext cx="734486" cy="3547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1">
                    <a:lumMod val="50000"/>
                  </a:schemeClr>
                </a:solidFill>
              </a:rPr>
              <a:t>15</a:t>
            </a:r>
          </a:p>
          <a:p>
            <a:pPr algn="ctr"/>
            <a:endParaRPr lang="en-AE" sz="2000" dirty="0">
              <a:solidFill>
                <a:schemeClr val="accent1">
                  <a:lumMod val="50000"/>
                </a:schemeClr>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385" y="96776"/>
            <a:ext cx="10799229" cy="6013959"/>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5058795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a:extLst>
              <a:ext uri="{FF2B5EF4-FFF2-40B4-BE49-F238E27FC236}">
                <a16:creationId xmlns:a16="http://schemas.microsoft.com/office/drawing/2014/main" id="{1648A6C6-999D-3D36-9976-EF25894D081C}"/>
              </a:ext>
            </a:extLst>
          </p:cNvPr>
          <p:cNvSpPr txBox="1"/>
          <p:nvPr/>
        </p:nvSpPr>
        <p:spPr>
          <a:xfrm>
            <a:off x="677332" y="1837266"/>
            <a:ext cx="6460068" cy="3293209"/>
          </a:xfrm>
          <a:prstGeom prst="rect">
            <a:avLst/>
          </a:prstGeom>
          <a:noFill/>
        </p:spPr>
        <p:txBody>
          <a:bodyPr wrap="square">
            <a:spAutoFit/>
          </a:bodyPr>
          <a:lstStyle/>
          <a:p>
            <a:r>
              <a:rPr lang="en-US" sz="3200" u="sng" dirty="0">
                <a:solidFill>
                  <a:schemeClr val="accent4">
                    <a:lumMod val="75000"/>
                  </a:schemeClr>
                </a:solidFill>
              </a:rPr>
              <a:t>Which country has sanitation problems?</a:t>
            </a:r>
          </a:p>
          <a:p>
            <a:r>
              <a:rPr lang="en-US" sz="2400" dirty="0"/>
              <a:t>Ethiopia, Uganda, Kenya and Tanzania, have by far the largest number of people in the region with no access to basic sanitation services, while countries like Eritrea, South Sudan and Ethiopia have the largest proportions and numbers of people </a:t>
            </a:r>
            <a:r>
              <a:rPr lang="en-US" sz="2400" dirty="0" err="1"/>
              <a:t>practising</a:t>
            </a:r>
            <a:r>
              <a:rPr lang="en-US" sz="2400" dirty="0"/>
              <a:t> open defecation.</a:t>
            </a:r>
            <a:endParaRPr lang="en-AE" sz="2400" dirty="0"/>
          </a:p>
        </p:txBody>
      </p:sp>
      <p:pic>
        <p:nvPicPr>
          <p:cNvPr id="9" name="صورة 8">
            <a:extLst>
              <a:ext uri="{FF2B5EF4-FFF2-40B4-BE49-F238E27FC236}">
                <a16:creationId xmlns:a16="http://schemas.microsoft.com/office/drawing/2014/main" id="{84BF886D-1A0C-E2EC-4229-B136A77B46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2428" y="2472265"/>
            <a:ext cx="4155739" cy="2548467"/>
          </a:xfrm>
          <a:prstGeom prst="rect">
            <a:avLst/>
          </a:prstGeom>
        </p:spPr>
      </p:pic>
      <p:sp>
        <p:nvSpPr>
          <p:cNvPr id="11" name="مربع نص 10">
            <a:extLst>
              <a:ext uri="{FF2B5EF4-FFF2-40B4-BE49-F238E27FC236}">
                <a16:creationId xmlns:a16="http://schemas.microsoft.com/office/drawing/2014/main" id="{6FF70ABB-511F-E93E-B753-39DDAC14B91A}"/>
              </a:ext>
            </a:extLst>
          </p:cNvPr>
          <p:cNvSpPr txBox="1"/>
          <p:nvPr/>
        </p:nvSpPr>
        <p:spPr>
          <a:xfrm>
            <a:off x="10896600" y="6358467"/>
            <a:ext cx="641931" cy="369332"/>
          </a:xfrm>
          <a:prstGeom prst="rect">
            <a:avLst/>
          </a:prstGeom>
          <a:noFill/>
        </p:spPr>
        <p:txBody>
          <a:bodyPr wrap="square" rtlCol="0">
            <a:spAutoFit/>
          </a:bodyPr>
          <a:lstStyle/>
          <a:p>
            <a:r>
              <a:rPr lang="en-US" dirty="0"/>
              <a:t>16</a:t>
            </a:r>
            <a:endParaRPr lang="en-AE" dirty="0"/>
          </a:p>
        </p:txBody>
      </p:sp>
    </p:spTree>
    <p:extLst>
      <p:ext uri="{BB962C8B-B14F-4D97-AF65-F5344CB8AC3E}">
        <p14:creationId xmlns:p14="http://schemas.microsoft.com/office/powerpoint/2010/main" val="2991688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274588C3-B250-B9ED-47BD-A6C7017452E1}"/>
              </a:ext>
            </a:extLst>
          </p:cNvPr>
          <p:cNvSpPr txBox="1"/>
          <p:nvPr/>
        </p:nvSpPr>
        <p:spPr>
          <a:xfrm>
            <a:off x="990602" y="1596873"/>
            <a:ext cx="6096000" cy="1631216"/>
          </a:xfrm>
          <a:prstGeom prst="rect">
            <a:avLst/>
          </a:prstGeom>
          <a:noFill/>
        </p:spPr>
        <p:txBody>
          <a:bodyPr wrap="square">
            <a:spAutoFit/>
          </a:bodyPr>
          <a:lstStyle/>
          <a:p>
            <a:pPr algn="l" fontAlgn="base"/>
            <a:r>
              <a:rPr lang="en-US" sz="3200" b="1" i="0" dirty="0">
                <a:solidFill>
                  <a:srgbClr val="000000"/>
                </a:solidFill>
                <a:effectLst/>
                <a:latin typeface="inherit"/>
              </a:rPr>
              <a:t>DO you think Libya suffer from sanitation problems </a:t>
            </a:r>
            <a:r>
              <a:rPr lang="en-US" sz="3200" b="1" dirty="0">
                <a:solidFill>
                  <a:srgbClr val="000000"/>
                </a:solidFill>
                <a:latin typeface="inherit"/>
              </a:rPr>
              <a:t>?</a:t>
            </a:r>
            <a:endParaRPr lang="en-US" sz="3200" b="0" i="0" dirty="0">
              <a:solidFill>
                <a:srgbClr val="1C1B1C"/>
              </a:solidFill>
              <a:effectLst/>
              <a:latin typeface="lato" panose="020B0604020202020204" pitchFamily="34" charset="0"/>
            </a:endParaRPr>
          </a:p>
          <a:p>
            <a:br>
              <a:rPr lang="en-US" dirty="0"/>
            </a:br>
            <a:endParaRPr lang="en-AE" dirty="0"/>
          </a:p>
        </p:txBody>
      </p:sp>
      <p:pic>
        <p:nvPicPr>
          <p:cNvPr id="7" name="صورة 6">
            <a:extLst>
              <a:ext uri="{FF2B5EF4-FFF2-40B4-BE49-F238E27FC236}">
                <a16:creationId xmlns:a16="http://schemas.microsoft.com/office/drawing/2014/main" id="{13FE4659-F0BA-B38B-8328-A0BC4B5E3F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1999" y="3134360"/>
            <a:ext cx="5011615" cy="2606040"/>
          </a:xfrm>
          <a:prstGeom prst="rect">
            <a:avLst/>
          </a:prstGeom>
        </p:spPr>
      </p:pic>
      <p:sp>
        <p:nvSpPr>
          <p:cNvPr id="8" name="مربع نص 7">
            <a:extLst>
              <a:ext uri="{FF2B5EF4-FFF2-40B4-BE49-F238E27FC236}">
                <a16:creationId xmlns:a16="http://schemas.microsoft.com/office/drawing/2014/main" id="{03F0A666-9297-05E4-8547-327B9C7873D5}"/>
              </a:ext>
            </a:extLst>
          </p:cNvPr>
          <p:cNvSpPr txBox="1"/>
          <p:nvPr/>
        </p:nvSpPr>
        <p:spPr>
          <a:xfrm>
            <a:off x="10922000" y="6401647"/>
            <a:ext cx="601133" cy="369332"/>
          </a:xfrm>
          <a:prstGeom prst="rect">
            <a:avLst/>
          </a:prstGeom>
          <a:noFill/>
        </p:spPr>
        <p:txBody>
          <a:bodyPr wrap="square" rtlCol="0">
            <a:spAutoFit/>
          </a:bodyPr>
          <a:lstStyle/>
          <a:p>
            <a:r>
              <a:rPr lang="en-US" dirty="0"/>
              <a:t>17</a:t>
            </a:r>
            <a:endParaRPr lang="en-AE" dirty="0"/>
          </a:p>
        </p:txBody>
      </p:sp>
    </p:spTree>
    <p:extLst>
      <p:ext uri="{BB962C8B-B14F-4D97-AF65-F5344CB8AC3E}">
        <p14:creationId xmlns:p14="http://schemas.microsoft.com/office/powerpoint/2010/main" val="14185245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24DB939B-BC3C-BABD-6242-A9FDD0C3E9C2}"/>
              </a:ext>
            </a:extLst>
          </p:cNvPr>
          <p:cNvSpPr txBox="1"/>
          <p:nvPr/>
        </p:nvSpPr>
        <p:spPr>
          <a:xfrm>
            <a:off x="1507067" y="2274838"/>
            <a:ext cx="7636933" cy="3046988"/>
          </a:xfrm>
          <a:prstGeom prst="rect">
            <a:avLst/>
          </a:prstGeom>
          <a:noFill/>
        </p:spPr>
        <p:txBody>
          <a:bodyPr wrap="square">
            <a:spAutoFit/>
          </a:bodyPr>
          <a:lstStyle/>
          <a:p>
            <a:r>
              <a:rPr lang="en-US" sz="2400" dirty="0"/>
              <a:t>*Bacteria often contaminates each of Libya’s water sources. In fact, coliform bacteria has contaminated piped, well and transported water sources at a certain level. Piped water presents the largest risk, making up 55% of contaminated water samples. Additionally, 26% of contaminated samples came from well water, with the remaining 19% coming from transported water. In this environment, finding a reliable clean source of water is a struggle for many Libyans.</a:t>
            </a:r>
            <a:endParaRPr lang="en-AE" sz="2400" dirty="0"/>
          </a:p>
        </p:txBody>
      </p:sp>
      <p:sp>
        <p:nvSpPr>
          <p:cNvPr id="4" name="مربع نص 3">
            <a:extLst>
              <a:ext uri="{FF2B5EF4-FFF2-40B4-BE49-F238E27FC236}">
                <a16:creationId xmlns:a16="http://schemas.microsoft.com/office/drawing/2014/main" id="{0A080FE0-D826-1BEF-AD7F-66C56DC79C9C}"/>
              </a:ext>
            </a:extLst>
          </p:cNvPr>
          <p:cNvSpPr txBox="1"/>
          <p:nvPr/>
        </p:nvSpPr>
        <p:spPr>
          <a:xfrm>
            <a:off x="10905067" y="6341533"/>
            <a:ext cx="651933" cy="369332"/>
          </a:xfrm>
          <a:prstGeom prst="rect">
            <a:avLst/>
          </a:prstGeom>
          <a:noFill/>
        </p:spPr>
        <p:txBody>
          <a:bodyPr wrap="square" rtlCol="0">
            <a:spAutoFit/>
          </a:bodyPr>
          <a:lstStyle/>
          <a:p>
            <a:r>
              <a:rPr lang="en-US" dirty="0"/>
              <a:t>18</a:t>
            </a:r>
            <a:endParaRPr lang="en-AE" dirty="0"/>
          </a:p>
        </p:txBody>
      </p:sp>
    </p:spTree>
    <p:extLst>
      <p:ext uri="{BB962C8B-B14F-4D97-AF65-F5344CB8AC3E}">
        <p14:creationId xmlns:p14="http://schemas.microsoft.com/office/powerpoint/2010/main" val="3089044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964" y="2488557"/>
            <a:ext cx="10949651" cy="1569660"/>
          </a:xfrm>
          <a:prstGeom prst="rect">
            <a:avLst/>
          </a:prstGeom>
          <a:noFill/>
        </p:spPr>
        <p:txBody>
          <a:bodyPr wrap="square" rtlCol="0">
            <a:spAutoFit/>
          </a:bodyPr>
          <a:lstStyle/>
          <a:p>
            <a:r>
              <a:rPr lang="en-US" sz="3200" b="1" dirty="0">
                <a:solidFill>
                  <a:srgbClr val="FF0000"/>
                </a:solidFill>
              </a:rPr>
              <a:t>Conclusion : </a:t>
            </a:r>
            <a:r>
              <a:rPr lang="en-US" sz="3200" dirty="0"/>
              <a:t>by understanding the essentials of health care sanitation , we can play a crucial role in reducing the number of hospital acquired infections </a:t>
            </a:r>
            <a:endParaRPr lang="en-GB" sz="3200" dirty="0"/>
          </a:p>
        </p:txBody>
      </p:sp>
      <p:sp>
        <p:nvSpPr>
          <p:cNvPr id="3" name="مستطيل 2">
            <a:extLst>
              <a:ext uri="{FF2B5EF4-FFF2-40B4-BE49-F238E27FC236}">
                <a16:creationId xmlns:a16="http://schemas.microsoft.com/office/drawing/2014/main" id="{0871B9DA-0DFE-B528-56A4-6A6CD70AE3F5}"/>
              </a:ext>
            </a:extLst>
          </p:cNvPr>
          <p:cNvSpPr/>
          <p:nvPr/>
        </p:nvSpPr>
        <p:spPr>
          <a:xfrm>
            <a:off x="10819235" y="6353504"/>
            <a:ext cx="1024759"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1">
                    <a:lumMod val="50000"/>
                  </a:schemeClr>
                </a:solidFill>
              </a:rPr>
              <a:t>19</a:t>
            </a:r>
            <a:endParaRPr lang="en-AE" sz="2000" dirty="0">
              <a:solidFill>
                <a:schemeClr val="accent1">
                  <a:lumMod val="50000"/>
                </a:schemeClr>
              </a:solidFill>
            </a:endParaRPr>
          </a:p>
        </p:txBody>
      </p:sp>
    </p:spTree>
    <p:extLst>
      <p:ext uri="{BB962C8B-B14F-4D97-AF65-F5344CB8AC3E}">
        <p14:creationId xmlns:p14="http://schemas.microsoft.com/office/powerpoint/2010/main" val="2588928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742909"/>
            <a:ext cx="11950811" cy="2369880"/>
          </a:xfrm>
          <a:prstGeom prst="rect">
            <a:avLst/>
          </a:prstGeom>
          <a:noFill/>
        </p:spPr>
        <p:txBody>
          <a:bodyPr wrap="square" rtlCol="0">
            <a:spAutoFit/>
          </a:bodyPr>
          <a:lstStyle/>
          <a:p>
            <a:pPr algn="just"/>
            <a:r>
              <a:rPr lang="en-US" sz="3600" b="1" dirty="0">
                <a:solidFill>
                  <a:schemeClr val="accent1">
                    <a:lumMod val="50000"/>
                  </a:schemeClr>
                </a:solidFill>
              </a:rPr>
              <a:t>Introduction : </a:t>
            </a:r>
          </a:p>
          <a:p>
            <a:pPr algn="just"/>
            <a:r>
              <a:rPr lang="en-US" sz="2800" dirty="0"/>
              <a:t>Health Care Sanitation plays a vital role in preventing the spread of communicable diseases and infection in health care facilities , thus it is important to have a good background on the essentials of health care sanitation in order to achieve a safe and healthy working environment. </a:t>
            </a:r>
            <a:endParaRPr lang="en-GB" sz="28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70327" y="298208"/>
            <a:ext cx="6819569" cy="3568908"/>
          </a:xfrm>
          <a:prstGeom prst="rect">
            <a:avLst/>
          </a:prstGeom>
        </p:spPr>
      </p:pic>
      <p:sp>
        <p:nvSpPr>
          <p:cNvPr id="4" name="مستطيل 3">
            <a:extLst>
              <a:ext uri="{FF2B5EF4-FFF2-40B4-BE49-F238E27FC236}">
                <a16:creationId xmlns:a16="http://schemas.microsoft.com/office/drawing/2014/main" id="{42718576-A3A9-6FFD-ABD1-72DD187EAE9A}"/>
              </a:ext>
            </a:extLst>
          </p:cNvPr>
          <p:cNvSpPr/>
          <p:nvPr/>
        </p:nvSpPr>
        <p:spPr>
          <a:xfrm>
            <a:off x="11059510" y="6222124"/>
            <a:ext cx="488731"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E" sz="3200" dirty="0">
              <a:solidFill>
                <a:schemeClr val="accent1">
                  <a:lumMod val="50000"/>
                </a:schemeClr>
              </a:solidFill>
            </a:endParaRPr>
          </a:p>
        </p:txBody>
      </p:sp>
      <p:sp>
        <p:nvSpPr>
          <p:cNvPr id="5" name="مستطيل 4">
            <a:extLst>
              <a:ext uri="{FF2B5EF4-FFF2-40B4-BE49-F238E27FC236}">
                <a16:creationId xmlns:a16="http://schemas.microsoft.com/office/drawing/2014/main" id="{530FA0CF-3EF5-ED51-F102-BDD89CD555D9}"/>
              </a:ext>
            </a:extLst>
          </p:cNvPr>
          <p:cNvSpPr/>
          <p:nvPr/>
        </p:nvSpPr>
        <p:spPr>
          <a:xfrm>
            <a:off x="11098924" y="6332483"/>
            <a:ext cx="449317"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accent1">
                    <a:lumMod val="50000"/>
                  </a:schemeClr>
                </a:solidFill>
              </a:rPr>
              <a:t>2</a:t>
            </a:r>
            <a:endParaRPr lang="en-AE" sz="3200" dirty="0">
              <a:solidFill>
                <a:schemeClr val="accent1">
                  <a:lumMod val="50000"/>
                </a:schemeClr>
              </a:solidFill>
            </a:endParaRPr>
          </a:p>
        </p:txBody>
      </p:sp>
    </p:spTree>
    <p:extLst>
      <p:ext uri="{BB962C8B-B14F-4D97-AF65-F5344CB8AC3E}">
        <p14:creationId xmlns:p14="http://schemas.microsoft.com/office/powerpoint/2010/main" val="3556612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2303361"/>
            <a:ext cx="12283807" cy="2554545"/>
          </a:xfrm>
          <a:prstGeom prst="rect">
            <a:avLst/>
          </a:prstGeom>
          <a:noFill/>
        </p:spPr>
        <p:txBody>
          <a:bodyPr wrap="square" rtlCol="0">
            <a:spAutoFit/>
          </a:bodyPr>
          <a:lstStyle/>
          <a:p>
            <a:r>
              <a:rPr lang="en-US" sz="3200" b="1" dirty="0">
                <a:solidFill>
                  <a:srgbClr val="FF0000"/>
                </a:solidFill>
              </a:rPr>
              <a:t>Sources / references :</a:t>
            </a:r>
          </a:p>
          <a:p>
            <a:r>
              <a:rPr lang="en-US" sz="3200" u="sng" dirty="0"/>
              <a:t>1- </a:t>
            </a:r>
            <a:r>
              <a:rPr lang="en-US" sz="3200" u="sng" dirty="0">
                <a:hlinkClick r:id="rId2"/>
              </a:rPr>
              <a:t>Https://www.cdc.gov/handwashing/index.html</a:t>
            </a:r>
            <a:r>
              <a:rPr lang="en-US" sz="3200" u="sng" dirty="0"/>
              <a:t>.</a:t>
            </a:r>
          </a:p>
          <a:p>
            <a:r>
              <a:rPr lang="en-US" sz="3200" u="sng" dirty="0"/>
              <a:t>2- Https://www.cdc.gov/infectioncontrol/guidelines/</a:t>
            </a:r>
          </a:p>
          <a:p>
            <a:r>
              <a:rPr lang="en-US" sz="3200" u="sng" dirty="0"/>
              <a:t>disinfection/cleaning.html</a:t>
            </a:r>
          </a:p>
          <a:p>
            <a:r>
              <a:rPr lang="en-US" sz="3200" u="sng" dirty="0"/>
              <a:t>3- Http://www.medscape.com/medicalstudens</a:t>
            </a:r>
            <a:endParaRPr lang="en-GB" sz="3200" u="sng" dirty="0"/>
          </a:p>
        </p:txBody>
      </p:sp>
    </p:spTree>
    <p:extLst>
      <p:ext uri="{BB962C8B-B14F-4D97-AF65-F5344CB8AC3E}">
        <p14:creationId xmlns:p14="http://schemas.microsoft.com/office/powerpoint/2010/main" val="2489225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13578034-67D9-FF22-237F-432250574CAB}"/>
              </a:ext>
            </a:extLst>
          </p:cNvPr>
          <p:cNvSpPr txBox="1"/>
          <p:nvPr/>
        </p:nvSpPr>
        <p:spPr>
          <a:xfrm flipH="1">
            <a:off x="3843963" y="2454964"/>
            <a:ext cx="6482794" cy="1015663"/>
          </a:xfrm>
          <a:prstGeom prst="rect">
            <a:avLst/>
          </a:prstGeom>
          <a:noFill/>
        </p:spPr>
        <p:txBody>
          <a:bodyPr wrap="square" rtlCol="0">
            <a:spAutoFit/>
          </a:bodyPr>
          <a:lstStyle/>
          <a:p>
            <a:r>
              <a:rPr lang="en-US" sz="6000" dirty="0"/>
              <a:t>THANK YOU …..</a:t>
            </a:r>
            <a:endParaRPr lang="en-AE" sz="6000" dirty="0"/>
          </a:p>
        </p:txBody>
      </p:sp>
    </p:spTree>
    <p:extLst>
      <p:ext uri="{BB962C8B-B14F-4D97-AF65-F5344CB8AC3E}">
        <p14:creationId xmlns:p14="http://schemas.microsoft.com/office/powerpoint/2010/main" val="2681237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5861" y="1435588"/>
            <a:ext cx="12642574" cy="5139869"/>
          </a:xfrm>
          <a:prstGeom prst="rect">
            <a:avLst/>
          </a:prstGeom>
          <a:noFill/>
        </p:spPr>
        <p:txBody>
          <a:bodyPr wrap="square" rtlCol="0">
            <a:spAutoFit/>
          </a:bodyPr>
          <a:lstStyle/>
          <a:p>
            <a:pPr algn="just"/>
            <a:r>
              <a:rPr lang="en-US" sz="4000" b="1" dirty="0">
                <a:solidFill>
                  <a:schemeClr val="accent1">
                    <a:lumMod val="50000"/>
                  </a:schemeClr>
                </a:solidFill>
              </a:rPr>
              <a:t>Benefits Of Health Care Sanitation :  </a:t>
            </a:r>
          </a:p>
          <a:p>
            <a:pPr algn="just"/>
            <a:endParaRPr lang="en-US" sz="3200" dirty="0"/>
          </a:p>
          <a:p>
            <a:pPr algn="just"/>
            <a:r>
              <a:rPr lang="en-US" sz="3200" dirty="0"/>
              <a:t>-Prevent the spread of communicable diseases. </a:t>
            </a:r>
          </a:p>
          <a:p>
            <a:pPr algn="just"/>
            <a:r>
              <a:rPr lang="en-US" sz="3200" dirty="0"/>
              <a:t>-Ensure the health and safety of everyone including  both             </a:t>
            </a:r>
          </a:p>
          <a:p>
            <a:pPr algn="just"/>
            <a:r>
              <a:rPr lang="en-US" sz="3200" dirty="0"/>
              <a:t>  the medical staff and the patients.</a:t>
            </a:r>
          </a:p>
          <a:p>
            <a:pPr algn="just"/>
            <a:r>
              <a:rPr lang="en-US" sz="3200" dirty="0"/>
              <a:t>-Ensure a healthy environment.</a:t>
            </a:r>
          </a:p>
          <a:p>
            <a:pPr algn="just"/>
            <a:r>
              <a:rPr lang="en-US" sz="3200" dirty="0"/>
              <a:t>-Ensure the proper functioning of the health care center or</a:t>
            </a:r>
          </a:p>
          <a:p>
            <a:pPr algn="just"/>
            <a:r>
              <a:rPr lang="en-US" sz="3200" dirty="0"/>
              <a:t>  hospital.</a:t>
            </a:r>
          </a:p>
          <a:p>
            <a:pPr algn="just"/>
            <a:r>
              <a:rPr lang="en-US" sz="3200" dirty="0"/>
              <a:t>- </a:t>
            </a:r>
            <a:r>
              <a:rPr lang="en-US" sz="3200" dirty="0">
                <a:solidFill>
                  <a:schemeClr val="tx1">
                    <a:lumMod val="95000"/>
                    <a:lumOff val="5000"/>
                  </a:schemeClr>
                </a:solidFill>
              </a:rPr>
              <a:t>Which country has sanitation problems?</a:t>
            </a:r>
          </a:p>
          <a:p>
            <a:pPr algn="just"/>
            <a:r>
              <a:rPr lang="en-US" sz="3200" dirty="0"/>
              <a:t> </a:t>
            </a:r>
            <a:endParaRPr lang="en-GB" sz="3200" dirty="0"/>
          </a:p>
        </p:txBody>
      </p:sp>
      <p:sp>
        <p:nvSpPr>
          <p:cNvPr id="3" name="مستطيل 2">
            <a:extLst>
              <a:ext uri="{FF2B5EF4-FFF2-40B4-BE49-F238E27FC236}">
                <a16:creationId xmlns:a16="http://schemas.microsoft.com/office/drawing/2014/main" id="{DA8FC619-7F5D-14C7-6E5F-1B6569B8D010}"/>
              </a:ext>
            </a:extLst>
          </p:cNvPr>
          <p:cNvSpPr/>
          <p:nvPr/>
        </p:nvSpPr>
        <p:spPr>
          <a:xfrm>
            <a:off x="10859144" y="6430157"/>
            <a:ext cx="449317"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accent1">
                    <a:lumMod val="50000"/>
                  </a:schemeClr>
                </a:solidFill>
              </a:rPr>
              <a:t>3</a:t>
            </a:r>
            <a:endParaRPr lang="en-AE" sz="3200" dirty="0">
              <a:solidFill>
                <a:schemeClr val="accent1">
                  <a:lumMod val="50000"/>
                </a:schemeClr>
              </a:solidFill>
            </a:endParaRPr>
          </a:p>
        </p:txBody>
      </p:sp>
    </p:spTree>
    <p:extLst>
      <p:ext uri="{BB962C8B-B14F-4D97-AF65-F5344CB8AC3E}">
        <p14:creationId xmlns:p14="http://schemas.microsoft.com/office/powerpoint/2010/main" val="859251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9940" y="1905506"/>
            <a:ext cx="10041759" cy="3046988"/>
          </a:xfrm>
          <a:prstGeom prst="rect">
            <a:avLst/>
          </a:prstGeom>
          <a:noFill/>
        </p:spPr>
        <p:txBody>
          <a:bodyPr wrap="square" rtlCol="0">
            <a:spAutoFit/>
          </a:bodyPr>
          <a:lstStyle/>
          <a:p>
            <a:pPr algn="just"/>
            <a:r>
              <a:rPr lang="en-US" sz="3200" dirty="0"/>
              <a:t>-The promotion of hygiene and prevention of disease by                 maintenance of sanitary conditions…</a:t>
            </a:r>
          </a:p>
          <a:p>
            <a:pPr algn="just"/>
            <a:r>
              <a:rPr lang="en-US" sz="3200" dirty="0"/>
              <a:t>-</a:t>
            </a:r>
            <a:r>
              <a:rPr lang="en-US" sz="3200" dirty="0" err="1"/>
              <a:t>Defind</a:t>
            </a:r>
            <a:r>
              <a:rPr lang="en-US" sz="3200" dirty="0"/>
              <a:t> as the way in which human promote healthy living and good health by preventing human contact with </a:t>
            </a:r>
            <a:r>
              <a:rPr lang="en-US" sz="3200" dirty="0" err="1"/>
              <a:t>wast</a:t>
            </a:r>
            <a:r>
              <a:rPr lang="en-US" sz="3200" dirty="0"/>
              <a:t> and other forms of microorganisms that cause disease </a:t>
            </a:r>
          </a:p>
          <a:p>
            <a:pPr algn="just"/>
            <a:endParaRPr lang="en-GB" sz="3200" dirty="0"/>
          </a:p>
        </p:txBody>
      </p:sp>
      <p:sp>
        <p:nvSpPr>
          <p:cNvPr id="3" name="مستطيل 2">
            <a:extLst>
              <a:ext uri="{FF2B5EF4-FFF2-40B4-BE49-F238E27FC236}">
                <a16:creationId xmlns:a16="http://schemas.microsoft.com/office/drawing/2014/main" id="{DA8FC619-7F5D-14C7-6E5F-1B6569B8D010}"/>
              </a:ext>
            </a:extLst>
          </p:cNvPr>
          <p:cNvSpPr/>
          <p:nvPr/>
        </p:nvSpPr>
        <p:spPr>
          <a:xfrm>
            <a:off x="11075275" y="6346910"/>
            <a:ext cx="449317"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accent1">
                    <a:lumMod val="50000"/>
                  </a:schemeClr>
                </a:solidFill>
              </a:rPr>
              <a:t>4</a:t>
            </a:r>
            <a:endParaRPr lang="en-AE" sz="3200" dirty="0">
              <a:solidFill>
                <a:schemeClr val="accent1">
                  <a:lumMod val="50000"/>
                </a:schemeClr>
              </a:solidFill>
            </a:endParaRPr>
          </a:p>
        </p:txBody>
      </p:sp>
      <p:pic>
        <p:nvPicPr>
          <p:cNvPr id="5" name="صورة 4">
            <a:extLst>
              <a:ext uri="{FF2B5EF4-FFF2-40B4-BE49-F238E27FC236}">
                <a16:creationId xmlns:a16="http://schemas.microsoft.com/office/drawing/2014/main" id="{C48EED34-AFC6-C080-A90E-1C757E5FF22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38928" y="3968689"/>
            <a:ext cx="3156132" cy="2104088"/>
          </a:xfrm>
          <a:prstGeom prst="rect">
            <a:avLst/>
          </a:prstGeom>
        </p:spPr>
      </p:pic>
      <p:sp>
        <p:nvSpPr>
          <p:cNvPr id="7" name="مربع نص 6">
            <a:extLst>
              <a:ext uri="{FF2B5EF4-FFF2-40B4-BE49-F238E27FC236}">
                <a16:creationId xmlns:a16="http://schemas.microsoft.com/office/drawing/2014/main" id="{26630B3E-E23A-DE22-EE3C-847B3EFEEB52}"/>
              </a:ext>
            </a:extLst>
          </p:cNvPr>
          <p:cNvSpPr txBox="1"/>
          <p:nvPr/>
        </p:nvSpPr>
        <p:spPr>
          <a:xfrm>
            <a:off x="660400" y="1252492"/>
            <a:ext cx="7738533" cy="584775"/>
          </a:xfrm>
          <a:prstGeom prst="rect">
            <a:avLst/>
          </a:prstGeom>
          <a:noFill/>
        </p:spPr>
        <p:txBody>
          <a:bodyPr wrap="square">
            <a:spAutoFit/>
          </a:bodyPr>
          <a:lstStyle/>
          <a:p>
            <a:pPr algn="just"/>
            <a:r>
              <a:rPr lang="en-US" sz="3200" b="1" dirty="0">
                <a:solidFill>
                  <a:schemeClr val="accent1">
                    <a:lumMod val="50000"/>
                  </a:schemeClr>
                </a:solidFill>
              </a:rPr>
              <a:t>Definition  Of Health Care  Sanitation :  </a:t>
            </a:r>
          </a:p>
        </p:txBody>
      </p:sp>
    </p:spTree>
    <p:extLst>
      <p:ext uri="{BB962C8B-B14F-4D97-AF65-F5344CB8AC3E}">
        <p14:creationId xmlns:p14="http://schemas.microsoft.com/office/powerpoint/2010/main" val="2987721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2923" y="0"/>
            <a:ext cx="8926154" cy="6858000"/>
          </a:xfrm>
          <a:prstGeom prst="rect">
            <a:avLst/>
          </a:prstGeom>
        </p:spPr>
      </p:pic>
      <p:sp>
        <p:nvSpPr>
          <p:cNvPr id="4" name="مستطيل 3">
            <a:extLst>
              <a:ext uri="{FF2B5EF4-FFF2-40B4-BE49-F238E27FC236}">
                <a16:creationId xmlns:a16="http://schemas.microsoft.com/office/drawing/2014/main" id="{899B7AD3-0427-6B7F-B6A5-A3C72D2BB353}"/>
              </a:ext>
            </a:extLst>
          </p:cNvPr>
          <p:cNvSpPr/>
          <p:nvPr/>
        </p:nvSpPr>
        <p:spPr>
          <a:xfrm>
            <a:off x="11169869" y="6392917"/>
            <a:ext cx="449317"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accent1">
                    <a:lumMod val="50000"/>
                  </a:schemeClr>
                </a:solidFill>
              </a:rPr>
              <a:t>5</a:t>
            </a:r>
            <a:endParaRPr lang="en-AE" sz="3200" dirty="0">
              <a:solidFill>
                <a:schemeClr val="accent1">
                  <a:lumMod val="50000"/>
                </a:schemeClr>
              </a:solidFill>
            </a:endParaRPr>
          </a:p>
        </p:txBody>
      </p:sp>
    </p:spTree>
    <p:extLst>
      <p:ext uri="{BB962C8B-B14F-4D97-AF65-F5344CB8AC3E}">
        <p14:creationId xmlns:p14="http://schemas.microsoft.com/office/powerpoint/2010/main" val="3452916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185" y="4368974"/>
            <a:ext cx="10538050" cy="1815882"/>
          </a:xfrm>
          <a:prstGeom prst="rect">
            <a:avLst/>
          </a:prstGeom>
          <a:noFill/>
        </p:spPr>
        <p:txBody>
          <a:bodyPr wrap="square" rtlCol="0">
            <a:spAutoFit/>
          </a:bodyPr>
          <a:lstStyle/>
          <a:p>
            <a:r>
              <a:rPr lang="en-GB" dirty="0"/>
              <a:t> </a:t>
            </a:r>
            <a:r>
              <a:rPr lang="en-GB" sz="2800" dirty="0"/>
              <a:t>Is the act of cleaning one's hands with soap and water to remove viruses/bacteria/microorganisms, dirt, grease, or other harmful and unwanted substances stuck to the hands , it’s essential when preparing for surgical procedures and before and after dealing with patients.</a:t>
            </a:r>
          </a:p>
        </p:txBody>
      </p:sp>
      <p:sp>
        <p:nvSpPr>
          <p:cNvPr id="3" name="Rectangle 2"/>
          <p:cNvSpPr/>
          <p:nvPr/>
        </p:nvSpPr>
        <p:spPr>
          <a:xfrm>
            <a:off x="83185" y="3722575"/>
            <a:ext cx="5026569" cy="523220"/>
          </a:xfrm>
          <a:prstGeom prst="rect">
            <a:avLst/>
          </a:prstGeom>
        </p:spPr>
        <p:txBody>
          <a:bodyPr wrap="none">
            <a:spAutoFit/>
          </a:bodyPr>
          <a:lstStyle/>
          <a:p>
            <a:r>
              <a:rPr lang="en-US" sz="2800" b="1" dirty="0">
                <a:solidFill>
                  <a:schemeClr val="accent1">
                    <a:lumMod val="50000"/>
                  </a:schemeClr>
                </a:solidFill>
              </a:rPr>
              <a:t>Hand washing ( Hand hygiene ) </a:t>
            </a:r>
            <a:endParaRPr lang="en-GB" sz="2800" b="1" dirty="0">
              <a:solidFill>
                <a:schemeClr val="accent1">
                  <a:lumMod val="50000"/>
                </a:schemeClr>
              </a:solidFill>
            </a:endParaRPr>
          </a:p>
        </p:txBody>
      </p:sp>
      <p:pic>
        <p:nvPicPr>
          <p:cNvPr id="4" name="Picture 3"/>
          <p:cNvPicPr>
            <a:picLocks noChangeAspect="1"/>
          </p:cNvPicPr>
          <p:nvPr/>
        </p:nvPicPr>
        <p:blipFill>
          <a:blip r:embed="rId2"/>
          <a:stretch>
            <a:fillRect/>
          </a:stretch>
        </p:blipFill>
        <p:spPr>
          <a:xfrm>
            <a:off x="5594666" y="338377"/>
            <a:ext cx="6233261" cy="3907418"/>
          </a:xfrm>
          <a:prstGeom prst="rect">
            <a:avLst/>
          </a:prstGeom>
        </p:spPr>
      </p:pic>
      <p:sp>
        <p:nvSpPr>
          <p:cNvPr id="5" name="مستطيل 4">
            <a:extLst>
              <a:ext uri="{FF2B5EF4-FFF2-40B4-BE49-F238E27FC236}">
                <a16:creationId xmlns:a16="http://schemas.microsoft.com/office/drawing/2014/main" id="{91743B0B-86FC-D771-B25A-D273BDAF7C1E}"/>
              </a:ext>
            </a:extLst>
          </p:cNvPr>
          <p:cNvSpPr/>
          <p:nvPr/>
        </p:nvSpPr>
        <p:spPr>
          <a:xfrm>
            <a:off x="11091042" y="6338319"/>
            <a:ext cx="449317"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accent1">
                    <a:lumMod val="50000"/>
                  </a:schemeClr>
                </a:solidFill>
              </a:rPr>
              <a:t>6</a:t>
            </a:r>
            <a:endParaRPr lang="en-AE" sz="3200" dirty="0">
              <a:solidFill>
                <a:schemeClr val="accent1">
                  <a:lumMod val="50000"/>
                </a:schemeClr>
              </a:solidFill>
            </a:endParaRPr>
          </a:p>
        </p:txBody>
      </p:sp>
      <p:pic>
        <p:nvPicPr>
          <p:cNvPr id="6" name="رسم 5" descr="يدان تصفقان">
            <a:extLst>
              <a:ext uri="{FF2B5EF4-FFF2-40B4-BE49-F238E27FC236}">
                <a16:creationId xmlns:a16="http://schemas.microsoft.com/office/drawing/2014/main" id="{ED1D30F5-D4D7-C8C3-6509-AB906577713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337964" y="5725947"/>
            <a:ext cx="612372" cy="612372"/>
          </a:xfrm>
          <a:prstGeom prst="rect">
            <a:avLst/>
          </a:prstGeom>
        </p:spPr>
      </p:pic>
    </p:spTree>
    <p:extLst>
      <p:ext uri="{BB962C8B-B14F-4D97-AF65-F5344CB8AC3E}">
        <p14:creationId xmlns:p14="http://schemas.microsoft.com/office/powerpoint/2010/main" val="1791996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14768"/>
          <a:stretch/>
        </p:blipFill>
        <p:spPr>
          <a:xfrm>
            <a:off x="1294733" y="0"/>
            <a:ext cx="9319252" cy="6655443"/>
          </a:xfrm>
          <a:prstGeom prst="rect">
            <a:avLst/>
          </a:prstGeom>
        </p:spPr>
      </p:pic>
      <p:sp>
        <p:nvSpPr>
          <p:cNvPr id="4" name="مستطيل 3">
            <a:extLst>
              <a:ext uri="{FF2B5EF4-FFF2-40B4-BE49-F238E27FC236}">
                <a16:creationId xmlns:a16="http://schemas.microsoft.com/office/drawing/2014/main" id="{E750A069-6A26-5010-7EC6-45F190F7E70B}"/>
              </a:ext>
            </a:extLst>
          </p:cNvPr>
          <p:cNvSpPr/>
          <p:nvPr/>
        </p:nvSpPr>
        <p:spPr>
          <a:xfrm>
            <a:off x="11256580" y="6361387"/>
            <a:ext cx="433552" cy="433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accent1">
                    <a:lumMod val="50000"/>
                  </a:schemeClr>
                </a:solidFill>
              </a:rPr>
              <a:t>7</a:t>
            </a:r>
            <a:endParaRPr lang="en-AE" sz="3200" dirty="0">
              <a:solidFill>
                <a:schemeClr val="accent1">
                  <a:lumMod val="50000"/>
                </a:schemeClr>
              </a:solidFill>
            </a:endParaRPr>
          </a:p>
        </p:txBody>
      </p:sp>
    </p:spTree>
    <p:extLst>
      <p:ext uri="{BB962C8B-B14F-4D97-AF65-F5344CB8AC3E}">
        <p14:creationId xmlns:p14="http://schemas.microsoft.com/office/powerpoint/2010/main" val="242440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27990" y="0"/>
            <a:ext cx="6829063" cy="707886"/>
          </a:xfrm>
          <a:prstGeom prst="rect">
            <a:avLst/>
          </a:prstGeom>
          <a:noFill/>
        </p:spPr>
        <p:txBody>
          <a:bodyPr wrap="square" rtlCol="0">
            <a:spAutoFit/>
          </a:bodyPr>
          <a:lstStyle/>
          <a:p>
            <a:r>
              <a:rPr lang="en-US" sz="4000" b="1" dirty="0">
                <a:solidFill>
                  <a:schemeClr val="accent1">
                    <a:lumMod val="50000"/>
                  </a:schemeClr>
                </a:solidFill>
              </a:rPr>
              <a:t>Instrument sanitation </a:t>
            </a:r>
            <a:endParaRPr lang="en-GB" sz="4000" b="1" dirty="0">
              <a:solidFill>
                <a:schemeClr val="accent1">
                  <a:lumMod val="50000"/>
                </a:schemeClr>
              </a:solidFill>
            </a:endParaRPr>
          </a:p>
        </p:txBody>
      </p:sp>
      <p:sp>
        <p:nvSpPr>
          <p:cNvPr id="3" name="TextBox 2"/>
          <p:cNvSpPr txBox="1"/>
          <p:nvPr/>
        </p:nvSpPr>
        <p:spPr>
          <a:xfrm>
            <a:off x="289367" y="4877040"/>
            <a:ext cx="10000527" cy="1384995"/>
          </a:xfrm>
          <a:prstGeom prst="rect">
            <a:avLst/>
          </a:prstGeom>
          <a:noFill/>
        </p:spPr>
        <p:txBody>
          <a:bodyPr wrap="square" rtlCol="0">
            <a:spAutoFit/>
          </a:bodyPr>
          <a:lstStyle/>
          <a:p>
            <a:r>
              <a:rPr lang="en-US" sz="2800" b="1" dirty="0">
                <a:solidFill>
                  <a:schemeClr val="tx2">
                    <a:lumMod val="75000"/>
                  </a:schemeClr>
                </a:solidFill>
              </a:rPr>
              <a:t>Cleaning : </a:t>
            </a:r>
          </a:p>
          <a:p>
            <a:r>
              <a:rPr lang="en-US" sz="2800" dirty="0"/>
              <a:t>Removal of any visible and non- visible debris / blood or dirt with water and detergents either manually or with an ultrasonic cleaner. </a:t>
            </a:r>
            <a:endParaRPr lang="en-GB" sz="2800" dirty="0"/>
          </a:p>
        </p:txBody>
      </p:sp>
      <p:sp>
        <p:nvSpPr>
          <p:cNvPr id="4" name="Rectangle 3"/>
          <p:cNvSpPr/>
          <p:nvPr/>
        </p:nvSpPr>
        <p:spPr>
          <a:xfrm>
            <a:off x="493052" y="2468174"/>
            <a:ext cx="1405467" cy="584775"/>
          </a:xfrm>
          <a:prstGeom prst="rect">
            <a:avLst/>
          </a:prstGeom>
        </p:spPr>
        <p:txBody>
          <a:bodyPr wrap="square">
            <a:spAutoFit/>
          </a:bodyPr>
          <a:lstStyle/>
          <a:p>
            <a:r>
              <a:rPr lang="en-US" sz="3200" b="1" dirty="0">
                <a:solidFill>
                  <a:schemeClr val="accent2">
                    <a:lumMod val="50000"/>
                  </a:schemeClr>
                </a:solidFill>
              </a:rPr>
              <a:t>Step 1 </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3915" y="804694"/>
            <a:ext cx="7635916" cy="4496511"/>
          </a:xfrm>
          <a:prstGeom prst="rect">
            <a:avLst/>
          </a:prstGeom>
        </p:spPr>
      </p:pic>
      <p:sp>
        <p:nvSpPr>
          <p:cNvPr id="7" name="مستطيل 6">
            <a:extLst>
              <a:ext uri="{FF2B5EF4-FFF2-40B4-BE49-F238E27FC236}">
                <a16:creationId xmlns:a16="http://schemas.microsoft.com/office/drawing/2014/main" id="{805BB9FA-35ED-A8F5-F8F3-B3B36DBDC6F1}"/>
              </a:ext>
            </a:extLst>
          </p:cNvPr>
          <p:cNvSpPr/>
          <p:nvPr/>
        </p:nvSpPr>
        <p:spPr>
          <a:xfrm>
            <a:off x="10857053" y="6150114"/>
            <a:ext cx="672700" cy="707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accent1">
                    <a:lumMod val="50000"/>
                  </a:schemeClr>
                </a:solidFill>
              </a:rPr>
              <a:t>8</a:t>
            </a:r>
            <a:endParaRPr lang="en-AE" sz="2000" dirty="0">
              <a:solidFill>
                <a:schemeClr val="accent1">
                  <a:lumMod val="50000"/>
                </a:schemeClr>
              </a:solidFill>
            </a:endParaRPr>
          </a:p>
        </p:txBody>
      </p:sp>
    </p:spTree>
    <p:extLst>
      <p:ext uri="{BB962C8B-B14F-4D97-AF65-F5344CB8AC3E}">
        <p14:creationId xmlns:p14="http://schemas.microsoft.com/office/powerpoint/2010/main" val="682333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6829" y="2284776"/>
            <a:ext cx="1650771" cy="584775"/>
          </a:xfrm>
          <a:prstGeom prst="rect">
            <a:avLst/>
          </a:prstGeom>
        </p:spPr>
        <p:txBody>
          <a:bodyPr wrap="square">
            <a:spAutoFit/>
          </a:bodyPr>
          <a:lstStyle/>
          <a:p>
            <a:pPr lvl="0"/>
            <a:r>
              <a:rPr lang="en-US" sz="3200" b="1" dirty="0">
                <a:solidFill>
                  <a:schemeClr val="accent2">
                    <a:lumMod val="50000"/>
                  </a:schemeClr>
                </a:solidFill>
              </a:rPr>
              <a:t>Step 2</a:t>
            </a:r>
          </a:p>
        </p:txBody>
      </p:sp>
      <p:sp>
        <p:nvSpPr>
          <p:cNvPr id="3" name="TextBox 2"/>
          <p:cNvSpPr txBox="1"/>
          <p:nvPr/>
        </p:nvSpPr>
        <p:spPr>
          <a:xfrm>
            <a:off x="202511" y="5203564"/>
            <a:ext cx="10581201" cy="1077218"/>
          </a:xfrm>
          <a:prstGeom prst="rect">
            <a:avLst/>
          </a:prstGeom>
          <a:noFill/>
        </p:spPr>
        <p:txBody>
          <a:bodyPr wrap="square" rtlCol="0">
            <a:spAutoFit/>
          </a:bodyPr>
          <a:lstStyle/>
          <a:p>
            <a:r>
              <a:rPr lang="en-US" sz="3200" b="1" dirty="0">
                <a:solidFill>
                  <a:schemeClr val="accent1">
                    <a:lumMod val="50000"/>
                  </a:schemeClr>
                </a:solidFill>
              </a:rPr>
              <a:t>Inspection : </a:t>
            </a:r>
            <a:r>
              <a:rPr lang="en-US" sz="3200" dirty="0"/>
              <a:t>make sure the instrument cleaned is free of any debris. </a:t>
            </a:r>
            <a:endParaRPr lang="en-GB"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2500" y="361155"/>
            <a:ext cx="8926371" cy="4531850"/>
          </a:xfrm>
          <a:prstGeom prst="rect">
            <a:avLst/>
          </a:prstGeom>
        </p:spPr>
      </p:pic>
      <p:sp>
        <p:nvSpPr>
          <p:cNvPr id="5" name="مستطيل 4">
            <a:extLst>
              <a:ext uri="{FF2B5EF4-FFF2-40B4-BE49-F238E27FC236}">
                <a16:creationId xmlns:a16="http://schemas.microsoft.com/office/drawing/2014/main" id="{522055D9-5A2A-0F02-E8B5-EA81ACFCD8F7}"/>
              </a:ext>
            </a:extLst>
          </p:cNvPr>
          <p:cNvSpPr/>
          <p:nvPr/>
        </p:nvSpPr>
        <p:spPr>
          <a:xfrm>
            <a:off x="10916500" y="6315541"/>
            <a:ext cx="530433" cy="362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lumMod val="50000"/>
                  </a:schemeClr>
                </a:solidFill>
              </a:rPr>
              <a:t>9</a:t>
            </a:r>
            <a:endParaRPr lang="en-AE" dirty="0">
              <a:solidFill>
                <a:schemeClr val="accent1">
                  <a:lumMod val="50000"/>
                </a:schemeClr>
              </a:solidFill>
            </a:endParaRPr>
          </a:p>
        </p:txBody>
      </p:sp>
    </p:spTree>
    <p:extLst>
      <p:ext uri="{BB962C8B-B14F-4D97-AF65-F5344CB8AC3E}">
        <p14:creationId xmlns:p14="http://schemas.microsoft.com/office/powerpoint/2010/main" val="4243141831"/>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578</TotalTime>
  <Words>602</Words>
  <Application>Microsoft Office PowerPoint</Application>
  <PresentationFormat>شاشة عريضة</PresentationFormat>
  <Paragraphs>64</Paragraphs>
  <Slides>21</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21</vt:i4>
      </vt:variant>
    </vt:vector>
  </HeadingPairs>
  <TitlesOfParts>
    <vt:vector size="27" baseType="lpstr">
      <vt:lpstr>Arial</vt:lpstr>
      <vt:lpstr>Calibri</vt:lpstr>
      <vt:lpstr>inherit</vt:lpstr>
      <vt:lpstr>lato</vt:lpstr>
      <vt:lpstr>Tw Cen MT</vt:lpstr>
      <vt:lpstr>Droplet</vt:lpstr>
      <vt:lpstr>Health Care Sanitation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Care Sanitation</dc:title>
  <dc:creator>ANS</dc:creator>
  <cp:lastModifiedBy>218945941320</cp:lastModifiedBy>
  <cp:revision>28</cp:revision>
  <dcterms:created xsi:type="dcterms:W3CDTF">2022-01-20T22:10:33Z</dcterms:created>
  <dcterms:modified xsi:type="dcterms:W3CDTF">2022-05-15T22:44:31Z</dcterms:modified>
</cp:coreProperties>
</file>