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5" r:id="rId10"/>
    <p:sldId id="266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815BF-807C-4A2A-B0C0-C50CEACF3986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35F1D-ADCD-469E-BB8C-7A37D0D32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8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8E4-9ADB-46D3-A486-1C44A193A99F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37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CC30-3BD0-4503-BF8B-A710E45AF77E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19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D406-91EF-482C-9667-365C8F7898F9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05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88B9-6FCD-48D2-87ED-8F964B1982A4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8332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8A8C-74FD-4CC6-A6EA-8F7277CD5B91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68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2E6A-7CC6-4732-AB97-44628BE81E7B}" type="datetime1">
              <a:rPr lang="en-US" smtClean="0"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66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4555-29BD-4BD5-AD4A-CE5BF604FC29}" type="datetime1">
              <a:rPr lang="en-US" smtClean="0"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86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C6D9-BC82-47C0-8D65-0955E4163C0B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53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2DB1-FF05-4BF2-8848-DA4F908779C3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958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A9E3-AF70-4EFD-BA71-50411BA71E8C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0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D255-BCBE-47FA-833A-35C23EDAF3FF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1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78C-D12E-4EDB-95D9-D40D29176F3A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06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4DA4-AD8A-4578-8BF5-CE0F365A2B09}" type="datetime1">
              <a:rPr lang="en-US" smtClean="0"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6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CF04B-A59C-4F83-9126-B4674CD778E2}" type="datetime1">
              <a:rPr lang="en-US" smtClean="0"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44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A32D8-93AD-48B0-906B-642FDEAF664D}" type="datetime1">
              <a:rPr lang="en-US" smtClean="0"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721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336A9-0BF8-41EC-B649-DA011FF00C31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46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FA4A-C414-4D87-9F79-3503657622D4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20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A3DC083-2AF6-483C-935A-73BAC17E0F3E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7940066-C0D5-4F1E-8DA6-ED1240804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54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mallbusiness.chron.com/environmental-influence-business-68718.html" TargetMode="External"/><Relationship Id="rId3" Type="http://schemas.openxmlformats.org/officeDocument/2006/relationships/hyperlink" Target="https://www.aiuniv.edu/degrees/business/articles/functions-of-management" TargetMode="External"/><Relationship Id="rId7" Type="http://schemas.openxmlformats.org/officeDocument/2006/relationships/hyperlink" Target="https://opentextbc.ca/strategicmanagement/chapter/evaluating-the-general-environment/" TargetMode="External"/><Relationship Id="rId2" Type="http://schemas.openxmlformats.org/officeDocument/2006/relationships/hyperlink" Target="https://fellow.app/blog/management/most-common-management-challeng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linkedin.com/pulse/ethics-business-research-abdulmarof-hamidzay" TargetMode="External"/><Relationship Id="rId5" Type="http://schemas.openxmlformats.org/officeDocument/2006/relationships/hyperlink" Target="https://imagine-hub.com/en/blog/consumer-buying-decision-process/" TargetMode="External"/><Relationship Id="rId10" Type="http://schemas.openxmlformats.org/officeDocument/2006/relationships/hyperlink" Target="https://www.geektonight.com/business-buyer-behaviour-type-process-factors-roles/" TargetMode="External"/><Relationship Id="rId4" Type="http://schemas.openxmlformats.org/officeDocument/2006/relationships/hyperlink" Target="https://www.ringcentral.co.uk/gb/en/blog/planning-in-management/" TargetMode="External"/><Relationship Id="rId9" Type="http://schemas.openxmlformats.org/officeDocument/2006/relationships/hyperlink" Target="https://www.mbaskool.com/business-concepts/marketing-and-strategy-terms/7289-task-environment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67398-CBC1-48DC-94C9-BE314397AE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-668804"/>
            <a:ext cx="8689976" cy="2509213"/>
          </a:xfrm>
        </p:spPr>
        <p:txBody>
          <a:bodyPr>
            <a:normAutofit/>
          </a:bodyPr>
          <a:lstStyle/>
          <a:p>
            <a:r>
              <a:rPr lang="en-US" b="1" dirty="0"/>
              <a:t> </a:t>
            </a:r>
            <a:r>
              <a:rPr lang="en-US" sz="2800" b="1" dirty="0"/>
              <a:t>Libyan International medical university </a:t>
            </a:r>
            <a:br>
              <a:rPr lang="en-US" sz="2800" b="1" dirty="0"/>
            </a:br>
            <a:r>
              <a:rPr lang="en-US" sz="2800" b="1" dirty="0"/>
              <a:t>faculty of business administration</a:t>
            </a: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575677-4F0B-49D4-B503-E1BE5E05F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12" y="3286140"/>
            <a:ext cx="8689976" cy="1371599"/>
          </a:xfrm>
        </p:spPr>
        <p:txBody>
          <a:bodyPr>
            <a:normAutofit/>
          </a:bodyPr>
          <a:lstStyle/>
          <a:p>
            <a:r>
              <a:rPr lang="en-US" sz="2800" b="1" cap="none" dirty="0" smtClean="0">
                <a:solidFill>
                  <a:schemeClr val="tx1"/>
                </a:solidFill>
              </a:rPr>
              <a:t>The Steps in The Business Buying Decision Process</a:t>
            </a:r>
            <a:endParaRPr lang="en-US" sz="2800" b="1" cap="none" dirty="0">
              <a:solidFill>
                <a:schemeClr val="tx1"/>
              </a:solidFill>
            </a:endParaRPr>
          </a:p>
        </p:txBody>
      </p:sp>
      <p:pic>
        <p:nvPicPr>
          <p:cNvPr id="4" name="Picture 3" descr="C:\Users\pcc22320181\Desktop\limu%20logo_0.png">
            <a:extLst>
              <a:ext uri="{FF2B5EF4-FFF2-40B4-BE49-F238E27FC236}">
                <a16:creationId xmlns:a16="http://schemas.microsoft.com/office/drawing/2014/main" id="{8F0452B1-A9B8-41A5-9D45-2E55058E8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988" y="420611"/>
            <a:ext cx="1368152" cy="110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pcc22320181\Desktop\gjgjfobgoijbo'gjg.png">
            <a:extLst>
              <a:ext uri="{FF2B5EF4-FFF2-40B4-BE49-F238E27FC236}">
                <a16:creationId xmlns:a16="http://schemas.microsoft.com/office/drawing/2014/main" id="{E3FA24CF-E44B-4187-A746-22AC920C9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55" y="744263"/>
            <a:ext cx="1196057" cy="110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548615-F6E3-4757-8163-0FFF66CB56BC}"/>
              </a:ext>
            </a:extLst>
          </p:cNvPr>
          <p:cNvSpPr/>
          <p:nvPr/>
        </p:nvSpPr>
        <p:spPr>
          <a:xfrm>
            <a:off x="911666" y="5557215"/>
            <a:ext cx="3628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Presented by : </a:t>
            </a:r>
            <a:r>
              <a:rPr lang="en-US" b="1" dirty="0" err="1"/>
              <a:t>Joumana</a:t>
            </a:r>
            <a:r>
              <a:rPr lang="en-US" b="1" dirty="0"/>
              <a:t> Elmahgoub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6DA1FE-C407-4D7A-8071-54C848C2BBD0}"/>
              </a:ext>
            </a:extLst>
          </p:cNvPr>
          <p:cNvSpPr/>
          <p:nvPr/>
        </p:nvSpPr>
        <p:spPr>
          <a:xfrm>
            <a:off x="911666" y="5902865"/>
            <a:ext cx="933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ID:3172</a:t>
            </a:r>
          </a:p>
        </p:txBody>
      </p:sp>
    </p:spTree>
    <p:extLst>
      <p:ext uri="{BB962C8B-B14F-4D97-AF65-F5344CB8AC3E}">
        <p14:creationId xmlns:p14="http://schemas.microsoft.com/office/powerpoint/2010/main" val="847467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2751A-D303-4168-A3AD-CB0B12C83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chemeClr val="accent6"/>
                </a:solidFill>
              </a:rPr>
              <a:t>REFERENCE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3D9DF-93C3-4804-819D-F6C6B899F9A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00414" y="1498412"/>
            <a:ext cx="10363826" cy="3424107"/>
          </a:xfrm>
        </p:spPr>
        <p:txBody>
          <a:bodyPr>
            <a:noAutofit/>
          </a:bodyPr>
          <a:lstStyle/>
          <a:p>
            <a:r>
              <a:rPr lang="en-US" sz="1050" dirty="0"/>
              <a:t>13 common management challenges and how to overcome them. </a:t>
            </a:r>
            <a:r>
              <a:rPr lang="en-US" sz="1050" dirty="0" err="1"/>
              <a:t>Fellow.app</a:t>
            </a:r>
            <a:r>
              <a:rPr lang="en-US" sz="1050" dirty="0"/>
              <a:t>. (2021, August 13). Retrieved April 7, 2022, from </a:t>
            </a:r>
            <a:r>
              <a:rPr lang="en-US" sz="1050" dirty="0">
                <a:hlinkClick r:id="rId2"/>
              </a:rPr>
              <a:t>https://fellow.app/blog/management/most-common-management-challenges</a:t>
            </a:r>
            <a:r>
              <a:rPr lang="en-US" sz="1050" dirty="0" smtClean="0">
                <a:hlinkClick r:id="rId2"/>
              </a:rPr>
              <a:t>/</a:t>
            </a:r>
            <a:r>
              <a:rPr lang="en-US" sz="1050" dirty="0" smtClean="0"/>
              <a:t> </a:t>
            </a:r>
            <a:endParaRPr lang="en-US" sz="1050" dirty="0"/>
          </a:p>
          <a:p>
            <a:r>
              <a:rPr lang="en-US" sz="1050" dirty="0"/>
              <a:t>American InterContinental University. (2020, October 22). The four functions of management: What managers need to know. American Intercontinental University - A member of the American InterContinental University System. Retrieved March 22, 2022, from </a:t>
            </a:r>
            <a:r>
              <a:rPr lang="en-US" sz="1050" dirty="0">
                <a:hlinkClick r:id="rId3"/>
              </a:rPr>
              <a:t>https://</a:t>
            </a:r>
            <a:r>
              <a:rPr lang="en-US" sz="1050" dirty="0" smtClean="0">
                <a:hlinkClick r:id="rId3"/>
              </a:rPr>
              <a:t>www.aiuniv.edu/degrees/business/articles/functions-of-management</a:t>
            </a:r>
            <a:r>
              <a:rPr lang="en-US" sz="1050" dirty="0" smtClean="0"/>
              <a:t> </a:t>
            </a:r>
            <a:endParaRPr lang="en-US" sz="1050" dirty="0"/>
          </a:p>
          <a:p>
            <a:r>
              <a:rPr lang="en-US" sz="1050" dirty="0"/>
              <a:t>Anastasia, C. by. (2021, May 3). How to succeed with planning in management and why it is important. </a:t>
            </a:r>
            <a:r>
              <a:rPr lang="en-US" sz="1050" dirty="0" err="1"/>
              <a:t>RingCentral</a:t>
            </a:r>
            <a:r>
              <a:rPr lang="en-US" sz="1050" dirty="0"/>
              <a:t> UK Blog. Retrieved April 11, 2022, from </a:t>
            </a:r>
            <a:r>
              <a:rPr lang="en-US" sz="1050" dirty="0">
                <a:hlinkClick r:id="rId4"/>
              </a:rPr>
              <a:t>https://www.ringcentral.co.uk/gb/en/blog/planning-in-management</a:t>
            </a:r>
            <a:r>
              <a:rPr lang="en-US" sz="1050" dirty="0" smtClean="0">
                <a:hlinkClick r:id="rId4"/>
              </a:rPr>
              <a:t>/</a:t>
            </a:r>
            <a:r>
              <a:rPr lang="en-US" sz="1050" dirty="0" smtClean="0"/>
              <a:t>  </a:t>
            </a:r>
            <a:endParaRPr lang="en-US" sz="1050" dirty="0"/>
          </a:p>
          <a:p>
            <a:r>
              <a:rPr lang="en-US" sz="1050" dirty="0"/>
              <a:t>Carolina </a:t>
            </a:r>
            <a:r>
              <a:rPr lang="en-US" sz="1050" dirty="0" err="1"/>
              <a:t>VargasConsultora</a:t>
            </a:r>
            <a:r>
              <a:rPr lang="en-US" sz="1050" dirty="0"/>
              <a:t> en marketing digital. </a:t>
            </a:r>
            <a:r>
              <a:rPr lang="en-US" sz="1050" dirty="0" err="1"/>
              <a:t>Tengo</a:t>
            </a:r>
            <a:r>
              <a:rPr lang="en-US" sz="1050" dirty="0"/>
              <a:t> </a:t>
            </a:r>
            <a:r>
              <a:rPr lang="en-US" sz="1050" dirty="0" err="1"/>
              <a:t>más</a:t>
            </a:r>
            <a:r>
              <a:rPr lang="en-US" sz="1050" dirty="0"/>
              <a:t> de 10 </a:t>
            </a:r>
            <a:r>
              <a:rPr lang="en-US" sz="1050" dirty="0" err="1"/>
              <a:t>años</a:t>
            </a:r>
            <a:r>
              <a:rPr lang="en-US" sz="1050" dirty="0"/>
              <a:t> de </a:t>
            </a:r>
            <a:r>
              <a:rPr lang="en-US" sz="1050" dirty="0" err="1"/>
              <a:t>experiencia</a:t>
            </a:r>
            <a:r>
              <a:rPr lang="en-US" sz="1050" dirty="0"/>
              <a:t> en el </a:t>
            </a:r>
            <a:r>
              <a:rPr lang="en-US" sz="1050" dirty="0" err="1"/>
              <a:t>área</a:t>
            </a:r>
            <a:r>
              <a:rPr lang="en-US" sz="1050" dirty="0"/>
              <a:t> de </a:t>
            </a:r>
            <a:r>
              <a:rPr lang="en-US" sz="1050" dirty="0" err="1"/>
              <a:t>gerencia</a:t>
            </a:r>
            <a:r>
              <a:rPr lang="en-US" sz="1050" dirty="0"/>
              <a:t> de marketing y de marketing digital. </a:t>
            </a:r>
            <a:r>
              <a:rPr lang="en-US" sz="1050" dirty="0" err="1"/>
              <a:t>Ayudo</a:t>
            </a:r>
            <a:r>
              <a:rPr lang="en-US" sz="1050" dirty="0"/>
              <a:t> a </a:t>
            </a:r>
            <a:r>
              <a:rPr lang="en-US" sz="1050" dirty="0" err="1"/>
              <a:t>empresarios</a:t>
            </a:r>
            <a:r>
              <a:rPr lang="en-US" sz="1050" dirty="0"/>
              <a:t> a </a:t>
            </a:r>
            <a:r>
              <a:rPr lang="en-US" sz="1050" dirty="0" err="1"/>
              <a:t>construir</a:t>
            </a:r>
            <a:r>
              <a:rPr lang="en-US" sz="1050" dirty="0"/>
              <a:t> y </a:t>
            </a:r>
            <a:r>
              <a:rPr lang="en-US" sz="1050" dirty="0" err="1"/>
              <a:t>potenciar</a:t>
            </a:r>
            <a:r>
              <a:rPr lang="en-US" sz="1050" dirty="0"/>
              <a:t> </a:t>
            </a:r>
            <a:r>
              <a:rPr lang="en-US" sz="1050" dirty="0" err="1"/>
              <a:t>sus</a:t>
            </a:r>
            <a:r>
              <a:rPr lang="en-US" sz="1050" dirty="0"/>
              <a:t> </a:t>
            </a:r>
            <a:r>
              <a:rPr lang="en-US" sz="1050" dirty="0" err="1"/>
              <a:t>marcas</a:t>
            </a:r>
            <a:r>
              <a:rPr lang="en-US" sz="1050" dirty="0"/>
              <a:t> online. </a:t>
            </a:r>
            <a:r>
              <a:rPr lang="en-US" sz="1050" dirty="0" err="1"/>
              <a:t>Generando</a:t>
            </a:r>
            <a:r>
              <a:rPr lang="en-US" sz="1050" dirty="0"/>
              <a:t> </a:t>
            </a:r>
            <a:r>
              <a:rPr lang="en-US" sz="1050" dirty="0" err="1"/>
              <a:t>visibilidad</a:t>
            </a:r>
            <a:r>
              <a:rPr lang="en-US" sz="1050" dirty="0"/>
              <a:t> y </a:t>
            </a:r>
            <a:r>
              <a:rPr lang="en-US" sz="1050" dirty="0" err="1"/>
              <a:t>nuevos</a:t>
            </a:r>
            <a:r>
              <a:rPr lang="en-US" sz="1050" dirty="0"/>
              <a:t> </a:t>
            </a:r>
            <a:r>
              <a:rPr lang="en-US" sz="1050" dirty="0" err="1"/>
              <a:t>prospectos</a:t>
            </a:r>
            <a:r>
              <a:rPr lang="en-US" sz="1050" dirty="0"/>
              <a:t> de </a:t>
            </a:r>
            <a:r>
              <a:rPr lang="en-US" sz="1050" dirty="0" err="1"/>
              <a:t>neg</a:t>
            </a:r>
            <a:r>
              <a:rPr lang="en-US" sz="1050" dirty="0"/>
              <a:t>, </a:t>
            </a:r>
            <a:r>
              <a:rPr lang="en-US" sz="1050" dirty="0" err="1"/>
              <a:t>Arteaga</a:t>
            </a:r>
            <a:r>
              <a:rPr lang="en-US" sz="1050" dirty="0"/>
              <a:t>, A., &amp;amp; Vargas, C. (2019, December 4). 5 stages of </a:t>
            </a:r>
            <a:r>
              <a:rPr lang="en-US" sz="1050" dirty="0" err="1"/>
              <a:t>the&amp;nbsp;consumer</a:t>
            </a:r>
            <a:r>
              <a:rPr lang="en-US" sz="1050" dirty="0"/>
              <a:t> buying decision process • imagine hub. Imagine Hub. Retrieved April 13, 2022, from </a:t>
            </a:r>
            <a:r>
              <a:rPr lang="en-US" sz="1050" dirty="0">
                <a:hlinkClick r:id="rId5"/>
              </a:rPr>
              <a:t>https://imagine-hub.com/en/blog/consumer-buying-decision-process</a:t>
            </a:r>
            <a:r>
              <a:rPr lang="en-US" sz="1050" dirty="0" smtClean="0">
                <a:hlinkClick r:id="rId5"/>
              </a:rPr>
              <a:t>/</a:t>
            </a:r>
            <a:r>
              <a:rPr lang="en-US" sz="1050" dirty="0" smtClean="0"/>
              <a:t>  </a:t>
            </a:r>
            <a:endParaRPr lang="en-US" sz="1050" dirty="0"/>
          </a:p>
          <a:p>
            <a:r>
              <a:rPr lang="en-US" sz="1050" dirty="0" err="1"/>
              <a:t>Hamidzay</a:t>
            </a:r>
            <a:r>
              <a:rPr lang="en-US" sz="1050" dirty="0"/>
              <a:t>, A. (2018, March 28). Ethics in business research. LinkedIn. Retrieved April 19, 2022, from </a:t>
            </a:r>
            <a:r>
              <a:rPr lang="en-US" sz="1050" dirty="0">
                <a:hlinkClick r:id="rId6"/>
              </a:rPr>
              <a:t>https://</a:t>
            </a:r>
            <a:r>
              <a:rPr lang="en-US" sz="1050" dirty="0" smtClean="0">
                <a:hlinkClick r:id="rId6"/>
              </a:rPr>
              <a:t>www.linkedin.com/pulse/ethics-business-research-abdulmarof-hamidzay</a:t>
            </a:r>
            <a:r>
              <a:rPr lang="en-US" sz="1050" dirty="0" smtClean="0"/>
              <a:t>  </a:t>
            </a:r>
            <a:endParaRPr lang="en-US" sz="1050" dirty="0"/>
          </a:p>
          <a:p>
            <a:r>
              <a:rPr lang="en-US" sz="1050" dirty="0" err="1"/>
              <a:t>Ketchen</a:t>
            </a:r>
            <a:r>
              <a:rPr lang="en-US" sz="1050" dirty="0"/>
              <a:t>, D., Short, J., Try, D., &amp;amp; Edwards, J. (2014, September 12). Evaluating the general environment. Mastering Strategic Management 1st Canadian Edition. Retrieved March 29, 2022, from </a:t>
            </a:r>
            <a:r>
              <a:rPr lang="en-US" sz="1050" dirty="0">
                <a:hlinkClick r:id="rId7"/>
              </a:rPr>
              <a:t>https://opentextbc.ca/strategicmanagement/chapter/evaluating-the-general-environment</a:t>
            </a:r>
            <a:r>
              <a:rPr lang="en-US" sz="1050" dirty="0" smtClean="0">
                <a:hlinkClick r:id="rId7"/>
              </a:rPr>
              <a:t>/</a:t>
            </a:r>
            <a:r>
              <a:rPr lang="en-US" sz="1050" dirty="0" smtClean="0"/>
              <a:t> </a:t>
            </a:r>
            <a:endParaRPr lang="en-US" sz="1050" dirty="0"/>
          </a:p>
          <a:p>
            <a:r>
              <a:rPr lang="en-US" sz="1050" dirty="0"/>
              <a:t>Smyth, D. (2022, March 25). Environmental influence on business. Small Business - Chron.com. Retrieved April 6, 2022, from </a:t>
            </a:r>
            <a:r>
              <a:rPr lang="en-US" sz="1050" dirty="0">
                <a:hlinkClick r:id="rId8"/>
              </a:rPr>
              <a:t>https://</a:t>
            </a:r>
            <a:r>
              <a:rPr lang="en-US" sz="1050" dirty="0" smtClean="0">
                <a:hlinkClick r:id="rId8"/>
              </a:rPr>
              <a:t>smallbusiness.chron.com/environmental-influence-business-68718.html</a:t>
            </a:r>
            <a:r>
              <a:rPr lang="en-US" sz="1050" dirty="0" smtClean="0"/>
              <a:t>  </a:t>
            </a:r>
            <a:endParaRPr lang="en-US" sz="1050" dirty="0"/>
          </a:p>
          <a:p>
            <a:r>
              <a:rPr lang="en-US" sz="1050" dirty="0"/>
              <a:t>Team, M. B. A. S. (2021, August 4). Task environment meaning, factors &amp;amp; example. MBA </a:t>
            </a:r>
            <a:r>
              <a:rPr lang="en-US" sz="1050" dirty="0" err="1"/>
              <a:t>Skool</a:t>
            </a:r>
            <a:r>
              <a:rPr lang="en-US" sz="1050" dirty="0"/>
              <a:t>. Retrieved March 31, 2022, from </a:t>
            </a:r>
            <a:r>
              <a:rPr lang="en-US" sz="1050" dirty="0">
                <a:hlinkClick r:id="rId9"/>
              </a:rPr>
              <a:t>https://</a:t>
            </a:r>
            <a:r>
              <a:rPr lang="en-US" sz="1050" dirty="0" smtClean="0">
                <a:hlinkClick r:id="rId9"/>
              </a:rPr>
              <a:t>www.mbaskool.com/business-concepts/marketing-and-strategy-terms/7289-task-environment.html</a:t>
            </a:r>
            <a:r>
              <a:rPr lang="en-US" sz="1050" dirty="0" smtClean="0"/>
              <a:t>  </a:t>
            </a:r>
            <a:endParaRPr lang="en-US" sz="1050" dirty="0"/>
          </a:p>
          <a:p>
            <a:r>
              <a:rPr lang="en-US" sz="1050" dirty="0"/>
              <a:t>techthug99. (2021, August 8). Business buyer </a:t>
            </a:r>
            <a:r>
              <a:rPr lang="en-US" sz="1050" dirty="0" err="1"/>
              <a:t>behaviour</a:t>
            </a:r>
            <a:r>
              <a:rPr lang="en-US" sz="1050" dirty="0"/>
              <a:t> - type, process, factors, roles. </a:t>
            </a:r>
            <a:r>
              <a:rPr lang="en-US" sz="1050" dirty="0" err="1"/>
              <a:t>Geektonight</a:t>
            </a:r>
            <a:r>
              <a:rPr lang="en-US" sz="1050" dirty="0"/>
              <a:t>. Retrieved April 19, 2022, from </a:t>
            </a:r>
            <a:r>
              <a:rPr lang="en-US" sz="1050" dirty="0">
                <a:hlinkClick r:id="rId10"/>
              </a:rPr>
              <a:t>https://www.geektonight.com/business-buyer-behaviour-type-process-factors-roles</a:t>
            </a:r>
            <a:r>
              <a:rPr lang="en-US" sz="1050" dirty="0" smtClean="0">
                <a:hlinkClick r:id="rId10"/>
              </a:rPr>
              <a:t>/</a:t>
            </a:r>
            <a:r>
              <a:rPr lang="en-US" sz="1050" dirty="0" smtClean="0"/>
              <a:t> </a:t>
            </a:r>
            <a:endParaRPr lang="en-US" sz="10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A6818B-9DB4-4959-B66F-3617AE56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z="2400" smtClean="0">
                <a:solidFill>
                  <a:schemeClr val="bg1"/>
                </a:solidFill>
              </a:rPr>
              <a:t>10</a:t>
            </a:fld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52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nk Watercolour Thank You Card Purple - Purple Thank You (435x448), Png Download">
            <a:extLst>
              <a:ext uri="{FF2B5EF4-FFF2-40B4-BE49-F238E27FC236}">
                <a16:creationId xmlns:a16="http://schemas.microsoft.com/office/drawing/2014/main" id="{B8C966CA-EA39-477A-B2D6-6D2402647C87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095" y="1216058"/>
            <a:ext cx="7107809" cy="382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44E5E-6283-4A7A-BAA3-38C55CD6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6411" y="5608955"/>
            <a:ext cx="764215" cy="365125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47710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0119A-A426-4A47-9CF8-6CD00AA18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chemeClr val="accent6"/>
                </a:solidFill>
              </a:rPr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3B5FF-72FA-469E-AD4A-3612307FFF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INTRODUCTION</a:t>
            </a:r>
          </a:p>
          <a:p>
            <a:r>
              <a:rPr lang="en-US" sz="2800" b="1" dirty="0"/>
              <a:t>steps in the business buying decision process</a:t>
            </a:r>
          </a:p>
          <a:p>
            <a:r>
              <a:rPr lang="en-US" sz="2800" b="1" dirty="0"/>
              <a:t>CONCLUSION</a:t>
            </a:r>
          </a:p>
          <a:p>
            <a:r>
              <a:rPr lang="en-US" sz="2800" b="1" dirty="0"/>
              <a:t>REFERENCE</a:t>
            </a:r>
          </a:p>
          <a:p>
            <a:endParaRPr lang="en-US" b="1" dirty="0">
              <a:solidFill>
                <a:schemeClr val="accent6"/>
              </a:solidFill>
            </a:endParaRPr>
          </a:p>
          <a:p>
            <a:endParaRPr lang="en-US" b="1" dirty="0">
              <a:solidFill>
                <a:schemeClr val="accent6"/>
              </a:solidFill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B8F46D-26BB-4318-9C5D-E6D5A79A6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4267" y="5608636"/>
            <a:ext cx="764215" cy="365125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3247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2CD15-A0BF-45AC-B7E7-F0503E87E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chemeClr val="accent6"/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CD1C-DA68-40B5-8A51-B9933C22961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Unlike consumer buying habits, businesses usually have a more formal approach toward purchasing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100DC-6516-4CDD-924B-8BEF47A98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6560" y="5608636"/>
            <a:ext cx="764215" cy="365125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26734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FD9D0-08F8-469A-AC83-A440D544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767936"/>
            <a:ext cx="10364451" cy="2519319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accent6"/>
                </a:solidFill>
              </a:rPr>
              <a:t>steps in the business buying decision process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378BAD2-AA37-4554-908F-454384D9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48040" y="5951619"/>
            <a:ext cx="764215" cy="365125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F846059-5187-484C-99C4-94ECEDCA70F4}"/>
              </a:ext>
            </a:extLst>
          </p:cNvPr>
          <p:cNvSpPr/>
          <p:nvPr/>
        </p:nvSpPr>
        <p:spPr>
          <a:xfrm>
            <a:off x="4677878" y="4456498"/>
            <a:ext cx="2223436" cy="1337910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885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5E1C1-53EE-4ED0-9850-C2CEA79F5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884" y="464513"/>
            <a:ext cx="10103944" cy="3693601"/>
          </a:xfrm>
        </p:spPr>
        <p:txBody>
          <a:bodyPr>
            <a:normAutofit/>
          </a:bodyPr>
          <a:lstStyle/>
          <a:p>
            <a:pPr algn="just"/>
            <a:r>
              <a:rPr lang="en-US" sz="5400" b="1" dirty="0">
                <a:solidFill>
                  <a:schemeClr val="accent6"/>
                </a:solidFill>
              </a:rPr>
              <a:t>‏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1.Identify the Business Need: </a:t>
            </a:r>
            <a:b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it's imperative that businesses make decisions to buy products and services that will enhance their operations in some way.</a:t>
            </a:r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A59DDAD-9DF6-4906-B62E-DCB9E1C30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132" y="5608636"/>
            <a:ext cx="764215" cy="365125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52A9D6-62DA-48A8-B5C3-1A881E3BEC32}"/>
              </a:ext>
            </a:extLst>
          </p:cNvPr>
          <p:cNvSpPr txBox="1"/>
          <p:nvPr/>
        </p:nvSpPr>
        <p:spPr>
          <a:xfrm>
            <a:off x="529390" y="4158114"/>
            <a:ext cx="8248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/>
              <a:t>DETERMINE  </a:t>
            </a:r>
            <a:r>
              <a:rPr lang="en-US" sz="2800" b="1" dirty="0" smtClean="0"/>
              <a:t>ABUDGET:</a:t>
            </a:r>
            <a:endParaRPr lang="en-US" sz="2800" b="1" dirty="0"/>
          </a:p>
        </p:txBody>
      </p:sp>
      <p:sp>
        <p:nvSpPr>
          <p:cNvPr id="4" name="مستطيل 3"/>
          <p:cNvSpPr/>
          <p:nvPr/>
        </p:nvSpPr>
        <p:spPr>
          <a:xfrm>
            <a:off x="529390" y="4729733"/>
            <a:ext cx="7973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ABUDGET CAN HELP KEEP BUSINESS FROM </a:t>
            </a:r>
            <a:r>
              <a:rPr lang="en-US" sz="2400" b="1" dirty="0" smtClean="0"/>
              <a:t>OVERSPENDING.</a:t>
            </a:r>
            <a:endParaRPr lang="en-US" sz="24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09382" y="4160768"/>
            <a:ext cx="468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92236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46D75-9670-4275-AEF2-0047F0FEF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272" y="1475166"/>
            <a:ext cx="10364451" cy="1596177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3.Select a Purchasing Team :</a:t>
            </a:r>
            <a:b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select individuals on your staff to research options for the purchase your company wants to make.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6FF62-8407-479A-AE88-9FCBBF390D3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3856" y="3252616"/>
            <a:ext cx="10363826" cy="342410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4.Define Specifications: </a:t>
            </a:r>
          </a:p>
          <a:p>
            <a:pPr algn="just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Work with the purchasing team to develop a clear picture of the specifications for the product or service your company is planning to buy.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27D06E-C792-463E-BA5E-027C70262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7705" y="5608636"/>
            <a:ext cx="764215" cy="365125"/>
          </a:xfrm>
        </p:spPr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30570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81F7-0C8D-4921-A781-256CE6587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308" y="1066801"/>
            <a:ext cx="10364451" cy="159617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5.Search for Options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8192E5-BFDC-4928-AB50-02C851CC3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4267" y="5608636"/>
            <a:ext cx="764215" cy="365125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27FB85-1E95-4C61-BFD1-B00CC24915A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1" dirty="0"/>
              <a:t>6.Make the Purchase :</a:t>
            </a:r>
          </a:p>
          <a:p>
            <a:pPr algn="just"/>
            <a:r>
              <a:rPr lang="en-US" sz="2800" b="1" dirty="0"/>
              <a:t>Determine how your company plans to pay for the purchase and identify the purchasing team member to sign off on the purchase.</a:t>
            </a:r>
          </a:p>
        </p:txBody>
      </p:sp>
    </p:spTree>
    <p:extLst>
      <p:ext uri="{BB962C8B-B14F-4D97-AF65-F5344CB8AC3E}">
        <p14:creationId xmlns:p14="http://schemas.microsoft.com/office/powerpoint/2010/main" val="1391545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F27EB-9ED9-4B1A-961C-2420ED618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014180"/>
            <a:ext cx="10364451" cy="1596177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/>
              <a:t>7.Re-evaluate the Purchase:</a:t>
            </a:r>
            <a:br>
              <a:rPr lang="en-US" sz="2800" b="1" dirty="0"/>
            </a:br>
            <a:r>
              <a:rPr lang="en-US" sz="2800" b="1" dirty="0"/>
              <a:t>to determine whether or not the purchase is working for your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9D614-5143-4B8A-87BB-17371ABAE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47810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31C59-1ACD-4F97-9E88-2D40DE3F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667" y="849523"/>
            <a:ext cx="10364451" cy="1596177"/>
          </a:xfrm>
        </p:spPr>
        <p:txBody>
          <a:bodyPr/>
          <a:lstStyle/>
          <a:p>
            <a:r>
              <a:rPr lang="en-US" sz="6000" b="1" dirty="0">
                <a:solidFill>
                  <a:schemeClr val="accent6"/>
                </a:solidFill>
              </a:rPr>
              <a:t>CONCLUSION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13FDF-2138-4D35-B0DA-6B0C3D6D183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‏To navigate the buying decision process successfully, you need to provide the right type of information and ensure that your sales representatives are contacting the right decision makers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037FA3-13F0-4B43-99CA-663B5BDCE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0066-C0D5-4F1E-8DA6-ED1240804D3E}" type="slidenum">
              <a:rPr lang="en-US" sz="2400" smtClean="0">
                <a:solidFill>
                  <a:schemeClr val="bg1"/>
                </a:solidFill>
              </a:rPr>
              <a:t>9</a:t>
            </a:fld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808356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160</TotalTime>
  <Words>557</Words>
  <Application>Microsoft Office PowerPoint</Application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Tw Cen MT</vt:lpstr>
      <vt:lpstr>Droplet</vt:lpstr>
      <vt:lpstr> Libyan International medical university  faculty of business administration</vt:lpstr>
      <vt:lpstr>CONTENTS</vt:lpstr>
      <vt:lpstr>INTRODUCTION</vt:lpstr>
      <vt:lpstr>steps in the business buying decision process</vt:lpstr>
      <vt:lpstr>‏1.Identify the Business Need:  it's imperative that businesses make decisions to buy products and services that will enhance their operations in some way.</vt:lpstr>
      <vt:lpstr>3.Select a Purchasing Team : select individuals on your staff to research options for the purchase your company wants to make.</vt:lpstr>
      <vt:lpstr>5.Search for Options</vt:lpstr>
      <vt:lpstr>7.Re-evaluate the Purchase: to determine whether or not the purchase is working for your team</vt:lpstr>
      <vt:lpstr>CONCLUSION </vt:lpstr>
      <vt:lpstr>REFERENCE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arwa elmahgoub</dc:creator>
  <cp:lastModifiedBy>Maher Fattouh</cp:lastModifiedBy>
  <cp:revision>14</cp:revision>
  <dcterms:created xsi:type="dcterms:W3CDTF">2021-12-07T18:14:10Z</dcterms:created>
  <dcterms:modified xsi:type="dcterms:W3CDTF">2022-06-07T11:37:39Z</dcterms:modified>
</cp:coreProperties>
</file>