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91" r:id="rId2"/>
    <p:sldId id="290" r:id="rId3"/>
    <p:sldId id="262" r:id="rId4"/>
    <p:sldId id="257" r:id="rId5"/>
    <p:sldId id="258" r:id="rId6"/>
    <p:sldId id="259" r:id="rId7"/>
    <p:sldId id="260" r:id="rId8"/>
    <p:sldId id="261" r:id="rId9"/>
    <p:sldId id="263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98" r:id="rId24"/>
    <p:sldId id="279" r:id="rId25"/>
    <p:sldId id="296" r:id="rId26"/>
    <p:sldId id="280" r:id="rId27"/>
    <p:sldId id="287" r:id="rId28"/>
    <p:sldId id="284" r:id="rId29"/>
    <p:sldId id="285" r:id="rId30"/>
    <p:sldId id="295" r:id="rId3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3400" y="2104256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en-US" sz="5300" b="1" dirty="0" smtClean="0"/>
              <a:t/>
            </a:r>
            <a:br>
              <a:rPr lang="en-US" sz="5300" b="1" dirty="0" smtClean="0"/>
            </a:br>
            <a:r>
              <a:rPr lang="en-US" sz="5300" dirty="0"/>
              <a:t/>
            </a:r>
            <a:br>
              <a:rPr lang="en-US" sz="5300" dirty="0"/>
            </a:br>
            <a:r>
              <a:rPr lang="en-US" sz="5300" b="1" dirty="0" smtClean="0"/>
              <a:t>GULLIAN </a:t>
            </a:r>
            <a:r>
              <a:rPr lang="en-US" sz="5300" b="1" dirty="0"/>
              <a:t>BARRE SYNDROME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33400" y="4340696"/>
            <a:ext cx="7854696" cy="1752600"/>
          </a:xfrm>
        </p:spPr>
        <p:txBody>
          <a:bodyPr/>
          <a:lstStyle/>
          <a:p>
            <a:pPr algn="ctr"/>
            <a:r>
              <a:rPr lang="en-US" b="1" dirty="0"/>
              <a:t>DR. BASMA </a:t>
            </a:r>
            <a:r>
              <a:rPr lang="en-US" b="1" dirty="0" smtClean="0"/>
              <a:t> ALNAJE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505604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أمان (الاعتلال العصبي الحاد الحاد) &lt;br /&gt; الأطفال والشباب &lt;br /&gt; الموسمي &lt;br /&gt; الشفاء السريع &lt;br /&gt; Anti GD1 a ab &lt;br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057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MILLER FISCHER VARIANT ** &lt;br /&gt; Adults، children &lt;br /&gt; Uncommon &lt;br /&gt; Anti GQ 1 b anitbodies&gt; 90٪ &lt;br /&gt; (لم يشاهد في شكل آخر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4" y="1"/>
            <a:ext cx="909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3421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التاريخ السريري &lt;br /&gt; عدوى الجهاز التنفسي أو التهاب الجهاز الهضمي قبل ظهور الضعف - 1-3 أسابيع. &lt;br /&gt; ساعة / ساعة مناعة حديثة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6061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المظاهر السريرية &lt;br /&gt; MOTOR SYSTEM: &lt;br /&gt; التطور السريع لشلل الحركة العضلي مع أو بدون التشويش الحسي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7188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الأعصاب القحفية: &lt;br /&gt; diparesis للوجه التي شوهدت في الأفراد المصابين بنسبة 50 ٪. &lt;br /&gt; الأعصاب القحفية السفلية تتأثر - ضعف القضيب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1114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نظام الإحساس: &lt;br /&gt; تتأثر الألياف النخاعية إلى حد كبير. &lt;br /&gt; يتأثر بروبيريوسيون أكثر من مزاج الألم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9144000" cy="684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2015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الألم: &lt;br /&gt; قد يتواجد الألم المؤلم العميق في اليوم السابق في العضلات الضعيفة. &lt;br /&gt; في البداية عند بداية الظهر ، الكتف ، الظهر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69798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الانطواء الذاتي: &lt;br /&gt; عام &lt;br /&gt; شوهد حتى في الحالات الخفيفة &lt;br /&gt; تقلب واسع النطاق في ضغط الدم &lt;br /&gt; نقص الموضع الوضعي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6153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بالطبع &lt;br /&gt; نمط من الشلل التقدمي السريع (المتطور) مع الإصابة بعوارض الأرجل &lt;br /&gt; عادة لا يتقدم أكثر من أربعة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6657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التشخيص التفريقي &lt;br /&gt; اعتلال النخاع الحاد - آلام الظهر ، واضطرابات العضلة العاصرة &lt;br /&gt; التسمم الغذائي - فقدان بطئ لمرض الحدقة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0" y="0"/>
            <a:ext cx="91172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8923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حالة &lt;br /&gt; جاء رجل يبلغ من العمر 15 عامًا إلى ED مع شكاوى من ألم في ربلة الساق اليمنى يوم الثلاثاء ، تلاه ضعف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94847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ميزات المعمل &lt;br /&gt; CSF: &lt;br /&gt; بروتين CSF المرتفع 1-10 جم / لتر (100-1000 ملجم / ديسيلتر) &lt;br /&gt; بدون مصاحبة كثرة الحمر &lt;br /&gt; ALBU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7317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معايير Asbury للتشخيص &lt;br /&gt; مطلوب: &lt;br /&gt; 1. الضعف التعددي للأطراف أو أكثر بسبب الاعتلال العصبي. &lt;br /&gt; 2.ar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65967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العلاج &lt;br /&gt; ابدأ في أقرب وقت ممكن. &lt;br /&gt; يعد كل يوم مهمًا &lt;br /&gt; بعد أسبوعين من ظهور الأعراض الحركية الأولى - المناعة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54958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04969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الحالات الشديدة &lt;br /&gt; إعداد الرعاية الحرجة &lt;br /&gt; الانتباه إلى القدرة الحيوية ، ضربات القلب ، ضغط الدم ، التغذية ، DVT ، CVstatus ،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880" y="-1933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04061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974333"/>
            <a:ext cx="7281160" cy="45243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400" b="1" dirty="0" smtClean="0">
                <a:solidFill>
                  <a:srgbClr val="000000"/>
                </a:solidFill>
                <a:latin typeface="Calibri"/>
                <a:cs typeface="Arial"/>
              </a:rPr>
              <a:t>Treatment </a:t>
            </a:r>
          </a:p>
          <a:p>
            <a:pPr algn="l"/>
            <a:r>
              <a:rPr lang="en-US" sz="2400" dirty="0" smtClean="0"/>
              <a:t>- Initiate as soon as possible </a:t>
            </a:r>
          </a:p>
          <a:p>
            <a:pPr algn="l"/>
            <a:r>
              <a:rPr lang="en-US" sz="2400" dirty="0" smtClean="0"/>
              <a:t>- Each day counts</a:t>
            </a:r>
          </a:p>
          <a:p>
            <a:pPr algn="l"/>
            <a:r>
              <a:rPr lang="en-US" sz="2400" dirty="0" smtClean="0"/>
              <a:t>- 2 weeks after the first motor symptoms immunotherapy </a:t>
            </a:r>
          </a:p>
          <a:p>
            <a:pPr algn="l"/>
            <a:r>
              <a:rPr lang="en-US" sz="2400" dirty="0"/>
              <a:t> </a:t>
            </a:r>
            <a:r>
              <a:rPr lang="en-US" sz="2400" dirty="0" smtClean="0"/>
              <a:t> is no longer  effective </a:t>
            </a:r>
          </a:p>
          <a:p>
            <a:pPr algn="l"/>
            <a:r>
              <a:rPr lang="en-US" sz="2400" dirty="0" smtClean="0"/>
              <a:t>- IV </a:t>
            </a:r>
            <a:r>
              <a:rPr lang="en-US" sz="2400" dirty="0" err="1" smtClean="0"/>
              <a:t>Ig</a:t>
            </a:r>
            <a:endParaRPr lang="en-US" sz="2400" dirty="0" smtClean="0"/>
          </a:p>
          <a:p>
            <a:pPr algn="l"/>
            <a:r>
              <a:rPr lang="en-US" sz="2400" dirty="0" smtClean="0"/>
              <a:t>- plasmapheresis</a:t>
            </a:r>
          </a:p>
          <a:p>
            <a:pPr algn="l"/>
            <a:r>
              <a:rPr lang="en-US" sz="2400" dirty="0" smtClean="0"/>
              <a:t>- combination is not effective</a:t>
            </a:r>
          </a:p>
          <a:p>
            <a:pPr algn="l"/>
            <a:r>
              <a:rPr lang="en-US" sz="2400" dirty="0" smtClean="0"/>
              <a:t>- IV </a:t>
            </a:r>
            <a:r>
              <a:rPr lang="en-US" sz="2400" dirty="0" err="1" smtClean="0"/>
              <a:t>Ig</a:t>
            </a:r>
            <a:r>
              <a:rPr lang="en-US" sz="2400" dirty="0" smtClean="0"/>
              <a:t>-first choice ,easy to administer</a:t>
            </a:r>
          </a:p>
          <a:p>
            <a:pPr algn="l"/>
            <a:r>
              <a:rPr lang="en-US" sz="2400" dirty="0" smtClean="0"/>
              <a:t>-  Treatment reduces need for ventilation by half</a:t>
            </a:r>
          </a:p>
          <a:p>
            <a:pPr algn="l"/>
            <a:r>
              <a:rPr lang="en-US" sz="2400" dirty="0" smtClean="0"/>
              <a:t>- glucocorticoids are not effective in GBS</a:t>
            </a:r>
          </a:p>
          <a:p>
            <a:pPr algn="l"/>
            <a:r>
              <a:rPr lang="en-US" sz="2400" dirty="0" smtClean="0"/>
              <a:t>- Conservative  management in mild cases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061319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ملخص &lt;br /&gt; 1. مع تطور شلل الحركة التصاعدي السريع المتصاعد بسرعة مع أو بدون الاضطرابات الحسية. &lt;br /&gt; 2.fe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1950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10. كورس عادة ما يكون أقل من 4 أسابيع &lt;br /&gt; 11. يظهر ملف CSF النموذجي. نسبة عالية من البروتين ، نيتوبليسويت &lt;br /&gt; 12. تشارك كهربيًا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83546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IDP &lt;br /&gt; الدورة المزمنة. &lt;br /&gt; البداية التدريجية. &lt;br /&gt;&gt; 9 أسابيع من البداية - التدهور &lt;br /&gt; يشمل كل من الحواس والحواس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9480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شكرا لك &lt;br /&g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620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مقدمة &lt;br /&gt; &lt;ul&gt; &lt;li&gt; اعتلال الأعصاب الحاد والشديد الخثث والمتكرر الذي يمثل المناعة الذاتية بطبيعته. &lt;/ li&gt; &lt;/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7385"/>
            <a:ext cx="9108504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77665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WordArt 4"/>
          <p:cNvSpPr>
            <a:spLocks noChangeArrowheads="1" noChangeShapeType="1" noTextEdit="1"/>
          </p:cNvSpPr>
          <p:nvPr/>
        </p:nvSpPr>
        <p:spPr bwMode="auto">
          <a:xfrm>
            <a:off x="1622778" y="2316163"/>
            <a:ext cx="5892800" cy="22034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82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9600" b="1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5E9EFF"/>
                    </a:gs>
                    <a:gs pos="20000">
                      <a:srgbClr val="85C2FF"/>
                    </a:gs>
                    <a:gs pos="35001">
                      <a:srgbClr val="C4D6EB"/>
                    </a:gs>
                    <a:gs pos="50000">
                      <a:srgbClr val="FFEBFA"/>
                    </a:gs>
                    <a:gs pos="64999">
                      <a:srgbClr val="C4D6EB"/>
                    </a:gs>
                    <a:gs pos="80000">
                      <a:srgbClr val="85C2FF"/>
                    </a:gs>
                    <a:gs pos="100000">
                      <a:srgbClr val="5E9EFF"/>
                    </a:gs>
                  </a:gsLst>
                  <a:lin ang="2700000" scaled="1"/>
                </a:gradFill>
                <a:latin typeface="Harrington"/>
              </a:rPr>
              <a:t>THANK YOU</a:t>
            </a:r>
            <a:endParaRPr lang="ar-SA" sz="9600" b="1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5E9EFF"/>
                  </a:gs>
                  <a:gs pos="20000">
                    <a:srgbClr val="85C2FF"/>
                  </a:gs>
                  <a:gs pos="35001">
                    <a:srgbClr val="C4D6EB"/>
                  </a:gs>
                  <a:gs pos="50000">
                    <a:srgbClr val="FFEBFA"/>
                  </a:gs>
                  <a:gs pos="64999">
                    <a:srgbClr val="C4D6EB"/>
                  </a:gs>
                  <a:gs pos="80000">
                    <a:srgbClr val="85C2FF"/>
                  </a:gs>
                  <a:gs pos="100000">
                    <a:srgbClr val="5E9EFF"/>
                  </a:gs>
                </a:gsLst>
                <a:lin ang="2700000" scaled="1"/>
              </a:gradFill>
              <a:latin typeface="Harrington"/>
            </a:endParaRPr>
          </a:p>
        </p:txBody>
      </p:sp>
    </p:spTree>
    <p:extLst>
      <p:ext uri="{BB962C8B-B14F-4D97-AF65-F5344CB8AC3E}">
        <p14:creationId xmlns:p14="http://schemas.microsoft.com/office/powerpoint/2010/main" val="81238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الفحص السريري &lt;br /&gt; كان المريض متماسكًا &lt;br /&gt; لا يوجد شحوب أو إيقاع أو ارتعاش أو اعتلال عقد لمفية ، وذمة. &lt;br /&gt;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1833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NERVOUS SYSTEM&lt;br /&gt;Higher intellectual functions intact&lt;br /&gt;Cranial nerves normal&lt;br /&gt;Motor system showed hypotonia of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392"/>
            <a:ext cx="9395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5447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النقاط الرئيسية &lt;br /&gt; الشلل الصعودي السريع التدريجي. &lt;br /&gt; البداية الحادة &lt;br /&gt; الشلل الحركي &lt;br /&gt; الحسية السليمة &lt;br /&gt; لا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8"/>
            <a:ext cx="9144000" cy="6856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8056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أسماء أخرى &lt;br /&gt; شلل LANDRY الصاعد &lt;br /&gt; التهاب الحاد في التهاب النسيج البولي (AIDP) &lt;br /&gt; IDIOP IDIOP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395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المناعة المناعية &lt;br /&gt; أساس المناعة الذاتية. &lt;br /&gt; كل من المناعة الخلوية والخلطية المعنية. &lt;br /&gt; تنشيط الخلايا التائية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434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mage.slidesharecdn.com/guillainbarresyndrome-110829062626-phpapp02/95/guillain-barre-syndrome-16-728.jpg?cb=13145993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53999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9629</TotalTime>
  <Words>70</Words>
  <Application>Microsoft Office PowerPoint</Application>
  <PresentationFormat>On-screen Show (4:3)</PresentationFormat>
  <Paragraphs>15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Harrington</vt:lpstr>
      <vt:lpstr>Impact</vt:lpstr>
      <vt:lpstr>Tahoma</vt:lpstr>
      <vt:lpstr>Times New Roman</vt:lpstr>
      <vt:lpstr>NewsPrint</vt:lpstr>
      <vt:lpstr>  GULLIAN BARRE SYNDROME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alasaeel</dc:creator>
  <cp:lastModifiedBy>SARA</cp:lastModifiedBy>
  <cp:revision>21</cp:revision>
  <dcterms:created xsi:type="dcterms:W3CDTF">2019-05-29T23:05:11Z</dcterms:created>
  <dcterms:modified xsi:type="dcterms:W3CDTF">2020-06-20T07:42:18Z</dcterms:modified>
</cp:coreProperties>
</file>