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696"/>
  </p:normalViewPr>
  <p:slideViewPr>
    <p:cSldViewPr snapToGrid="0">
      <p:cViewPr varScale="1">
        <p:scale>
          <a:sx n="76" d="100"/>
          <a:sy n="76" d="100"/>
        </p:scale>
        <p:origin x="2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svg"/><Relationship Id="rId1" Type="http://schemas.openxmlformats.org/officeDocument/2006/relationships/image" Target="../media/image6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svg"/><Relationship Id="rId1" Type="http://schemas.openxmlformats.org/officeDocument/2006/relationships/image" Target="../media/image6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43B9A8-C369-4DFF-9164-42C7BE08490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26782A-0E00-4C6D-963F-828DF1DEF41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Practical Approach</a:t>
          </a:r>
        </a:p>
      </dgm:t>
    </dgm:pt>
    <dgm:pt modelId="{74D2E971-80FB-4B7B-88E6-777C853BEE3D}" type="parTrans" cxnId="{36E1A991-B490-4844-B1AE-7053992AEB8F}">
      <dgm:prSet/>
      <dgm:spPr/>
      <dgm:t>
        <a:bodyPr/>
        <a:lstStyle/>
        <a:p>
          <a:endParaRPr lang="en-US"/>
        </a:p>
      </dgm:t>
    </dgm:pt>
    <dgm:pt modelId="{F6D7700D-A231-4112-B517-EBB195B66F3A}" type="sibTrans" cxnId="{36E1A991-B490-4844-B1AE-7053992AEB8F}">
      <dgm:prSet/>
      <dgm:spPr/>
      <dgm:t>
        <a:bodyPr/>
        <a:lstStyle/>
        <a:p>
          <a:endParaRPr lang="en-US"/>
        </a:p>
      </dgm:t>
    </dgm:pt>
    <dgm:pt modelId="{34F38351-A9C2-4576-B639-756468FD5EA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Theoretical Approach</a:t>
          </a:r>
        </a:p>
      </dgm:t>
    </dgm:pt>
    <dgm:pt modelId="{64D5D75E-FC73-4077-AB75-851BF3974656}" type="parTrans" cxnId="{5A50A474-478C-43B7-B911-7C342B973FA8}">
      <dgm:prSet/>
      <dgm:spPr/>
      <dgm:t>
        <a:bodyPr/>
        <a:lstStyle/>
        <a:p>
          <a:endParaRPr lang="en-US"/>
        </a:p>
      </dgm:t>
    </dgm:pt>
    <dgm:pt modelId="{B9AC0F08-4434-4871-B9F2-89A4E3FD6F38}" type="sibTrans" cxnId="{5A50A474-478C-43B7-B911-7C342B973FA8}">
      <dgm:prSet/>
      <dgm:spPr/>
      <dgm:t>
        <a:bodyPr/>
        <a:lstStyle/>
        <a:p>
          <a:endParaRPr lang="en-US"/>
        </a:p>
      </dgm:t>
    </dgm:pt>
    <dgm:pt modelId="{7C5BC47C-FE57-4032-9BF8-87B67D8267DB}" type="pres">
      <dgm:prSet presAssocID="{5643B9A8-C369-4DFF-9164-42C7BE08490D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835EFA-7F00-43F4-928C-C71E97F514F8}" type="pres">
      <dgm:prSet presAssocID="{BF26782A-0E00-4C6D-963F-828DF1DEF41D}" presName="compNode" presStyleCnt="0"/>
      <dgm:spPr/>
    </dgm:pt>
    <dgm:pt modelId="{5324B046-942C-4EB2-9AA5-22AD9F39834A}" type="pres">
      <dgm:prSet presAssocID="{BF26782A-0E00-4C6D-963F-828DF1DEF41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1709C19-5F5D-4EEF-8584-144B3F0E90F4}" type="pres">
      <dgm:prSet presAssocID="{BF26782A-0E00-4C6D-963F-828DF1DEF41D}" presName="spaceRect" presStyleCnt="0"/>
      <dgm:spPr/>
    </dgm:pt>
    <dgm:pt modelId="{A08F77C8-695B-47EA-9448-E1A9CBC3EB97}" type="pres">
      <dgm:prSet presAssocID="{BF26782A-0E00-4C6D-963F-828DF1DEF41D}" presName="textRect" presStyleLbl="revTx" presStyleIdx="0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7C481707-C514-4402-A211-CF391AF372E7}" type="pres">
      <dgm:prSet presAssocID="{F6D7700D-A231-4112-B517-EBB195B66F3A}" presName="sibTrans" presStyleCnt="0"/>
      <dgm:spPr/>
    </dgm:pt>
    <dgm:pt modelId="{B8BB32E5-C1FB-4DFD-8DA2-2B914C2D2A60}" type="pres">
      <dgm:prSet presAssocID="{34F38351-A9C2-4576-B639-756468FD5EAB}" presName="compNode" presStyleCnt="0"/>
      <dgm:spPr/>
    </dgm:pt>
    <dgm:pt modelId="{55EF31D4-9AC7-44B2-88E8-69CC56F9740B}" type="pres">
      <dgm:prSet presAssocID="{34F38351-A9C2-4576-B639-756468FD5EA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62A0772B-7C6F-4738-8579-37148256FF7C}" type="pres">
      <dgm:prSet presAssocID="{34F38351-A9C2-4576-B639-756468FD5EAB}" presName="spaceRect" presStyleCnt="0"/>
      <dgm:spPr/>
    </dgm:pt>
    <dgm:pt modelId="{4CF2C27D-12C8-484A-9D6A-C5DD15F8EAA6}" type="pres">
      <dgm:prSet presAssocID="{34F38351-A9C2-4576-B639-756468FD5EAB}" presName="textRect" presStyleLbl="revTx" presStyleIdx="1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447CE5-8C37-451B-9A06-F6D76BAB5101}" type="presOf" srcId="{5643B9A8-C369-4DFF-9164-42C7BE08490D}" destId="{7C5BC47C-FE57-4032-9BF8-87B67D8267DB}" srcOrd="0" destOrd="0" presId="urn:microsoft.com/office/officeart/2018/2/layout/IconLabelList"/>
    <dgm:cxn modelId="{36E1A991-B490-4844-B1AE-7053992AEB8F}" srcId="{5643B9A8-C369-4DFF-9164-42C7BE08490D}" destId="{BF26782A-0E00-4C6D-963F-828DF1DEF41D}" srcOrd="0" destOrd="0" parTransId="{74D2E971-80FB-4B7B-88E6-777C853BEE3D}" sibTransId="{F6D7700D-A231-4112-B517-EBB195B66F3A}"/>
    <dgm:cxn modelId="{501F4938-A393-4590-9E69-50D2D5A39955}" type="presOf" srcId="{BF26782A-0E00-4C6D-963F-828DF1DEF41D}" destId="{A08F77C8-695B-47EA-9448-E1A9CBC3EB97}" srcOrd="0" destOrd="0" presId="urn:microsoft.com/office/officeart/2018/2/layout/IconLabelList"/>
    <dgm:cxn modelId="{5A50A474-478C-43B7-B911-7C342B973FA8}" srcId="{5643B9A8-C369-4DFF-9164-42C7BE08490D}" destId="{34F38351-A9C2-4576-B639-756468FD5EAB}" srcOrd="1" destOrd="0" parTransId="{64D5D75E-FC73-4077-AB75-851BF3974656}" sibTransId="{B9AC0F08-4434-4871-B9F2-89A4E3FD6F38}"/>
    <dgm:cxn modelId="{FEC4AE17-C1A9-47FE-8858-5C7971488317}" type="presOf" srcId="{34F38351-A9C2-4576-B639-756468FD5EAB}" destId="{4CF2C27D-12C8-484A-9D6A-C5DD15F8EAA6}" srcOrd="0" destOrd="0" presId="urn:microsoft.com/office/officeart/2018/2/layout/IconLabelList"/>
    <dgm:cxn modelId="{F88E80F6-09CE-404B-9713-CE8BCECE62F5}" type="presParOf" srcId="{7C5BC47C-FE57-4032-9BF8-87B67D8267DB}" destId="{55835EFA-7F00-43F4-928C-C71E97F514F8}" srcOrd="0" destOrd="0" presId="urn:microsoft.com/office/officeart/2018/2/layout/IconLabelList"/>
    <dgm:cxn modelId="{676BAF46-F185-4B8D-998D-17F52AA7EEF1}" type="presParOf" srcId="{55835EFA-7F00-43F4-928C-C71E97F514F8}" destId="{5324B046-942C-4EB2-9AA5-22AD9F39834A}" srcOrd="0" destOrd="0" presId="urn:microsoft.com/office/officeart/2018/2/layout/IconLabelList"/>
    <dgm:cxn modelId="{84CB6EC7-449C-4748-B084-55B8128D46E0}" type="presParOf" srcId="{55835EFA-7F00-43F4-928C-C71E97F514F8}" destId="{E1709C19-5F5D-4EEF-8584-144B3F0E90F4}" srcOrd="1" destOrd="0" presId="urn:microsoft.com/office/officeart/2018/2/layout/IconLabelList"/>
    <dgm:cxn modelId="{29D96C00-8016-497B-B66E-553DC85FEFA5}" type="presParOf" srcId="{55835EFA-7F00-43F4-928C-C71E97F514F8}" destId="{A08F77C8-695B-47EA-9448-E1A9CBC3EB97}" srcOrd="2" destOrd="0" presId="urn:microsoft.com/office/officeart/2018/2/layout/IconLabelList"/>
    <dgm:cxn modelId="{0198DD59-5526-400E-839E-6DBFC3F77688}" type="presParOf" srcId="{7C5BC47C-FE57-4032-9BF8-87B67D8267DB}" destId="{7C481707-C514-4402-A211-CF391AF372E7}" srcOrd="1" destOrd="0" presId="urn:microsoft.com/office/officeart/2018/2/layout/IconLabelList"/>
    <dgm:cxn modelId="{8579D3D0-718B-4C99-BE55-0416C35B23A5}" type="presParOf" srcId="{7C5BC47C-FE57-4032-9BF8-87B67D8267DB}" destId="{B8BB32E5-C1FB-4DFD-8DA2-2B914C2D2A60}" srcOrd="2" destOrd="0" presId="urn:microsoft.com/office/officeart/2018/2/layout/IconLabelList"/>
    <dgm:cxn modelId="{8F54A308-0EFA-4914-B30D-A6F573FD3AFC}" type="presParOf" srcId="{B8BB32E5-C1FB-4DFD-8DA2-2B914C2D2A60}" destId="{55EF31D4-9AC7-44B2-88E8-69CC56F9740B}" srcOrd="0" destOrd="0" presId="urn:microsoft.com/office/officeart/2018/2/layout/IconLabelList"/>
    <dgm:cxn modelId="{6F5D162C-6C9E-4DC1-B074-A46B6E7D2F8C}" type="presParOf" srcId="{B8BB32E5-C1FB-4DFD-8DA2-2B914C2D2A60}" destId="{62A0772B-7C6F-4738-8579-37148256FF7C}" srcOrd="1" destOrd="0" presId="urn:microsoft.com/office/officeart/2018/2/layout/IconLabelList"/>
    <dgm:cxn modelId="{DF01A60C-8372-4386-9F3E-220B73F60147}" type="presParOf" srcId="{B8BB32E5-C1FB-4DFD-8DA2-2B914C2D2A60}" destId="{4CF2C27D-12C8-484A-9D6A-C5DD15F8EAA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5E8F90-22C1-4781-BFEA-79F80A75A1DA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8C20A3D-5CFD-44FF-9E70-1505F774C046}">
      <dgm:prSet/>
      <dgm:spPr/>
      <dgm:t>
        <a:bodyPr/>
        <a:lstStyle/>
        <a:p>
          <a:r>
            <a:rPr lang="en-GB"/>
            <a:t>self-awareness</a:t>
          </a:r>
          <a:endParaRPr lang="en-US"/>
        </a:p>
      </dgm:t>
    </dgm:pt>
    <dgm:pt modelId="{88C61E03-FDD3-4DF2-86C7-491570E2DD4E}" type="parTrans" cxnId="{B159F48C-C6E3-4FC6-AEFC-811C75223BD7}">
      <dgm:prSet/>
      <dgm:spPr/>
      <dgm:t>
        <a:bodyPr/>
        <a:lstStyle/>
        <a:p>
          <a:endParaRPr lang="en-US"/>
        </a:p>
      </dgm:t>
    </dgm:pt>
    <dgm:pt modelId="{5B132A20-51B6-46B9-B9DF-6D682625B328}" type="sibTrans" cxnId="{B159F48C-C6E3-4FC6-AEFC-811C75223BD7}">
      <dgm:prSet/>
      <dgm:spPr/>
      <dgm:t>
        <a:bodyPr/>
        <a:lstStyle/>
        <a:p>
          <a:endParaRPr lang="en-US"/>
        </a:p>
      </dgm:t>
    </dgm:pt>
    <dgm:pt modelId="{4FADC777-F80A-40A5-B947-69E8FC3E7793}">
      <dgm:prSet/>
      <dgm:spPr/>
      <dgm:t>
        <a:bodyPr/>
        <a:lstStyle/>
        <a:p>
          <a:r>
            <a:rPr lang="en-GB"/>
            <a:t>internalized moral perspective</a:t>
          </a:r>
          <a:endParaRPr lang="en-US"/>
        </a:p>
      </dgm:t>
    </dgm:pt>
    <dgm:pt modelId="{3BD76C30-79E2-40C7-B3E6-F7A4DD964F1E}" type="parTrans" cxnId="{CAB344A3-2A75-460C-934A-5C6F78257D4E}">
      <dgm:prSet/>
      <dgm:spPr/>
      <dgm:t>
        <a:bodyPr/>
        <a:lstStyle/>
        <a:p>
          <a:endParaRPr lang="en-US"/>
        </a:p>
      </dgm:t>
    </dgm:pt>
    <dgm:pt modelId="{A30D328D-34E3-4F85-8638-1B6139416367}" type="sibTrans" cxnId="{CAB344A3-2A75-460C-934A-5C6F78257D4E}">
      <dgm:prSet/>
      <dgm:spPr/>
      <dgm:t>
        <a:bodyPr/>
        <a:lstStyle/>
        <a:p>
          <a:endParaRPr lang="en-US"/>
        </a:p>
      </dgm:t>
    </dgm:pt>
    <dgm:pt modelId="{6176B030-5838-4A81-93A3-5B7459CF144F}">
      <dgm:prSet/>
      <dgm:spPr/>
      <dgm:t>
        <a:bodyPr/>
        <a:lstStyle/>
        <a:p>
          <a:r>
            <a:rPr lang="en-GB"/>
            <a:t>balanced processing</a:t>
          </a:r>
          <a:endParaRPr lang="en-US"/>
        </a:p>
      </dgm:t>
    </dgm:pt>
    <dgm:pt modelId="{8483AB6A-223C-4EA4-8C09-632392C5AE7D}" type="parTrans" cxnId="{05FECD3D-13B7-488B-93FD-EEE96D0715AB}">
      <dgm:prSet/>
      <dgm:spPr/>
      <dgm:t>
        <a:bodyPr/>
        <a:lstStyle/>
        <a:p>
          <a:endParaRPr lang="en-US"/>
        </a:p>
      </dgm:t>
    </dgm:pt>
    <dgm:pt modelId="{3F99E74D-3BA4-4818-9583-3A6616D77F4E}" type="sibTrans" cxnId="{05FECD3D-13B7-488B-93FD-EEE96D0715AB}">
      <dgm:prSet/>
      <dgm:spPr/>
      <dgm:t>
        <a:bodyPr/>
        <a:lstStyle/>
        <a:p>
          <a:endParaRPr lang="en-US"/>
        </a:p>
      </dgm:t>
    </dgm:pt>
    <dgm:pt modelId="{85B96982-679D-42A1-B090-DEB2C0D31BD4}">
      <dgm:prSet/>
      <dgm:spPr/>
      <dgm:t>
        <a:bodyPr/>
        <a:lstStyle/>
        <a:p>
          <a:r>
            <a:rPr lang="en-GB"/>
            <a:t>relational transparency</a:t>
          </a:r>
          <a:endParaRPr lang="en-US"/>
        </a:p>
      </dgm:t>
    </dgm:pt>
    <dgm:pt modelId="{2F79B201-6D8C-447F-985D-2FC7303532A9}" type="parTrans" cxnId="{33036AE0-E282-4660-A46B-3C30047FFF5D}">
      <dgm:prSet/>
      <dgm:spPr/>
      <dgm:t>
        <a:bodyPr/>
        <a:lstStyle/>
        <a:p>
          <a:endParaRPr lang="en-US"/>
        </a:p>
      </dgm:t>
    </dgm:pt>
    <dgm:pt modelId="{86CB2997-CACA-4705-AB38-6FDABFFA81D6}" type="sibTrans" cxnId="{33036AE0-E282-4660-A46B-3C30047FFF5D}">
      <dgm:prSet/>
      <dgm:spPr/>
      <dgm:t>
        <a:bodyPr/>
        <a:lstStyle/>
        <a:p>
          <a:endParaRPr lang="en-US"/>
        </a:p>
      </dgm:t>
    </dgm:pt>
    <dgm:pt modelId="{9D6050CE-E428-4164-A49B-D6479C91C917}" type="pres">
      <dgm:prSet presAssocID="{765E8F90-22C1-4781-BFEA-79F80A75A1D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781C98-8A2B-44D7-AF47-964D946218B9}" type="pres">
      <dgm:prSet presAssocID="{B8C20A3D-5CFD-44FF-9E70-1505F774C046}" presName="parentLin" presStyleCnt="0"/>
      <dgm:spPr/>
    </dgm:pt>
    <dgm:pt modelId="{829D51CF-2BBE-4305-A8C2-3F11D44F322A}" type="pres">
      <dgm:prSet presAssocID="{B8C20A3D-5CFD-44FF-9E70-1505F774C046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047B9C6-F820-441F-8A1B-E30811C855CC}" type="pres">
      <dgm:prSet presAssocID="{B8C20A3D-5CFD-44FF-9E70-1505F774C04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47C236-37FF-453D-B8C2-CA87C0285179}" type="pres">
      <dgm:prSet presAssocID="{B8C20A3D-5CFD-44FF-9E70-1505F774C046}" presName="negativeSpace" presStyleCnt="0"/>
      <dgm:spPr/>
    </dgm:pt>
    <dgm:pt modelId="{EE36BDE6-95BF-44FE-A3F7-B1B47A393624}" type="pres">
      <dgm:prSet presAssocID="{B8C20A3D-5CFD-44FF-9E70-1505F774C046}" presName="childText" presStyleLbl="conFgAcc1" presStyleIdx="0" presStyleCnt="4">
        <dgm:presLayoutVars>
          <dgm:bulletEnabled val="1"/>
        </dgm:presLayoutVars>
      </dgm:prSet>
      <dgm:spPr/>
    </dgm:pt>
    <dgm:pt modelId="{0B0EC253-15C5-4F1B-ADC8-0ADBFDB4360B}" type="pres">
      <dgm:prSet presAssocID="{5B132A20-51B6-46B9-B9DF-6D682625B328}" presName="spaceBetweenRectangles" presStyleCnt="0"/>
      <dgm:spPr/>
    </dgm:pt>
    <dgm:pt modelId="{FA399C24-2FA4-4620-9F5B-9650B4C5F015}" type="pres">
      <dgm:prSet presAssocID="{4FADC777-F80A-40A5-B947-69E8FC3E7793}" presName="parentLin" presStyleCnt="0"/>
      <dgm:spPr/>
    </dgm:pt>
    <dgm:pt modelId="{E2F28953-3B27-4DDB-996C-F6C184893579}" type="pres">
      <dgm:prSet presAssocID="{4FADC777-F80A-40A5-B947-69E8FC3E7793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DFEDA6FC-F03E-4E99-939D-38AB5EE488F0}" type="pres">
      <dgm:prSet presAssocID="{4FADC777-F80A-40A5-B947-69E8FC3E779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3FB9A9-9B55-48E7-8F93-7B2F329516B7}" type="pres">
      <dgm:prSet presAssocID="{4FADC777-F80A-40A5-B947-69E8FC3E7793}" presName="negativeSpace" presStyleCnt="0"/>
      <dgm:spPr/>
    </dgm:pt>
    <dgm:pt modelId="{3BCA9309-386F-46BA-92DF-6E7BA500D35F}" type="pres">
      <dgm:prSet presAssocID="{4FADC777-F80A-40A5-B947-69E8FC3E7793}" presName="childText" presStyleLbl="conFgAcc1" presStyleIdx="1" presStyleCnt="4">
        <dgm:presLayoutVars>
          <dgm:bulletEnabled val="1"/>
        </dgm:presLayoutVars>
      </dgm:prSet>
      <dgm:spPr/>
    </dgm:pt>
    <dgm:pt modelId="{F1E881AE-6087-44B6-89E5-AE9BE3A23F4D}" type="pres">
      <dgm:prSet presAssocID="{A30D328D-34E3-4F85-8638-1B6139416367}" presName="spaceBetweenRectangles" presStyleCnt="0"/>
      <dgm:spPr/>
    </dgm:pt>
    <dgm:pt modelId="{0A77E758-F292-4D2A-8923-66964972CF4C}" type="pres">
      <dgm:prSet presAssocID="{6176B030-5838-4A81-93A3-5B7459CF144F}" presName="parentLin" presStyleCnt="0"/>
      <dgm:spPr/>
    </dgm:pt>
    <dgm:pt modelId="{364B74B6-9646-444E-A86C-2C9DD7C8499C}" type="pres">
      <dgm:prSet presAssocID="{6176B030-5838-4A81-93A3-5B7459CF144F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E1FB87E8-BF47-4158-8B28-15DEEA353642}" type="pres">
      <dgm:prSet presAssocID="{6176B030-5838-4A81-93A3-5B7459CF144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C0E1EE-C58B-4E09-922A-F1B8A7022EE6}" type="pres">
      <dgm:prSet presAssocID="{6176B030-5838-4A81-93A3-5B7459CF144F}" presName="negativeSpace" presStyleCnt="0"/>
      <dgm:spPr/>
    </dgm:pt>
    <dgm:pt modelId="{69FE90F5-1FD2-4403-AA9D-0238B143A1E8}" type="pres">
      <dgm:prSet presAssocID="{6176B030-5838-4A81-93A3-5B7459CF144F}" presName="childText" presStyleLbl="conFgAcc1" presStyleIdx="2" presStyleCnt="4">
        <dgm:presLayoutVars>
          <dgm:bulletEnabled val="1"/>
        </dgm:presLayoutVars>
      </dgm:prSet>
      <dgm:spPr/>
    </dgm:pt>
    <dgm:pt modelId="{A2CB6C09-D78B-4A01-BB28-558E3A9DD0BA}" type="pres">
      <dgm:prSet presAssocID="{3F99E74D-3BA4-4818-9583-3A6616D77F4E}" presName="spaceBetweenRectangles" presStyleCnt="0"/>
      <dgm:spPr/>
    </dgm:pt>
    <dgm:pt modelId="{1723B306-24E8-442F-AAD0-30E05935F630}" type="pres">
      <dgm:prSet presAssocID="{85B96982-679D-42A1-B090-DEB2C0D31BD4}" presName="parentLin" presStyleCnt="0"/>
      <dgm:spPr/>
    </dgm:pt>
    <dgm:pt modelId="{98F32CD0-9500-42AA-9E5D-762309DAB411}" type="pres">
      <dgm:prSet presAssocID="{85B96982-679D-42A1-B090-DEB2C0D31BD4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3F83A868-148C-4C41-91FF-28855E2A1673}" type="pres">
      <dgm:prSet presAssocID="{85B96982-679D-42A1-B090-DEB2C0D31BD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DDC405-07BF-49BE-A79F-429E594DF4FE}" type="pres">
      <dgm:prSet presAssocID="{85B96982-679D-42A1-B090-DEB2C0D31BD4}" presName="negativeSpace" presStyleCnt="0"/>
      <dgm:spPr/>
    </dgm:pt>
    <dgm:pt modelId="{351BD8E7-5027-4AE2-91F8-8E81870BF724}" type="pres">
      <dgm:prSet presAssocID="{85B96982-679D-42A1-B090-DEB2C0D31BD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9DB1EE7-6312-47CD-98E2-1BC887B60641}" type="presOf" srcId="{B8C20A3D-5CFD-44FF-9E70-1505F774C046}" destId="{0047B9C6-F820-441F-8A1B-E30811C855CC}" srcOrd="1" destOrd="0" presId="urn:microsoft.com/office/officeart/2005/8/layout/list1"/>
    <dgm:cxn modelId="{33036AE0-E282-4660-A46B-3C30047FFF5D}" srcId="{765E8F90-22C1-4781-BFEA-79F80A75A1DA}" destId="{85B96982-679D-42A1-B090-DEB2C0D31BD4}" srcOrd="3" destOrd="0" parTransId="{2F79B201-6D8C-447F-985D-2FC7303532A9}" sibTransId="{86CB2997-CACA-4705-AB38-6FDABFFA81D6}"/>
    <dgm:cxn modelId="{EE9DB9ED-E77E-49A2-8BBB-E9F3D651F3BC}" type="presOf" srcId="{4FADC777-F80A-40A5-B947-69E8FC3E7793}" destId="{E2F28953-3B27-4DDB-996C-F6C184893579}" srcOrd="0" destOrd="0" presId="urn:microsoft.com/office/officeart/2005/8/layout/list1"/>
    <dgm:cxn modelId="{B159F48C-C6E3-4FC6-AEFC-811C75223BD7}" srcId="{765E8F90-22C1-4781-BFEA-79F80A75A1DA}" destId="{B8C20A3D-5CFD-44FF-9E70-1505F774C046}" srcOrd="0" destOrd="0" parTransId="{88C61E03-FDD3-4DF2-86C7-491570E2DD4E}" sibTransId="{5B132A20-51B6-46B9-B9DF-6D682625B328}"/>
    <dgm:cxn modelId="{7B2AC0B5-2C87-4AE4-BC8B-EF7897827143}" type="presOf" srcId="{4FADC777-F80A-40A5-B947-69E8FC3E7793}" destId="{DFEDA6FC-F03E-4E99-939D-38AB5EE488F0}" srcOrd="1" destOrd="0" presId="urn:microsoft.com/office/officeart/2005/8/layout/list1"/>
    <dgm:cxn modelId="{260B395B-F1D4-4089-A836-D5EB70BC9DB3}" type="presOf" srcId="{6176B030-5838-4A81-93A3-5B7459CF144F}" destId="{364B74B6-9646-444E-A86C-2C9DD7C8499C}" srcOrd="0" destOrd="0" presId="urn:microsoft.com/office/officeart/2005/8/layout/list1"/>
    <dgm:cxn modelId="{3B79B13F-876C-41CD-B642-83F35B7E8971}" type="presOf" srcId="{765E8F90-22C1-4781-BFEA-79F80A75A1DA}" destId="{9D6050CE-E428-4164-A49B-D6479C91C917}" srcOrd="0" destOrd="0" presId="urn:microsoft.com/office/officeart/2005/8/layout/list1"/>
    <dgm:cxn modelId="{05FECD3D-13B7-488B-93FD-EEE96D0715AB}" srcId="{765E8F90-22C1-4781-BFEA-79F80A75A1DA}" destId="{6176B030-5838-4A81-93A3-5B7459CF144F}" srcOrd="2" destOrd="0" parTransId="{8483AB6A-223C-4EA4-8C09-632392C5AE7D}" sibTransId="{3F99E74D-3BA4-4818-9583-3A6616D77F4E}"/>
    <dgm:cxn modelId="{08AD5A89-D064-434B-8365-337CB5680E45}" type="presOf" srcId="{85B96982-679D-42A1-B090-DEB2C0D31BD4}" destId="{98F32CD0-9500-42AA-9E5D-762309DAB411}" srcOrd="0" destOrd="0" presId="urn:microsoft.com/office/officeart/2005/8/layout/list1"/>
    <dgm:cxn modelId="{4D400206-ECAE-48B1-A251-BB3A47AC6B4B}" type="presOf" srcId="{6176B030-5838-4A81-93A3-5B7459CF144F}" destId="{E1FB87E8-BF47-4158-8B28-15DEEA353642}" srcOrd="1" destOrd="0" presId="urn:microsoft.com/office/officeart/2005/8/layout/list1"/>
    <dgm:cxn modelId="{CAB344A3-2A75-460C-934A-5C6F78257D4E}" srcId="{765E8F90-22C1-4781-BFEA-79F80A75A1DA}" destId="{4FADC777-F80A-40A5-B947-69E8FC3E7793}" srcOrd="1" destOrd="0" parTransId="{3BD76C30-79E2-40C7-B3E6-F7A4DD964F1E}" sibTransId="{A30D328D-34E3-4F85-8638-1B6139416367}"/>
    <dgm:cxn modelId="{76037757-126E-43C1-A271-C7A21F94A2B4}" type="presOf" srcId="{B8C20A3D-5CFD-44FF-9E70-1505F774C046}" destId="{829D51CF-2BBE-4305-A8C2-3F11D44F322A}" srcOrd="0" destOrd="0" presId="urn:microsoft.com/office/officeart/2005/8/layout/list1"/>
    <dgm:cxn modelId="{592C3277-32C3-4CD4-A804-7B87DAD5F2E9}" type="presOf" srcId="{85B96982-679D-42A1-B090-DEB2C0D31BD4}" destId="{3F83A868-148C-4C41-91FF-28855E2A1673}" srcOrd="1" destOrd="0" presId="urn:microsoft.com/office/officeart/2005/8/layout/list1"/>
    <dgm:cxn modelId="{E1A5B835-2412-4FB7-8673-F3EA6B9B90FF}" type="presParOf" srcId="{9D6050CE-E428-4164-A49B-D6479C91C917}" destId="{93781C98-8A2B-44D7-AF47-964D946218B9}" srcOrd="0" destOrd="0" presId="urn:microsoft.com/office/officeart/2005/8/layout/list1"/>
    <dgm:cxn modelId="{1F52458F-AFF0-4673-853E-419CC90FB1DA}" type="presParOf" srcId="{93781C98-8A2B-44D7-AF47-964D946218B9}" destId="{829D51CF-2BBE-4305-A8C2-3F11D44F322A}" srcOrd="0" destOrd="0" presId="urn:microsoft.com/office/officeart/2005/8/layout/list1"/>
    <dgm:cxn modelId="{28F9A0BE-72E3-456C-8170-66927A585E27}" type="presParOf" srcId="{93781C98-8A2B-44D7-AF47-964D946218B9}" destId="{0047B9C6-F820-441F-8A1B-E30811C855CC}" srcOrd="1" destOrd="0" presId="urn:microsoft.com/office/officeart/2005/8/layout/list1"/>
    <dgm:cxn modelId="{55370106-AEA6-4C9F-814F-0001DF663DBF}" type="presParOf" srcId="{9D6050CE-E428-4164-A49B-D6479C91C917}" destId="{1847C236-37FF-453D-B8C2-CA87C0285179}" srcOrd="1" destOrd="0" presId="urn:microsoft.com/office/officeart/2005/8/layout/list1"/>
    <dgm:cxn modelId="{EF786116-C651-4212-B484-30B1FDB7AEA7}" type="presParOf" srcId="{9D6050CE-E428-4164-A49B-D6479C91C917}" destId="{EE36BDE6-95BF-44FE-A3F7-B1B47A393624}" srcOrd="2" destOrd="0" presId="urn:microsoft.com/office/officeart/2005/8/layout/list1"/>
    <dgm:cxn modelId="{71C55981-5C44-447F-AFE7-445C398E6BD6}" type="presParOf" srcId="{9D6050CE-E428-4164-A49B-D6479C91C917}" destId="{0B0EC253-15C5-4F1B-ADC8-0ADBFDB4360B}" srcOrd="3" destOrd="0" presId="urn:microsoft.com/office/officeart/2005/8/layout/list1"/>
    <dgm:cxn modelId="{D8D858AB-3F5A-4567-A199-422522B37EB4}" type="presParOf" srcId="{9D6050CE-E428-4164-A49B-D6479C91C917}" destId="{FA399C24-2FA4-4620-9F5B-9650B4C5F015}" srcOrd="4" destOrd="0" presId="urn:microsoft.com/office/officeart/2005/8/layout/list1"/>
    <dgm:cxn modelId="{264B6F11-8B75-4E82-ADBF-06B4B342736A}" type="presParOf" srcId="{FA399C24-2FA4-4620-9F5B-9650B4C5F015}" destId="{E2F28953-3B27-4DDB-996C-F6C184893579}" srcOrd="0" destOrd="0" presId="urn:microsoft.com/office/officeart/2005/8/layout/list1"/>
    <dgm:cxn modelId="{172F4BE3-1860-4996-8223-EA2A5EB0333F}" type="presParOf" srcId="{FA399C24-2FA4-4620-9F5B-9650B4C5F015}" destId="{DFEDA6FC-F03E-4E99-939D-38AB5EE488F0}" srcOrd="1" destOrd="0" presId="urn:microsoft.com/office/officeart/2005/8/layout/list1"/>
    <dgm:cxn modelId="{7DF2E16C-410F-442F-9EB3-2BBA4999B8A4}" type="presParOf" srcId="{9D6050CE-E428-4164-A49B-D6479C91C917}" destId="{203FB9A9-9B55-48E7-8F93-7B2F329516B7}" srcOrd="5" destOrd="0" presId="urn:microsoft.com/office/officeart/2005/8/layout/list1"/>
    <dgm:cxn modelId="{D8FC2887-5F6B-4206-955B-BDB8FCA014C8}" type="presParOf" srcId="{9D6050CE-E428-4164-A49B-D6479C91C917}" destId="{3BCA9309-386F-46BA-92DF-6E7BA500D35F}" srcOrd="6" destOrd="0" presId="urn:microsoft.com/office/officeart/2005/8/layout/list1"/>
    <dgm:cxn modelId="{02ACF09D-89E8-4211-9689-283D7D990FAA}" type="presParOf" srcId="{9D6050CE-E428-4164-A49B-D6479C91C917}" destId="{F1E881AE-6087-44B6-89E5-AE9BE3A23F4D}" srcOrd="7" destOrd="0" presId="urn:microsoft.com/office/officeart/2005/8/layout/list1"/>
    <dgm:cxn modelId="{A90B6EF7-44A9-4FE1-A45A-3E464B782437}" type="presParOf" srcId="{9D6050CE-E428-4164-A49B-D6479C91C917}" destId="{0A77E758-F292-4D2A-8923-66964972CF4C}" srcOrd="8" destOrd="0" presId="urn:microsoft.com/office/officeart/2005/8/layout/list1"/>
    <dgm:cxn modelId="{65B85D16-096A-4420-BE0F-FE6A62EA3ED2}" type="presParOf" srcId="{0A77E758-F292-4D2A-8923-66964972CF4C}" destId="{364B74B6-9646-444E-A86C-2C9DD7C8499C}" srcOrd="0" destOrd="0" presId="urn:microsoft.com/office/officeart/2005/8/layout/list1"/>
    <dgm:cxn modelId="{3C65DFF5-19C3-4310-9126-27CB1C1E89D8}" type="presParOf" srcId="{0A77E758-F292-4D2A-8923-66964972CF4C}" destId="{E1FB87E8-BF47-4158-8B28-15DEEA353642}" srcOrd="1" destOrd="0" presId="urn:microsoft.com/office/officeart/2005/8/layout/list1"/>
    <dgm:cxn modelId="{4421E7B8-4B46-4465-855F-154CE06AC00C}" type="presParOf" srcId="{9D6050CE-E428-4164-A49B-D6479C91C917}" destId="{63C0E1EE-C58B-4E09-922A-F1B8A7022EE6}" srcOrd="9" destOrd="0" presId="urn:microsoft.com/office/officeart/2005/8/layout/list1"/>
    <dgm:cxn modelId="{8DFBEB05-4B66-4E50-95D3-D8A1D9A4DFAB}" type="presParOf" srcId="{9D6050CE-E428-4164-A49B-D6479C91C917}" destId="{69FE90F5-1FD2-4403-AA9D-0238B143A1E8}" srcOrd="10" destOrd="0" presId="urn:microsoft.com/office/officeart/2005/8/layout/list1"/>
    <dgm:cxn modelId="{0C12C53C-F3FF-4881-9E20-B8D81306B27A}" type="presParOf" srcId="{9D6050CE-E428-4164-A49B-D6479C91C917}" destId="{A2CB6C09-D78B-4A01-BB28-558E3A9DD0BA}" srcOrd="11" destOrd="0" presId="urn:microsoft.com/office/officeart/2005/8/layout/list1"/>
    <dgm:cxn modelId="{B6B3B211-C052-4434-BF66-A8F10ECAFD13}" type="presParOf" srcId="{9D6050CE-E428-4164-A49B-D6479C91C917}" destId="{1723B306-24E8-442F-AAD0-30E05935F630}" srcOrd="12" destOrd="0" presId="urn:microsoft.com/office/officeart/2005/8/layout/list1"/>
    <dgm:cxn modelId="{C29D7687-6410-44C2-A8B5-78A115081762}" type="presParOf" srcId="{1723B306-24E8-442F-AAD0-30E05935F630}" destId="{98F32CD0-9500-42AA-9E5D-762309DAB411}" srcOrd="0" destOrd="0" presId="urn:microsoft.com/office/officeart/2005/8/layout/list1"/>
    <dgm:cxn modelId="{8B24B495-2F5D-4FCE-B195-3F1E1ECF6DC3}" type="presParOf" srcId="{1723B306-24E8-442F-AAD0-30E05935F630}" destId="{3F83A868-148C-4C41-91FF-28855E2A1673}" srcOrd="1" destOrd="0" presId="urn:microsoft.com/office/officeart/2005/8/layout/list1"/>
    <dgm:cxn modelId="{850AF9FE-06D4-482B-9EB7-3254FC201C1E}" type="presParOf" srcId="{9D6050CE-E428-4164-A49B-D6479C91C917}" destId="{49DDC405-07BF-49BE-A79F-429E594DF4FE}" srcOrd="13" destOrd="0" presId="urn:microsoft.com/office/officeart/2005/8/layout/list1"/>
    <dgm:cxn modelId="{A886ACCC-FBFF-4ECF-BE2E-819EB3E0BB64}" type="presParOf" srcId="{9D6050CE-E428-4164-A49B-D6479C91C917}" destId="{351BD8E7-5027-4AE2-91F8-8E81870BF72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D8C3B5-8F80-43A9-A044-5B67DA1EC4F7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DA8ADAF-D89D-4810-9BE6-963058CB3B3D}">
      <dgm:prSet/>
      <dgm:spPr/>
      <dgm:t>
        <a:bodyPr/>
        <a:lstStyle/>
        <a:p>
          <a:r>
            <a:rPr lang="en-GB"/>
            <a:t>Fulfills an expressed need for trustworthy leadership in society</a:t>
          </a:r>
          <a:endParaRPr lang="en-US"/>
        </a:p>
      </dgm:t>
    </dgm:pt>
    <dgm:pt modelId="{76CF7EC9-08FF-4B23-B3FE-0372009B6C39}" type="parTrans" cxnId="{FDC7A237-FD36-4DF4-B1CF-BCD039D0B488}">
      <dgm:prSet/>
      <dgm:spPr/>
      <dgm:t>
        <a:bodyPr/>
        <a:lstStyle/>
        <a:p>
          <a:endParaRPr lang="en-US"/>
        </a:p>
      </dgm:t>
    </dgm:pt>
    <dgm:pt modelId="{A4BB682D-A2EA-4FE5-9CE9-44CB7E466DE1}" type="sibTrans" cxnId="{FDC7A237-FD36-4DF4-B1CF-BCD039D0B488}">
      <dgm:prSet/>
      <dgm:spPr/>
      <dgm:t>
        <a:bodyPr/>
        <a:lstStyle/>
        <a:p>
          <a:endParaRPr lang="en-US"/>
        </a:p>
      </dgm:t>
    </dgm:pt>
    <dgm:pt modelId="{8E24D0F7-96A5-443E-BC25-FC3AA09E60BE}">
      <dgm:prSet/>
      <dgm:spPr/>
      <dgm:t>
        <a:bodyPr/>
        <a:lstStyle/>
        <a:p>
          <a:r>
            <a:rPr lang="en-GB"/>
            <a:t>Authentic leadership provides broad guidelines for individuals who want to become authentic leaders.</a:t>
          </a:r>
          <a:endParaRPr lang="en-US"/>
        </a:p>
      </dgm:t>
    </dgm:pt>
    <dgm:pt modelId="{ED0219B2-A91C-4BEA-8377-9100982D3688}" type="parTrans" cxnId="{198FC179-7CDA-44A6-B068-B2C9B7C654F2}">
      <dgm:prSet/>
      <dgm:spPr/>
      <dgm:t>
        <a:bodyPr/>
        <a:lstStyle/>
        <a:p>
          <a:endParaRPr lang="en-US"/>
        </a:p>
      </dgm:t>
    </dgm:pt>
    <dgm:pt modelId="{E28DE4D0-CDA0-4D37-83F2-ECB3840A3DAD}" type="sibTrans" cxnId="{198FC179-7CDA-44A6-B068-B2C9B7C654F2}">
      <dgm:prSet/>
      <dgm:spPr/>
      <dgm:t>
        <a:bodyPr/>
        <a:lstStyle/>
        <a:p>
          <a:endParaRPr lang="en-US"/>
        </a:p>
      </dgm:t>
    </dgm:pt>
    <dgm:pt modelId="{9DAEC401-6707-4925-8EE1-63C6D65184C2}">
      <dgm:prSet/>
      <dgm:spPr/>
      <dgm:t>
        <a:bodyPr/>
        <a:lstStyle/>
        <a:p>
          <a:r>
            <a:rPr lang="en-GB"/>
            <a:t>Similar to transformational and servant leadership, authentic leadership has an explicit moral dimension.</a:t>
          </a:r>
          <a:endParaRPr lang="en-US"/>
        </a:p>
      </dgm:t>
    </dgm:pt>
    <dgm:pt modelId="{606FADAD-3785-4510-8803-411FE7D56FEF}" type="parTrans" cxnId="{0BEA187F-653D-4CDA-A1D4-937359EA3AC9}">
      <dgm:prSet/>
      <dgm:spPr/>
      <dgm:t>
        <a:bodyPr/>
        <a:lstStyle/>
        <a:p>
          <a:endParaRPr lang="en-US"/>
        </a:p>
      </dgm:t>
    </dgm:pt>
    <dgm:pt modelId="{BEB4665A-3EFF-4C06-82D0-D33367311C47}" type="sibTrans" cxnId="{0BEA187F-653D-4CDA-A1D4-937359EA3AC9}">
      <dgm:prSet/>
      <dgm:spPr/>
      <dgm:t>
        <a:bodyPr/>
        <a:lstStyle/>
        <a:p>
          <a:endParaRPr lang="en-US"/>
        </a:p>
      </dgm:t>
    </dgm:pt>
    <dgm:pt modelId="{6C670CE8-E30D-4459-B623-02C3F3B74B02}">
      <dgm:prSet/>
      <dgm:spPr/>
      <dgm:t>
        <a:bodyPr/>
        <a:lstStyle/>
        <a:p>
          <a:r>
            <a:rPr lang="en-GB"/>
            <a:t>authentic leadership emphasizes that authentic values and behaviors can be developed in leaders over time.</a:t>
          </a:r>
          <a:endParaRPr lang="en-US"/>
        </a:p>
      </dgm:t>
    </dgm:pt>
    <dgm:pt modelId="{B533ACBA-7A47-43E0-A4DD-27683A2283DA}" type="parTrans" cxnId="{B70A6533-483C-47A2-946E-C426950F80B6}">
      <dgm:prSet/>
      <dgm:spPr/>
      <dgm:t>
        <a:bodyPr/>
        <a:lstStyle/>
        <a:p>
          <a:endParaRPr lang="en-US"/>
        </a:p>
      </dgm:t>
    </dgm:pt>
    <dgm:pt modelId="{E5213F1D-C137-4D40-B29E-D502008734E9}" type="sibTrans" cxnId="{B70A6533-483C-47A2-946E-C426950F80B6}">
      <dgm:prSet/>
      <dgm:spPr/>
      <dgm:t>
        <a:bodyPr/>
        <a:lstStyle/>
        <a:p>
          <a:endParaRPr lang="en-US"/>
        </a:p>
      </dgm:t>
    </dgm:pt>
    <dgm:pt modelId="{BEE390C1-D17B-460B-B61E-7FE82D131954}" type="pres">
      <dgm:prSet presAssocID="{0ED8C3B5-8F80-43A9-A044-5B67DA1EC4F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AE8110-4F8B-46F6-8C28-B8FEFB5FDFA7}" type="pres">
      <dgm:prSet presAssocID="{0ED8C3B5-8F80-43A9-A044-5B67DA1EC4F7}" presName="dummyMaxCanvas" presStyleCnt="0">
        <dgm:presLayoutVars/>
      </dgm:prSet>
      <dgm:spPr/>
    </dgm:pt>
    <dgm:pt modelId="{55128694-D7BB-4917-8B55-1DB10BF527E1}" type="pres">
      <dgm:prSet presAssocID="{0ED8C3B5-8F80-43A9-A044-5B67DA1EC4F7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527D5E-750A-4C0D-9534-DA288FD09345}" type="pres">
      <dgm:prSet presAssocID="{0ED8C3B5-8F80-43A9-A044-5B67DA1EC4F7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0FED03-8D31-4AA9-93ED-F39F3C7D8BDA}" type="pres">
      <dgm:prSet presAssocID="{0ED8C3B5-8F80-43A9-A044-5B67DA1EC4F7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D7CCB-D8C4-430D-B1D8-2A18210F2180}" type="pres">
      <dgm:prSet presAssocID="{0ED8C3B5-8F80-43A9-A044-5B67DA1EC4F7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04D679-515F-43B5-B781-2B0A4DF47F84}" type="pres">
      <dgm:prSet presAssocID="{0ED8C3B5-8F80-43A9-A044-5B67DA1EC4F7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CC6AB8-19B5-4442-88B4-7FF678ABE68E}" type="pres">
      <dgm:prSet presAssocID="{0ED8C3B5-8F80-43A9-A044-5B67DA1EC4F7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B816D-751C-4D41-8C48-9F6D4B77A9FF}" type="pres">
      <dgm:prSet presAssocID="{0ED8C3B5-8F80-43A9-A044-5B67DA1EC4F7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0577A3-39BD-4B69-B2C1-EE1A60673928}" type="pres">
      <dgm:prSet presAssocID="{0ED8C3B5-8F80-43A9-A044-5B67DA1EC4F7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33377-5D7C-48DF-9334-2F21A807AC56}" type="pres">
      <dgm:prSet presAssocID="{0ED8C3B5-8F80-43A9-A044-5B67DA1EC4F7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28AA30-288A-4C2D-AC91-925DC682B6A0}" type="pres">
      <dgm:prSet presAssocID="{0ED8C3B5-8F80-43A9-A044-5B67DA1EC4F7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38B6A3-0F49-4F37-A240-734724A7BEA6}" type="pres">
      <dgm:prSet presAssocID="{0ED8C3B5-8F80-43A9-A044-5B67DA1EC4F7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8BD877-26AB-4CB0-B942-FB6AC866ED45}" type="presOf" srcId="{0ED8C3B5-8F80-43A9-A044-5B67DA1EC4F7}" destId="{BEE390C1-D17B-460B-B61E-7FE82D131954}" srcOrd="0" destOrd="0" presId="urn:microsoft.com/office/officeart/2005/8/layout/vProcess5"/>
    <dgm:cxn modelId="{875377D7-BD32-4F7A-9A78-CFC37BEF4DE4}" type="presOf" srcId="{9DAEC401-6707-4925-8EE1-63C6D65184C2}" destId="{FF28AA30-288A-4C2D-AC91-925DC682B6A0}" srcOrd="1" destOrd="0" presId="urn:microsoft.com/office/officeart/2005/8/layout/vProcess5"/>
    <dgm:cxn modelId="{AFBA4C7D-6B95-450A-A5EB-5B2782B80AD3}" type="presOf" srcId="{2DA8ADAF-D89D-4810-9BE6-963058CB3B3D}" destId="{55128694-D7BB-4917-8B55-1DB10BF527E1}" srcOrd="0" destOrd="0" presId="urn:microsoft.com/office/officeart/2005/8/layout/vProcess5"/>
    <dgm:cxn modelId="{1263AD63-9446-4627-8091-D417FFC94477}" type="presOf" srcId="{6C670CE8-E30D-4459-B623-02C3F3B74B02}" destId="{2C5D7CCB-D8C4-430D-B1D8-2A18210F2180}" srcOrd="0" destOrd="0" presId="urn:microsoft.com/office/officeart/2005/8/layout/vProcess5"/>
    <dgm:cxn modelId="{EE8FC461-1D9D-47E3-84DC-9C81BCADD132}" type="presOf" srcId="{2DA8ADAF-D89D-4810-9BE6-963058CB3B3D}" destId="{D00577A3-39BD-4B69-B2C1-EE1A60673928}" srcOrd="1" destOrd="0" presId="urn:microsoft.com/office/officeart/2005/8/layout/vProcess5"/>
    <dgm:cxn modelId="{FDC7A237-FD36-4DF4-B1CF-BCD039D0B488}" srcId="{0ED8C3B5-8F80-43A9-A044-5B67DA1EC4F7}" destId="{2DA8ADAF-D89D-4810-9BE6-963058CB3B3D}" srcOrd="0" destOrd="0" parTransId="{76CF7EC9-08FF-4B23-B3FE-0372009B6C39}" sibTransId="{A4BB682D-A2EA-4FE5-9CE9-44CB7E466DE1}"/>
    <dgm:cxn modelId="{683A0FD6-544B-46F7-8536-0AB47CACA8BA}" type="presOf" srcId="{E28DE4D0-CDA0-4D37-83F2-ECB3840A3DAD}" destId="{6DCC6AB8-19B5-4442-88B4-7FF678ABE68E}" srcOrd="0" destOrd="0" presId="urn:microsoft.com/office/officeart/2005/8/layout/vProcess5"/>
    <dgm:cxn modelId="{B70A6533-483C-47A2-946E-C426950F80B6}" srcId="{0ED8C3B5-8F80-43A9-A044-5B67DA1EC4F7}" destId="{6C670CE8-E30D-4459-B623-02C3F3B74B02}" srcOrd="3" destOrd="0" parTransId="{B533ACBA-7A47-43E0-A4DD-27683A2283DA}" sibTransId="{E5213F1D-C137-4D40-B29E-D502008734E9}"/>
    <dgm:cxn modelId="{198FC179-7CDA-44A6-B068-B2C9B7C654F2}" srcId="{0ED8C3B5-8F80-43A9-A044-5B67DA1EC4F7}" destId="{8E24D0F7-96A5-443E-BC25-FC3AA09E60BE}" srcOrd="1" destOrd="0" parTransId="{ED0219B2-A91C-4BEA-8377-9100982D3688}" sibTransId="{E28DE4D0-CDA0-4D37-83F2-ECB3840A3DAD}"/>
    <dgm:cxn modelId="{0BEA187F-653D-4CDA-A1D4-937359EA3AC9}" srcId="{0ED8C3B5-8F80-43A9-A044-5B67DA1EC4F7}" destId="{9DAEC401-6707-4925-8EE1-63C6D65184C2}" srcOrd="2" destOrd="0" parTransId="{606FADAD-3785-4510-8803-411FE7D56FEF}" sibTransId="{BEB4665A-3EFF-4C06-82D0-D33367311C47}"/>
    <dgm:cxn modelId="{51165B51-59D3-4D14-BECE-03E8DEBC17CA}" type="presOf" srcId="{8E24D0F7-96A5-443E-BC25-FC3AA09E60BE}" destId="{F8833377-5D7C-48DF-9334-2F21A807AC56}" srcOrd="1" destOrd="0" presId="urn:microsoft.com/office/officeart/2005/8/layout/vProcess5"/>
    <dgm:cxn modelId="{37F94500-318B-4CAF-AB91-1BB8034B4E1F}" type="presOf" srcId="{8E24D0F7-96A5-443E-BC25-FC3AA09E60BE}" destId="{F7527D5E-750A-4C0D-9534-DA288FD09345}" srcOrd="0" destOrd="0" presId="urn:microsoft.com/office/officeart/2005/8/layout/vProcess5"/>
    <dgm:cxn modelId="{18FF3427-E37A-4A3A-AB27-DAB017A16F47}" type="presOf" srcId="{A4BB682D-A2EA-4FE5-9CE9-44CB7E466DE1}" destId="{3704D679-515F-43B5-B781-2B0A4DF47F84}" srcOrd="0" destOrd="0" presId="urn:microsoft.com/office/officeart/2005/8/layout/vProcess5"/>
    <dgm:cxn modelId="{2E693F70-CAF9-45F2-B0E4-2C34B5D8C60A}" type="presOf" srcId="{9DAEC401-6707-4925-8EE1-63C6D65184C2}" destId="{A90FED03-8D31-4AA9-93ED-F39F3C7D8BDA}" srcOrd="0" destOrd="0" presId="urn:microsoft.com/office/officeart/2005/8/layout/vProcess5"/>
    <dgm:cxn modelId="{3BBC09A6-64F7-4372-998B-AFFBDADE5EA9}" type="presOf" srcId="{BEB4665A-3EFF-4C06-82D0-D33367311C47}" destId="{826B816D-751C-4D41-8C48-9F6D4B77A9FF}" srcOrd="0" destOrd="0" presId="urn:microsoft.com/office/officeart/2005/8/layout/vProcess5"/>
    <dgm:cxn modelId="{2754AA64-B46E-45F6-881C-EC9DAACD9E9C}" type="presOf" srcId="{6C670CE8-E30D-4459-B623-02C3F3B74B02}" destId="{EA38B6A3-0F49-4F37-A240-734724A7BEA6}" srcOrd="1" destOrd="0" presId="urn:microsoft.com/office/officeart/2005/8/layout/vProcess5"/>
    <dgm:cxn modelId="{1B556F70-7648-45C8-8B7A-FF06685741E1}" type="presParOf" srcId="{BEE390C1-D17B-460B-B61E-7FE82D131954}" destId="{2BAE8110-4F8B-46F6-8C28-B8FEFB5FDFA7}" srcOrd="0" destOrd="0" presId="urn:microsoft.com/office/officeart/2005/8/layout/vProcess5"/>
    <dgm:cxn modelId="{A1EFEFD9-D54D-4011-A5D7-425B2DF12013}" type="presParOf" srcId="{BEE390C1-D17B-460B-B61E-7FE82D131954}" destId="{55128694-D7BB-4917-8B55-1DB10BF527E1}" srcOrd="1" destOrd="0" presId="urn:microsoft.com/office/officeart/2005/8/layout/vProcess5"/>
    <dgm:cxn modelId="{FD38CEA8-097A-4D7F-984F-8EDF07178446}" type="presParOf" srcId="{BEE390C1-D17B-460B-B61E-7FE82D131954}" destId="{F7527D5E-750A-4C0D-9534-DA288FD09345}" srcOrd="2" destOrd="0" presId="urn:microsoft.com/office/officeart/2005/8/layout/vProcess5"/>
    <dgm:cxn modelId="{4B36409B-C330-436A-B434-20778D210907}" type="presParOf" srcId="{BEE390C1-D17B-460B-B61E-7FE82D131954}" destId="{A90FED03-8D31-4AA9-93ED-F39F3C7D8BDA}" srcOrd="3" destOrd="0" presId="urn:microsoft.com/office/officeart/2005/8/layout/vProcess5"/>
    <dgm:cxn modelId="{8ECCD3EA-4595-41B2-8CD8-398FC0876699}" type="presParOf" srcId="{BEE390C1-D17B-460B-B61E-7FE82D131954}" destId="{2C5D7CCB-D8C4-430D-B1D8-2A18210F2180}" srcOrd="4" destOrd="0" presId="urn:microsoft.com/office/officeart/2005/8/layout/vProcess5"/>
    <dgm:cxn modelId="{4C9BED6F-FC89-46C8-A241-924AF55AB795}" type="presParOf" srcId="{BEE390C1-D17B-460B-B61E-7FE82D131954}" destId="{3704D679-515F-43B5-B781-2B0A4DF47F84}" srcOrd="5" destOrd="0" presId="urn:microsoft.com/office/officeart/2005/8/layout/vProcess5"/>
    <dgm:cxn modelId="{A5DBF0FE-17A1-4EF4-83BC-F7DC3617E3B1}" type="presParOf" srcId="{BEE390C1-D17B-460B-B61E-7FE82D131954}" destId="{6DCC6AB8-19B5-4442-88B4-7FF678ABE68E}" srcOrd="6" destOrd="0" presId="urn:microsoft.com/office/officeart/2005/8/layout/vProcess5"/>
    <dgm:cxn modelId="{4F2AE4CD-A679-43DD-B254-2862933EA701}" type="presParOf" srcId="{BEE390C1-D17B-460B-B61E-7FE82D131954}" destId="{826B816D-751C-4D41-8C48-9F6D4B77A9FF}" srcOrd="7" destOrd="0" presId="urn:microsoft.com/office/officeart/2005/8/layout/vProcess5"/>
    <dgm:cxn modelId="{90553DC0-60BF-4419-9662-E50E8A1A3EAE}" type="presParOf" srcId="{BEE390C1-D17B-460B-B61E-7FE82D131954}" destId="{D00577A3-39BD-4B69-B2C1-EE1A60673928}" srcOrd="8" destOrd="0" presId="urn:microsoft.com/office/officeart/2005/8/layout/vProcess5"/>
    <dgm:cxn modelId="{EFFC8594-D64D-409F-B897-1D224C1AA2B2}" type="presParOf" srcId="{BEE390C1-D17B-460B-B61E-7FE82D131954}" destId="{F8833377-5D7C-48DF-9334-2F21A807AC56}" srcOrd="9" destOrd="0" presId="urn:microsoft.com/office/officeart/2005/8/layout/vProcess5"/>
    <dgm:cxn modelId="{36EBED94-F8CD-4285-BABD-F33B46BCF59F}" type="presParOf" srcId="{BEE390C1-D17B-460B-B61E-7FE82D131954}" destId="{FF28AA30-288A-4C2D-AC91-925DC682B6A0}" srcOrd="10" destOrd="0" presId="urn:microsoft.com/office/officeart/2005/8/layout/vProcess5"/>
    <dgm:cxn modelId="{75FE6C23-663B-4B7F-8998-479BD0CDE661}" type="presParOf" srcId="{BEE390C1-D17B-460B-B61E-7FE82D131954}" destId="{EA38B6A3-0F49-4F37-A240-734724A7BEA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19AAE5-27E0-47EA-9B0D-8EFE3E7BE24E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798FA33-55F5-4783-BD89-F7D1FC1C17F5}">
      <dgm:prSet/>
      <dgm:spPr/>
      <dgm:t>
        <a:bodyPr/>
        <a:lstStyle/>
        <a:p>
          <a:r>
            <a:rPr lang="en-GB"/>
            <a:t>The concepts and ideas presented in george’s practical approach are not fully substantiated. </a:t>
          </a:r>
          <a:endParaRPr lang="en-US"/>
        </a:p>
      </dgm:t>
    </dgm:pt>
    <dgm:pt modelId="{C544F689-E56A-400E-96A3-18650CDF7681}" type="parTrans" cxnId="{649A0E03-E6F3-44ED-9FDB-20FA02FBEB93}">
      <dgm:prSet/>
      <dgm:spPr/>
      <dgm:t>
        <a:bodyPr/>
        <a:lstStyle/>
        <a:p>
          <a:endParaRPr lang="en-US"/>
        </a:p>
      </dgm:t>
    </dgm:pt>
    <dgm:pt modelId="{B6022D82-65E2-4CD4-8345-A3797D8DBD7B}" type="sibTrans" cxnId="{649A0E03-E6F3-44ED-9FDB-20FA02FBEB93}">
      <dgm:prSet/>
      <dgm:spPr/>
      <dgm:t>
        <a:bodyPr/>
        <a:lstStyle/>
        <a:p>
          <a:endParaRPr lang="en-US"/>
        </a:p>
      </dgm:t>
    </dgm:pt>
    <dgm:pt modelId="{71FB2F23-E8F7-4F50-AE9B-83D88F353EDB}">
      <dgm:prSet/>
      <dgm:spPr/>
      <dgm:t>
        <a:bodyPr/>
        <a:lstStyle/>
        <a:p>
          <a:r>
            <a:rPr lang="en-GB"/>
            <a:t>The moral component of authentic leadership is not fully explained. Whereas authentic leadership implies that leaders are motivated by higherorder end values such as justice and community.</a:t>
          </a:r>
          <a:endParaRPr lang="en-US"/>
        </a:p>
      </dgm:t>
    </dgm:pt>
    <dgm:pt modelId="{19F8677E-DB9A-4019-8AEC-7DA9334E46AD}" type="parTrans" cxnId="{0200EAFA-ACE7-400C-97C8-CF9F71212592}">
      <dgm:prSet/>
      <dgm:spPr/>
      <dgm:t>
        <a:bodyPr/>
        <a:lstStyle/>
        <a:p>
          <a:endParaRPr lang="en-US"/>
        </a:p>
      </dgm:t>
    </dgm:pt>
    <dgm:pt modelId="{9A9BC119-59AA-424A-8381-70617C8CC026}" type="sibTrans" cxnId="{0200EAFA-ACE7-400C-97C8-CF9F71212592}">
      <dgm:prSet/>
      <dgm:spPr/>
      <dgm:t>
        <a:bodyPr/>
        <a:lstStyle/>
        <a:p>
          <a:endParaRPr lang="en-US"/>
        </a:p>
      </dgm:t>
    </dgm:pt>
    <dgm:pt modelId="{05E051D8-90BE-42F6-897D-68EFCC82C5A6}">
      <dgm:prSet/>
      <dgm:spPr/>
      <dgm:t>
        <a:bodyPr/>
        <a:lstStyle/>
        <a:p>
          <a:r>
            <a:rPr lang="en-GB"/>
            <a:t>Researchers have questioned whether positive psychological capacities should be included as components of authentic leadership.</a:t>
          </a:r>
          <a:endParaRPr lang="en-US"/>
        </a:p>
      </dgm:t>
    </dgm:pt>
    <dgm:pt modelId="{3138A7A7-E6B8-4AB4-ABFA-042E3739569A}" type="parTrans" cxnId="{DB77DB3F-9741-4C79-95BA-B3DAEB62DFE9}">
      <dgm:prSet/>
      <dgm:spPr/>
      <dgm:t>
        <a:bodyPr/>
        <a:lstStyle/>
        <a:p>
          <a:endParaRPr lang="en-US"/>
        </a:p>
      </dgm:t>
    </dgm:pt>
    <dgm:pt modelId="{DF8CB304-1E2B-4A56-8169-1827A04ADA6A}" type="sibTrans" cxnId="{DB77DB3F-9741-4C79-95BA-B3DAEB62DFE9}">
      <dgm:prSet/>
      <dgm:spPr/>
      <dgm:t>
        <a:bodyPr/>
        <a:lstStyle/>
        <a:p>
          <a:endParaRPr lang="en-US"/>
        </a:p>
      </dgm:t>
    </dgm:pt>
    <dgm:pt modelId="{5B2AE160-9D28-43B1-8CCA-ED6782D73EA1}">
      <dgm:prSet/>
      <dgm:spPr/>
      <dgm:t>
        <a:bodyPr/>
        <a:lstStyle/>
        <a:p>
          <a:r>
            <a:rPr lang="en-GB"/>
            <a:t>It is not clear how authentic leadership results in positive organizational outcomes.</a:t>
          </a:r>
          <a:endParaRPr lang="en-US"/>
        </a:p>
      </dgm:t>
    </dgm:pt>
    <dgm:pt modelId="{1C067F2E-6359-4250-8E9E-C0997B68FDA8}" type="parTrans" cxnId="{0FD516B2-AF27-40FF-AB11-0989D8C5513B}">
      <dgm:prSet/>
      <dgm:spPr/>
      <dgm:t>
        <a:bodyPr/>
        <a:lstStyle/>
        <a:p>
          <a:endParaRPr lang="en-US"/>
        </a:p>
      </dgm:t>
    </dgm:pt>
    <dgm:pt modelId="{DEB45D97-336D-4F14-B3AD-BE0F2DF5E107}" type="sibTrans" cxnId="{0FD516B2-AF27-40FF-AB11-0989D8C5513B}">
      <dgm:prSet/>
      <dgm:spPr/>
      <dgm:t>
        <a:bodyPr/>
        <a:lstStyle/>
        <a:p>
          <a:endParaRPr lang="en-US"/>
        </a:p>
      </dgm:t>
    </dgm:pt>
    <dgm:pt modelId="{6B07E14A-BF0D-4E23-8604-D3023D951A80}" type="pres">
      <dgm:prSet presAssocID="{9919AAE5-27E0-47EA-9B0D-8EFE3E7BE24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938A9-D2A8-4D75-989E-EBEB036EFCB1}" type="pres">
      <dgm:prSet presAssocID="{9919AAE5-27E0-47EA-9B0D-8EFE3E7BE24E}" presName="dummyMaxCanvas" presStyleCnt="0">
        <dgm:presLayoutVars/>
      </dgm:prSet>
      <dgm:spPr/>
    </dgm:pt>
    <dgm:pt modelId="{C6A09711-09CE-4DAF-8F9F-DC5F2CB69203}" type="pres">
      <dgm:prSet presAssocID="{9919AAE5-27E0-47EA-9B0D-8EFE3E7BE24E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C05E1-BDE4-4478-B7E2-96F03C6C92AB}" type="pres">
      <dgm:prSet presAssocID="{9919AAE5-27E0-47EA-9B0D-8EFE3E7BE24E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6FD3D-EF88-4312-959A-D3AC10127B26}" type="pres">
      <dgm:prSet presAssocID="{9919AAE5-27E0-47EA-9B0D-8EFE3E7BE24E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B48F96-A241-4816-9330-0E491547BFF6}" type="pres">
      <dgm:prSet presAssocID="{9919AAE5-27E0-47EA-9B0D-8EFE3E7BE24E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A41D55-7F05-4CB2-B23A-E7FBCDE8777B}" type="pres">
      <dgm:prSet presAssocID="{9919AAE5-27E0-47EA-9B0D-8EFE3E7BE24E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3BA3B2-5E60-4598-BF7D-379D78BA54CF}" type="pres">
      <dgm:prSet presAssocID="{9919AAE5-27E0-47EA-9B0D-8EFE3E7BE24E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9ABC42-9684-4F73-A5A3-487EEE353E9B}" type="pres">
      <dgm:prSet presAssocID="{9919AAE5-27E0-47EA-9B0D-8EFE3E7BE24E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73E3B0-1983-44A7-8761-03BC53788723}" type="pres">
      <dgm:prSet presAssocID="{9919AAE5-27E0-47EA-9B0D-8EFE3E7BE24E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7C4D0-5085-4020-99F8-DE49997A4B3B}" type="pres">
      <dgm:prSet presAssocID="{9919AAE5-27E0-47EA-9B0D-8EFE3E7BE24E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984F5-02A5-4CDC-AF2D-612CC29FE71A}" type="pres">
      <dgm:prSet presAssocID="{9919AAE5-27E0-47EA-9B0D-8EFE3E7BE24E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2A122F-2512-4004-ABFE-512A707AB975}" type="pres">
      <dgm:prSet presAssocID="{9919AAE5-27E0-47EA-9B0D-8EFE3E7BE24E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D516B2-AF27-40FF-AB11-0989D8C5513B}" srcId="{9919AAE5-27E0-47EA-9B0D-8EFE3E7BE24E}" destId="{5B2AE160-9D28-43B1-8CCA-ED6782D73EA1}" srcOrd="3" destOrd="0" parTransId="{1C067F2E-6359-4250-8E9E-C0997B68FDA8}" sibTransId="{DEB45D97-336D-4F14-B3AD-BE0F2DF5E107}"/>
    <dgm:cxn modelId="{649A0E03-E6F3-44ED-9FDB-20FA02FBEB93}" srcId="{9919AAE5-27E0-47EA-9B0D-8EFE3E7BE24E}" destId="{2798FA33-55F5-4783-BD89-F7D1FC1C17F5}" srcOrd="0" destOrd="0" parTransId="{C544F689-E56A-400E-96A3-18650CDF7681}" sibTransId="{B6022D82-65E2-4CD4-8345-A3797D8DBD7B}"/>
    <dgm:cxn modelId="{F6AC646F-F650-41B0-8F4B-C7A3D639EE68}" type="presOf" srcId="{5B2AE160-9D28-43B1-8CCA-ED6782D73EA1}" destId="{1EB48F96-A241-4816-9330-0E491547BFF6}" srcOrd="0" destOrd="0" presId="urn:microsoft.com/office/officeart/2005/8/layout/vProcess5"/>
    <dgm:cxn modelId="{1F21BAEF-1C08-4A6A-99BA-919E35777589}" type="presOf" srcId="{9919AAE5-27E0-47EA-9B0D-8EFE3E7BE24E}" destId="{6B07E14A-BF0D-4E23-8604-D3023D951A80}" srcOrd="0" destOrd="0" presId="urn:microsoft.com/office/officeart/2005/8/layout/vProcess5"/>
    <dgm:cxn modelId="{1238F4CA-386A-4977-A71C-9348794630AD}" type="presOf" srcId="{71FB2F23-E8F7-4F50-AE9B-83D88F353EDB}" destId="{AD97C4D0-5085-4020-99F8-DE49997A4B3B}" srcOrd="1" destOrd="0" presId="urn:microsoft.com/office/officeart/2005/8/layout/vProcess5"/>
    <dgm:cxn modelId="{EF2542E5-CC3B-4BC7-8834-6C363584010B}" type="presOf" srcId="{2798FA33-55F5-4783-BD89-F7D1FC1C17F5}" destId="{C6A09711-09CE-4DAF-8F9F-DC5F2CB69203}" srcOrd="0" destOrd="0" presId="urn:microsoft.com/office/officeart/2005/8/layout/vProcess5"/>
    <dgm:cxn modelId="{8489B1BA-A303-481B-B178-2CEBD82DE9C5}" type="presOf" srcId="{B6022D82-65E2-4CD4-8345-A3797D8DBD7B}" destId="{EBA41D55-7F05-4CB2-B23A-E7FBCDE8777B}" srcOrd="0" destOrd="0" presId="urn:microsoft.com/office/officeart/2005/8/layout/vProcess5"/>
    <dgm:cxn modelId="{5C5679D8-1B90-4851-AD52-F5CA7AA42E35}" type="presOf" srcId="{2798FA33-55F5-4783-BD89-F7D1FC1C17F5}" destId="{6F73E3B0-1983-44A7-8761-03BC53788723}" srcOrd="1" destOrd="0" presId="urn:microsoft.com/office/officeart/2005/8/layout/vProcess5"/>
    <dgm:cxn modelId="{30869CAE-AB70-4E67-9A51-3212EF27AAFE}" type="presOf" srcId="{71FB2F23-E8F7-4F50-AE9B-83D88F353EDB}" destId="{B65C05E1-BDE4-4478-B7E2-96F03C6C92AB}" srcOrd="0" destOrd="0" presId="urn:microsoft.com/office/officeart/2005/8/layout/vProcess5"/>
    <dgm:cxn modelId="{5366E8DD-1722-40D3-825C-2AEFCDEC74DC}" type="presOf" srcId="{05E051D8-90BE-42F6-897D-68EFCC82C5A6}" destId="{EB76FD3D-EF88-4312-959A-D3AC10127B26}" srcOrd="0" destOrd="0" presId="urn:microsoft.com/office/officeart/2005/8/layout/vProcess5"/>
    <dgm:cxn modelId="{ED5B6679-A52D-4788-8D86-74BB6ABAC8C3}" type="presOf" srcId="{05E051D8-90BE-42F6-897D-68EFCC82C5A6}" destId="{9F5984F5-02A5-4CDC-AF2D-612CC29FE71A}" srcOrd="1" destOrd="0" presId="urn:microsoft.com/office/officeart/2005/8/layout/vProcess5"/>
    <dgm:cxn modelId="{8CFDE13E-4A68-4DFC-A521-8B754D6B29A8}" type="presOf" srcId="{DF8CB304-1E2B-4A56-8169-1827A04ADA6A}" destId="{149ABC42-9684-4F73-A5A3-487EEE353E9B}" srcOrd="0" destOrd="0" presId="urn:microsoft.com/office/officeart/2005/8/layout/vProcess5"/>
    <dgm:cxn modelId="{0200EAFA-ACE7-400C-97C8-CF9F71212592}" srcId="{9919AAE5-27E0-47EA-9B0D-8EFE3E7BE24E}" destId="{71FB2F23-E8F7-4F50-AE9B-83D88F353EDB}" srcOrd="1" destOrd="0" parTransId="{19F8677E-DB9A-4019-8AEC-7DA9334E46AD}" sibTransId="{9A9BC119-59AA-424A-8381-70617C8CC026}"/>
    <dgm:cxn modelId="{B99A0903-5684-4515-A4EE-AC364A5EAF05}" type="presOf" srcId="{5B2AE160-9D28-43B1-8CCA-ED6782D73EA1}" destId="{DB2A122F-2512-4004-ABFE-512A707AB975}" srcOrd="1" destOrd="0" presId="urn:microsoft.com/office/officeart/2005/8/layout/vProcess5"/>
    <dgm:cxn modelId="{DB77DB3F-9741-4C79-95BA-B3DAEB62DFE9}" srcId="{9919AAE5-27E0-47EA-9B0D-8EFE3E7BE24E}" destId="{05E051D8-90BE-42F6-897D-68EFCC82C5A6}" srcOrd="2" destOrd="0" parTransId="{3138A7A7-E6B8-4AB4-ABFA-042E3739569A}" sibTransId="{DF8CB304-1E2B-4A56-8169-1827A04ADA6A}"/>
    <dgm:cxn modelId="{45A287C9-66A4-4BDC-9136-AC78FDA8A4FF}" type="presOf" srcId="{9A9BC119-59AA-424A-8381-70617C8CC026}" destId="{A03BA3B2-5E60-4598-BF7D-379D78BA54CF}" srcOrd="0" destOrd="0" presId="urn:microsoft.com/office/officeart/2005/8/layout/vProcess5"/>
    <dgm:cxn modelId="{1FDA806C-AD70-46F5-811E-25F859B0C79B}" type="presParOf" srcId="{6B07E14A-BF0D-4E23-8604-D3023D951A80}" destId="{8A0938A9-D2A8-4D75-989E-EBEB036EFCB1}" srcOrd="0" destOrd="0" presId="urn:microsoft.com/office/officeart/2005/8/layout/vProcess5"/>
    <dgm:cxn modelId="{BB9075D2-7030-425E-B38B-5CCF92755BC9}" type="presParOf" srcId="{6B07E14A-BF0D-4E23-8604-D3023D951A80}" destId="{C6A09711-09CE-4DAF-8F9F-DC5F2CB69203}" srcOrd="1" destOrd="0" presId="urn:microsoft.com/office/officeart/2005/8/layout/vProcess5"/>
    <dgm:cxn modelId="{9B5B4D22-02FC-4AAA-835B-BFC97074523D}" type="presParOf" srcId="{6B07E14A-BF0D-4E23-8604-D3023D951A80}" destId="{B65C05E1-BDE4-4478-B7E2-96F03C6C92AB}" srcOrd="2" destOrd="0" presId="urn:microsoft.com/office/officeart/2005/8/layout/vProcess5"/>
    <dgm:cxn modelId="{AE12E73B-87F2-4E84-90C3-C2CD94801650}" type="presParOf" srcId="{6B07E14A-BF0D-4E23-8604-D3023D951A80}" destId="{EB76FD3D-EF88-4312-959A-D3AC10127B26}" srcOrd="3" destOrd="0" presId="urn:microsoft.com/office/officeart/2005/8/layout/vProcess5"/>
    <dgm:cxn modelId="{7F4B9E51-6C0D-4273-BD55-BE1AD90A6539}" type="presParOf" srcId="{6B07E14A-BF0D-4E23-8604-D3023D951A80}" destId="{1EB48F96-A241-4816-9330-0E491547BFF6}" srcOrd="4" destOrd="0" presId="urn:microsoft.com/office/officeart/2005/8/layout/vProcess5"/>
    <dgm:cxn modelId="{73CC8AB5-3BD3-4BB3-9DB0-7AE2B896B26E}" type="presParOf" srcId="{6B07E14A-BF0D-4E23-8604-D3023D951A80}" destId="{EBA41D55-7F05-4CB2-B23A-E7FBCDE8777B}" srcOrd="5" destOrd="0" presId="urn:microsoft.com/office/officeart/2005/8/layout/vProcess5"/>
    <dgm:cxn modelId="{E1AE89EF-6FE1-4D7C-8C20-91BD008526AF}" type="presParOf" srcId="{6B07E14A-BF0D-4E23-8604-D3023D951A80}" destId="{A03BA3B2-5E60-4598-BF7D-379D78BA54CF}" srcOrd="6" destOrd="0" presId="urn:microsoft.com/office/officeart/2005/8/layout/vProcess5"/>
    <dgm:cxn modelId="{5F199303-214E-42E1-8920-9776420F24CC}" type="presParOf" srcId="{6B07E14A-BF0D-4E23-8604-D3023D951A80}" destId="{149ABC42-9684-4F73-A5A3-487EEE353E9B}" srcOrd="7" destOrd="0" presId="urn:microsoft.com/office/officeart/2005/8/layout/vProcess5"/>
    <dgm:cxn modelId="{CDED936D-E71C-40B4-A0A8-E933A5243DD9}" type="presParOf" srcId="{6B07E14A-BF0D-4E23-8604-D3023D951A80}" destId="{6F73E3B0-1983-44A7-8761-03BC53788723}" srcOrd="8" destOrd="0" presId="urn:microsoft.com/office/officeart/2005/8/layout/vProcess5"/>
    <dgm:cxn modelId="{398CCB1B-7FB6-4166-9C70-D6EAD02D775D}" type="presParOf" srcId="{6B07E14A-BF0D-4E23-8604-D3023D951A80}" destId="{AD97C4D0-5085-4020-99F8-DE49997A4B3B}" srcOrd="9" destOrd="0" presId="urn:microsoft.com/office/officeart/2005/8/layout/vProcess5"/>
    <dgm:cxn modelId="{F1E25F76-BD88-4BAC-B88F-6E2DBD6CA502}" type="presParOf" srcId="{6B07E14A-BF0D-4E23-8604-D3023D951A80}" destId="{9F5984F5-02A5-4CDC-AF2D-612CC29FE71A}" srcOrd="10" destOrd="0" presId="urn:microsoft.com/office/officeart/2005/8/layout/vProcess5"/>
    <dgm:cxn modelId="{9CE3211E-5497-4668-8B68-89C281DB044E}" type="presParOf" srcId="{6B07E14A-BF0D-4E23-8604-D3023D951A80}" destId="{DB2A122F-2512-4004-ABFE-512A707AB97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24B046-942C-4EB2-9AA5-22AD9F39834A}">
      <dsp:nvSpPr>
        <dsp:cNvPr id="0" name=""/>
        <dsp:cNvSpPr/>
      </dsp:nvSpPr>
      <dsp:spPr>
        <a:xfrm>
          <a:off x="1465051" y="189653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F77C8-695B-47EA-9448-E1A9CBC3EB97}">
      <dsp:nvSpPr>
        <dsp:cNvPr id="0" name=""/>
        <dsp:cNvSpPr/>
      </dsp:nvSpPr>
      <dsp:spPr>
        <a:xfrm>
          <a:off x="277051" y="2603860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/>
            <a:t>Practical Approach</a:t>
          </a:r>
        </a:p>
      </dsp:txBody>
      <dsp:txXfrm>
        <a:off x="277051" y="2603860"/>
        <a:ext cx="4320000" cy="720000"/>
      </dsp:txXfrm>
    </dsp:sp>
    <dsp:sp modelId="{55EF31D4-9AC7-44B2-88E8-69CC56F9740B}">
      <dsp:nvSpPr>
        <dsp:cNvPr id="0" name=""/>
        <dsp:cNvSpPr/>
      </dsp:nvSpPr>
      <dsp:spPr>
        <a:xfrm>
          <a:off x="6541051" y="189653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F2C27D-12C8-484A-9D6A-C5DD15F8EAA6}">
      <dsp:nvSpPr>
        <dsp:cNvPr id="0" name=""/>
        <dsp:cNvSpPr/>
      </dsp:nvSpPr>
      <dsp:spPr>
        <a:xfrm>
          <a:off x="5353051" y="2603860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/>
            <a:t>Theoretical Approach</a:t>
          </a:r>
        </a:p>
      </dsp:txBody>
      <dsp:txXfrm>
        <a:off x="5353051" y="2603860"/>
        <a:ext cx="432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6BDE6-95BF-44FE-A3F7-B1B47A393624}">
      <dsp:nvSpPr>
        <dsp:cNvPr id="0" name=""/>
        <dsp:cNvSpPr/>
      </dsp:nvSpPr>
      <dsp:spPr>
        <a:xfrm>
          <a:off x="0" y="456596"/>
          <a:ext cx="620591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47B9C6-F820-441F-8A1B-E30811C855CC}">
      <dsp:nvSpPr>
        <dsp:cNvPr id="0" name=""/>
        <dsp:cNvSpPr/>
      </dsp:nvSpPr>
      <dsp:spPr>
        <a:xfrm>
          <a:off x="310295" y="43316"/>
          <a:ext cx="4344139" cy="8265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198" tIns="0" rIns="16419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/>
            <a:t>self-awareness</a:t>
          </a:r>
          <a:endParaRPr lang="en-US" sz="2800" kern="1200"/>
        </a:p>
      </dsp:txBody>
      <dsp:txXfrm>
        <a:off x="350644" y="83665"/>
        <a:ext cx="4263441" cy="745862"/>
      </dsp:txXfrm>
    </dsp:sp>
    <dsp:sp modelId="{3BCA9309-386F-46BA-92DF-6E7BA500D35F}">
      <dsp:nvSpPr>
        <dsp:cNvPr id="0" name=""/>
        <dsp:cNvSpPr/>
      </dsp:nvSpPr>
      <dsp:spPr>
        <a:xfrm>
          <a:off x="0" y="1726676"/>
          <a:ext cx="620591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EDA6FC-F03E-4E99-939D-38AB5EE488F0}">
      <dsp:nvSpPr>
        <dsp:cNvPr id="0" name=""/>
        <dsp:cNvSpPr/>
      </dsp:nvSpPr>
      <dsp:spPr>
        <a:xfrm>
          <a:off x="310295" y="1313396"/>
          <a:ext cx="4344139" cy="826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198" tIns="0" rIns="16419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/>
            <a:t>internalized moral perspective</a:t>
          </a:r>
          <a:endParaRPr lang="en-US" sz="2800" kern="1200"/>
        </a:p>
      </dsp:txBody>
      <dsp:txXfrm>
        <a:off x="350644" y="1353745"/>
        <a:ext cx="4263441" cy="745862"/>
      </dsp:txXfrm>
    </dsp:sp>
    <dsp:sp modelId="{69FE90F5-1FD2-4403-AA9D-0238B143A1E8}">
      <dsp:nvSpPr>
        <dsp:cNvPr id="0" name=""/>
        <dsp:cNvSpPr/>
      </dsp:nvSpPr>
      <dsp:spPr>
        <a:xfrm>
          <a:off x="0" y="2996756"/>
          <a:ext cx="620591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FB87E8-BF47-4158-8B28-15DEEA353642}">
      <dsp:nvSpPr>
        <dsp:cNvPr id="0" name=""/>
        <dsp:cNvSpPr/>
      </dsp:nvSpPr>
      <dsp:spPr>
        <a:xfrm>
          <a:off x="310295" y="2583476"/>
          <a:ext cx="4344139" cy="8265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198" tIns="0" rIns="16419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/>
            <a:t>balanced processing</a:t>
          </a:r>
          <a:endParaRPr lang="en-US" sz="2800" kern="1200"/>
        </a:p>
      </dsp:txBody>
      <dsp:txXfrm>
        <a:off x="350644" y="2623825"/>
        <a:ext cx="4263441" cy="745862"/>
      </dsp:txXfrm>
    </dsp:sp>
    <dsp:sp modelId="{351BD8E7-5027-4AE2-91F8-8E81870BF724}">
      <dsp:nvSpPr>
        <dsp:cNvPr id="0" name=""/>
        <dsp:cNvSpPr/>
      </dsp:nvSpPr>
      <dsp:spPr>
        <a:xfrm>
          <a:off x="0" y="4266836"/>
          <a:ext cx="620591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83A868-148C-4C41-91FF-28855E2A1673}">
      <dsp:nvSpPr>
        <dsp:cNvPr id="0" name=""/>
        <dsp:cNvSpPr/>
      </dsp:nvSpPr>
      <dsp:spPr>
        <a:xfrm>
          <a:off x="310295" y="3853556"/>
          <a:ext cx="4344139" cy="8265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198" tIns="0" rIns="16419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/>
            <a:t>relational transparency</a:t>
          </a:r>
          <a:endParaRPr lang="en-US" sz="2800" kern="1200"/>
        </a:p>
      </dsp:txBody>
      <dsp:txXfrm>
        <a:off x="350644" y="3893905"/>
        <a:ext cx="4263441" cy="7458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128694-D7BB-4917-8B55-1DB10BF527E1}">
      <dsp:nvSpPr>
        <dsp:cNvPr id="0" name=""/>
        <dsp:cNvSpPr/>
      </dsp:nvSpPr>
      <dsp:spPr>
        <a:xfrm>
          <a:off x="0" y="0"/>
          <a:ext cx="8028940" cy="6887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Fulfills an expressed need for trustworthy leadership in society</a:t>
          </a:r>
          <a:endParaRPr lang="en-US" sz="1900" kern="1200"/>
        </a:p>
      </dsp:txBody>
      <dsp:txXfrm>
        <a:off x="20172" y="20172"/>
        <a:ext cx="7227559" cy="648377"/>
      </dsp:txXfrm>
    </dsp:sp>
    <dsp:sp modelId="{F7527D5E-750A-4C0D-9534-DA288FD09345}">
      <dsp:nvSpPr>
        <dsp:cNvPr id="0" name=""/>
        <dsp:cNvSpPr/>
      </dsp:nvSpPr>
      <dsp:spPr>
        <a:xfrm>
          <a:off x="672423" y="813943"/>
          <a:ext cx="8028940" cy="688721"/>
        </a:xfrm>
        <a:prstGeom prst="roundRect">
          <a:avLst>
            <a:gd name="adj" fmla="val 10000"/>
          </a:avLst>
        </a:prstGeom>
        <a:solidFill>
          <a:schemeClr val="accent5">
            <a:hueOff val="-498297"/>
            <a:satOff val="139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Authentic leadership provides broad guidelines for individuals who want to become authentic leaders.</a:t>
          </a:r>
          <a:endParaRPr lang="en-US" sz="1900" kern="1200"/>
        </a:p>
      </dsp:txBody>
      <dsp:txXfrm>
        <a:off x="692595" y="834115"/>
        <a:ext cx="6868503" cy="648377"/>
      </dsp:txXfrm>
    </dsp:sp>
    <dsp:sp modelId="{A90FED03-8D31-4AA9-93ED-F39F3C7D8BDA}">
      <dsp:nvSpPr>
        <dsp:cNvPr id="0" name=""/>
        <dsp:cNvSpPr/>
      </dsp:nvSpPr>
      <dsp:spPr>
        <a:xfrm>
          <a:off x="1334811" y="1627886"/>
          <a:ext cx="8028940" cy="688721"/>
        </a:xfrm>
        <a:prstGeom prst="roundRect">
          <a:avLst>
            <a:gd name="adj" fmla="val 10000"/>
          </a:avLst>
        </a:prstGeom>
        <a:solidFill>
          <a:schemeClr val="accent5">
            <a:hueOff val="-996595"/>
            <a:satOff val="279"/>
            <a:lumOff val="-47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Similar to transformational and servant leadership, authentic leadership has an explicit moral dimension.</a:t>
          </a:r>
          <a:endParaRPr lang="en-US" sz="1900" kern="1200"/>
        </a:p>
      </dsp:txBody>
      <dsp:txXfrm>
        <a:off x="1354983" y="1648058"/>
        <a:ext cx="6878539" cy="648376"/>
      </dsp:txXfrm>
    </dsp:sp>
    <dsp:sp modelId="{2C5D7CCB-D8C4-430D-B1D8-2A18210F2180}">
      <dsp:nvSpPr>
        <dsp:cNvPr id="0" name=""/>
        <dsp:cNvSpPr/>
      </dsp:nvSpPr>
      <dsp:spPr>
        <a:xfrm>
          <a:off x="2007234" y="2441829"/>
          <a:ext cx="8028940" cy="688721"/>
        </a:xfrm>
        <a:prstGeom prst="roundRect">
          <a:avLst>
            <a:gd name="adj" fmla="val 10000"/>
          </a:avLst>
        </a:prstGeom>
        <a:solidFill>
          <a:schemeClr val="accent5">
            <a:hueOff val="-1494892"/>
            <a:satOff val="418"/>
            <a:lumOff val="-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authentic leadership emphasizes that authentic values and behaviors can be developed in leaders over time.</a:t>
          </a:r>
          <a:endParaRPr lang="en-US" sz="1900" kern="1200"/>
        </a:p>
      </dsp:txBody>
      <dsp:txXfrm>
        <a:off x="2027406" y="2462001"/>
        <a:ext cx="6868503" cy="648376"/>
      </dsp:txXfrm>
    </dsp:sp>
    <dsp:sp modelId="{3704D679-515F-43B5-B781-2B0A4DF47F84}">
      <dsp:nvSpPr>
        <dsp:cNvPr id="0" name=""/>
        <dsp:cNvSpPr/>
      </dsp:nvSpPr>
      <dsp:spPr>
        <a:xfrm>
          <a:off x="7581271" y="527497"/>
          <a:ext cx="447668" cy="447668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7681996" y="527497"/>
        <a:ext cx="246218" cy="336870"/>
      </dsp:txXfrm>
    </dsp:sp>
    <dsp:sp modelId="{6DCC6AB8-19B5-4442-88B4-7FF678ABE68E}">
      <dsp:nvSpPr>
        <dsp:cNvPr id="0" name=""/>
        <dsp:cNvSpPr/>
      </dsp:nvSpPr>
      <dsp:spPr>
        <a:xfrm>
          <a:off x="8253695" y="1341440"/>
          <a:ext cx="447668" cy="447668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445807"/>
            <a:satOff val="-4162"/>
            <a:lumOff val="-70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8354420" y="1341440"/>
        <a:ext cx="246218" cy="336870"/>
      </dsp:txXfrm>
    </dsp:sp>
    <dsp:sp modelId="{826B816D-751C-4D41-8C48-9F6D4B77A9FF}">
      <dsp:nvSpPr>
        <dsp:cNvPr id="0" name=""/>
        <dsp:cNvSpPr/>
      </dsp:nvSpPr>
      <dsp:spPr>
        <a:xfrm>
          <a:off x="8916082" y="2155383"/>
          <a:ext cx="447668" cy="447668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891615"/>
            <a:satOff val="-8325"/>
            <a:lumOff val="-1417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9016807" y="2155383"/>
        <a:ext cx="246218" cy="3368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09711-09CE-4DAF-8F9F-DC5F2CB69203}">
      <dsp:nvSpPr>
        <dsp:cNvPr id="0" name=""/>
        <dsp:cNvSpPr/>
      </dsp:nvSpPr>
      <dsp:spPr>
        <a:xfrm>
          <a:off x="0" y="0"/>
          <a:ext cx="4964730" cy="11034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The concepts and ideas presented in george’s practical approach are not fully substantiated. </a:t>
          </a:r>
          <a:endParaRPr lang="en-US" sz="1400" kern="1200"/>
        </a:p>
      </dsp:txBody>
      <dsp:txXfrm>
        <a:off x="32319" y="32319"/>
        <a:ext cx="3680762" cy="1038827"/>
      </dsp:txXfrm>
    </dsp:sp>
    <dsp:sp modelId="{B65C05E1-BDE4-4478-B7E2-96F03C6C92AB}">
      <dsp:nvSpPr>
        <dsp:cNvPr id="0" name=""/>
        <dsp:cNvSpPr/>
      </dsp:nvSpPr>
      <dsp:spPr>
        <a:xfrm>
          <a:off x="415796" y="1304095"/>
          <a:ext cx="4964730" cy="11034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The moral component of authentic leadership is not fully explained. Whereas authentic leadership implies that leaders are motivated by higherorder end values such as justice and community.</a:t>
          </a:r>
          <a:endParaRPr lang="en-US" sz="1400" kern="1200"/>
        </a:p>
      </dsp:txBody>
      <dsp:txXfrm>
        <a:off x="448115" y="1336414"/>
        <a:ext cx="3767043" cy="1038827"/>
      </dsp:txXfrm>
    </dsp:sp>
    <dsp:sp modelId="{EB76FD3D-EF88-4312-959A-D3AC10127B26}">
      <dsp:nvSpPr>
        <dsp:cNvPr id="0" name=""/>
        <dsp:cNvSpPr/>
      </dsp:nvSpPr>
      <dsp:spPr>
        <a:xfrm>
          <a:off x="825386" y="2608191"/>
          <a:ext cx="4964730" cy="11034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Researchers have questioned whether positive psychological capacities should be included as components of authentic leadership.</a:t>
          </a:r>
          <a:endParaRPr lang="en-US" sz="1400" kern="1200"/>
        </a:p>
      </dsp:txBody>
      <dsp:txXfrm>
        <a:off x="857705" y="2640510"/>
        <a:ext cx="3773249" cy="1038827"/>
      </dsp:txXfrm>
    </dsp:sp>
    <dsp:sp modelId="{1EB48F96-A241-4816-9330-0E491547BFF6}">
      <dsp:nvSpPr>
        <dsp:cNvPr id="0" name=""/>
        <dsp:cNvSpPr/>
      </dsp:nvSpPr>
      <dsp:spPr>
        <a:xfrm>
          <a:off x="1241182" y="3912287"/>
          <a:ext cx="4964730" cy="11034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/>
            <a:t>It is not clear how authentic leadership results in positive organizational outcomes.</a:t>
          </a:r>
          <a:endParaRPr lang="en-US" sz="1400" kern="1200"/>
        </a:p>
      </dsp:txBody>
      <dsp:txXfrm>
        <a:off x="1273501" y="3944606"/>
        <a:ext cx="3767043" cy="1038827"/>
      </dsp:txXfrm>
    </dsp:sp>
    <dsp:sp modelId="{EBA41D55-7F05-4CB2-B23A-E7FBCDE8777B}">
      <dsp:nvSpPr>
        <dsp:cNvPr id="0" name=""/>
        <dsp:cNvSpPr/>
      </dsp:nvSpPr>
      <dsp:spPr>
        <a:xfrm>
          <a:off x="4247477" y="845154"/>
          <a:ext cx="717252" cy="71725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4408859" y="845154"/>
        <a:ext cx="394488" cy="539732"/>
      </dsp:txXfrm>
    </dsp:sp>
    <dsp:sp modelId="{A03BA3B2-5E60-4598-BF7D-379D78BA54CF}">
      <dsp:nvSpPr>
        <dsp:cNvPr id="0" name=""/>
        <dsp:cNvSpPr/>
      </dsp:nvSpPr>
      <dsp:spPr>
        <a:xfrm>
          <a:off x="4663273" y="2149250"/>
          <a:ext cx="717252" cy="7172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4824655" y="2149250"/>
        <a:ext cx="394488" cy="539732"/>
      </dsp:txXfrm>
    </dsp:sp>
    <dsp:sp modelId="{149ABC42-9684-4F73-A5A3-487EEE353E9B}">
      <dsp:nvSpPr>
        <dsp:cNvPr id="0" name=""/>
        <dsp:cNvSpPr/>
      </dsp:nvSpPr>
      <dsp:spPr>
        <a:xfrm>
          <a:off x="5072864" y="3453345"/>
          <a:ext cx="717252" cy="717252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5234246" y="3453345"/>
        <a:ext cx="394488" cy="539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756FB-E05E-443F-88A1-CFC906389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4727" y="1597961"/>
            <a:ext cx="9144000" cy="316230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5DA97A-281B-4A77-9D2C-C5E6A860E6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727" y="4902488"/>
            <a:ext cx="9144000" cy="985075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D7BAE-E194-4223-BB4E-5E487863F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1F6C9-7279-4DF8-9462-3EFEFA03F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57072-0A38-49AD-8D0D-0E42DD48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8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89E81-5CFF-4A28-B9C8-5D54E51DF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8A4CC8-DCB0-4E94-98A7-236E3D1866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1F802-21C2-44B2-A419-55469D82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DB709-08FF-4C4A-8670-4CCA9146F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5375-1CC8-4950-8439-877451C42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231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8BDF0-A155-454D-B3E2-AD15D0905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73242" y="827313"/>
            <a:ext cx="2280557" cy="5061857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244E0D-96EC-4B35-BA5C-5DAFCC728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27313"/>
            <a:ext cx="8115300" cy="5061857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ADC4E-9FB1-439F-B0FB-47F47B342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EE406-061A-4440-BA75-3B684FC84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D93CF-F5F3-4897-A51E-47D577FDD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29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8199-C6CF-4DFF-A750-435F06CC7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2D5EB-F993-411F-9DBA-971321FC0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5D216-27F9-4078-8349-ABC9F614A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4F8A8-FBA7-4F25-ADEA-AF346495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609F8-5897-4724-8FA6-3EFDE8F2D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45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C0F0C-7BA8-490D-B4C9-CCE145DCD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1709738"/>
            <a:ext cx="9143999" cy="3050523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90E61-B837-4BE4-9BC7-6AF706BCC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6" y="4902488"/>
            <a:ext cx="9143999" cy="9850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2E15F-E46D-44C6-9FB9-07B0BC54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F6955-3667-4857-B35A-9E12F7988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4B309-D15E-4FA1-9B8D-8C1F3B56C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0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19AB-91F9-4F80-9B5D-2E6FE925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9F334-D0CF-4DFD-BAA9-3ECD639B1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7362" y="2227809"/>
            <a:ext cx="4942438" cy="39491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5E0B5D-4613-4DA7-BA20-58B19BE8A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27809"/>
            <a:ext cx="4855265" cy="394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311AB-0603-424D-BC42-0CEAB3562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AA2AC-0C5F-4835-BE47-D780C298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54C0-DFDA-4778-9EE8-5E5C30E05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71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3603-5B09-4916-8324-A6BDAB4E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365125"/>
            <a:ext cx="9942739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74073C-C15B-4218-9B84-675895517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5" y="1681163"/>
            <a:ext cx="49128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16D27-36F6-440B-A9BE-8B9499047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4726" y="2505075"/>
            <a:ext cx="4912849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2010D-7AC4-4A70-A211-6A2927411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552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AE85B5-3350-49A4-86A1-E5DAED491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5526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73E874-D08B-4D81-B82D-5DF242E4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174067-0FFA-41C3-A3A6-E8907CC32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947985-FBC0-4118-8877-2E327F637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46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0282-3DE7-4AB9-83AC-AFEDD22AF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A7436C-706A-443F-86CD-4444C8281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53292-7EA5-45D0-957F-636A44FC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76F59D-34BB-462C-B506-040B9E98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56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E55245-AB52-41B4-9B28-55E6527DA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73B8AE-58B0-4FDF-8430-9D8D3DD53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E4D91-8619-43C1-841B-B5F47DE01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21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DA660-DF93-4947-B93F-BF118D3B5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457200"/>
            <a:ext cx="368729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0292E-B3E1-4FD6-A7FA-C165BAC21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844277" cy="48736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B0ECC-817B-4A71-AFB5-FC60A2BC3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253343"/>
            <a:ext cx="3687298" cy="361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88E0B-6135-4F59-A35A-2CA1A8BA4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DEF36-4037-4E6D-988F-CC8E3F11C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C0D2D-D878-4723-A002-5A601EFB4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588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C59D5-B8A1-4C9C-A61F-E082A443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720433"/>
            <a:ext cx="3687298" cy="15873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CB4F5F-E6E7-45C3-B35C-80F81FB1A5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8277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633AB7-4F8E-4A9F-AC15-89E6A6E00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449286"/>
            <a:ext cx="3687298" cy="3419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4B526-866D-4E11-A7F9-081BD4ED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58BF8-E962-4367-8495-62438FDD4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C20AE1-C97D-4E6C-9DB2-B2904C2C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89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E192E3E-68A9-4F36-936C-1C8D0B9EF132}"/>
              </a:ext>
            </a:extLst>
          </p:cNvPr>
          <p:cNvSpPr/>
          <p:nvPr/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214EB0-7E6D-4536-9350-5CB688B5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15073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5455E-4725-4924-BF7D-2E1FC9E39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7362" y="2427316"/>
            <a:ext cx="9950103" cy="3513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AD9D9-1A1D-4438-9F3D-E5E58FD72F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3751" y="6356350"/>
            <a:ext cx="22966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C28A28C-4C6A-46EA-90C0-4EE0B89CC5C7}" type="datetimeFigureOut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0A827-D7BF-4CA4-8C29-5AE54ADA4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610380" y="1926575"/>
            <a:ext cx="3830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17188-1DE1-4DA5-8161-21179E4AD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0355" y="6356350"/>
            <a:ext cx="410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DEF7F31-0B8A-474A-B86C-91F3817543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55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78" r:id="rId6"/>
    <p:sldLayoutId id="2147483689" r:id="rId7"/>
    <p:sldLayoutId id="2147483688" r:id="rId8"/>
    <p:sldLayoutId id="2147483687" r:id="rId9"/>
    <p:sldLayoutId id="2147483686" r:id="rId10"/>
    <p:sldLayoutId id="2147483679" r:id="rId11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ortal.limu.edu.ly/pluginfile.php/46123/mod_resource/content/1/Leadership-%20Theory%20and%20Practice,%207th%20Edition%20(%20PDFDrive.com%20)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96F4257-8A8B-4687-A362-2FB0FD5953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787B5A-80A6-898E-5AE6-0AF7446E36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919" y="2589713"/>
            <a:ext cx="5148458" cy="119008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Authentic Leadership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3C3236-CE8D-40ED-0624-CE05634EE6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195" y="5508171"/>
            <a:ext cx="3553605" cy="771621"/>
          </a:xfrm>
        </p:spPr>
        <p:txBody>
          <a:bodyPr>
            <a:normAutofit fontScale="77500" lnSpcReduction="20000"/>
          </a:bodyPr>
          <a:lstStyle/>
          <a:p>
            <a:pPr lvl="0">
              <a:spcBef>
                <a:spcPts val="0"/>
              </a:spcBef>
            </a:pPr>
            <a:r>
              <a:rPr lang="en-AE" b="1"/>
              <a:t>Module: </a:t>
            </a:r>
            <a:r>
              <a:rPr lang="en-AE"/>
              <a:t>Leadership Theory</a:t>
            </a:r>
          </a:p>
          <a:p>
            <a:pPr lvl="0">
              <a:spcBef>
                <a:spcPts val="0"/>
              </a:spcBef>
            </a:pPr>
            <a:r>
              <a:rPr lang="en-AE" b="1"/>
              <a:t>Instructor: </a:t>
            </a:r>
            <a:r>
              <a:rPr lang="en-AE"/>
              <a:t>Dr. Zuhir Busneina</a:t>
            </a:r>
          </a:p>
          <a:p>
            <a:pPr lvl="0">
              <a:spcBef>
                <a:spcPts val="0"/>
              </a:spcBef>
            </a:pPr>
            <a:r>
              <a:rPr lang="en-AE" b="1"/>
              <a:t>Submitted by: </a:t>
            </a:r>
            <a:r>
              <a:rPr lang="tr-TR" dirty="0" err="1"/>
              <a:t>Saad</a:t>
            </a:r>
            <a:r>
              <a:rPr lang="tr-TR" dirty="0"/>
              <a:t> </a:t>
            </a:r>
            <a:r>
              <a:rPr lang="tr-TR" dirty="0" err="1"/>
              <a:t>Bensoud</a:t>
            </a:r>
            <a:r>
              <a:rPr lang="tr-TR" dirty="0"/>
              <a:t> 2732 </a:t>
            </a:r>
          </a:p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5B7E46-FCBF-464B-8083-9AF1A059E1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15672" y="-1263"/>
            <a:ext cx="3484819" cy="34302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79A868-152F-4392-8D0D-C56B1C229B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15672" y="3429000"/>
            <a:ext cx="3483870" cy="342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34">
            <a:extLst>
              <a:ext uri="{FF2B5EF4-FFF2-40B4-BE49-F238E27FC236}">
                <a16:creationId xmlns:a16="http://schemas.microsoft.com/office/drawing/2014/main" id="{613F7046-4879-4110-98EC-7B7416E55F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243582" y="3407228"/>
            <a:ext cx="3428999" cy="3484818"/>
          </a:xfrm>
          <a:custGeom>
            <a:avLst/>
            <a:gdLst>
              <a:gd name="connsiteX0" fmla="*/ 0 w 3484819"/>
              <a:gd name="connsiteY0" fmla="*/ 0 h 3430264"/>
              <a:gd name="connsiteX1" fmla="*/ 3484819 w 3484819"/>
              <a:gd name="connsiteY1" fmla="*/ 0 h 3430264"/>
              <a:gd name="connsiteX2" fmla="*/ 3484819 w 3484819"/>
              <a:gd name="connsiteY2" fmla="*/ 3430264 h 3430264"/>
              <a:gd name="connsiteX3" fmla="*/ 0 w 3484819"/>
              <a:gd name="connsiteY3" fmla="*/ 3430264 h 3430264"/>
              <a:gd name="connsiteX4" fmla="*/ 0 w 3484819"/>
              <a:gd name="connsiteY4" fmla="*/ 0 h 3430264"/>
              <a:gd name="connsiteX0" fmla="*/ 0 w 3484819"/>
              <a:gd name="connsiteY0" fmla="*/ 0 h 3430264"/>
              <a:gd name="connsiteX1" fmla="*/ 3484819 w 3484819"/>
              <a:gd name="connsiteY1" fmla="*/ 0 h 3430264"/>
              <a:gd name="connsiteX2" fmla="*/ 0 w 3484819"/>
              <a:gd name="connsiteY2" fmla="*/ 3430264 h 3430264"/>
              <a:gd name="connsiteX3" fmla="*/ 0 w 3484819"/>
              <a:gd name="connsiteY3" fmla="*/ 0 h 343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4819" h="3430264">
                <a:moveTo>
                  <a:pt x="0" y="0"/>
                </a:moveTo>
                <a:lnTo>
                  <a:pt x="3484819" y="0"/>
                </a:lnTo>
                <a:lnTo>
                  <a:pt x="0" y="343026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E14A411-88B5-46A6-AD90-72073BCBB6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09837" y="3431225"/>
            <a:ext cx="3482163" cy="3430264"/>
          </a:xfrm>
          <a:custGeom>
            <a:avLst/>
            <a:gdLst>
              <a:gd name="connsiteX0" fmla="*/ 3478283 w 3482163"/>
              <a:gd name="connsiteY0" fmla="*/ 0 h 3430264"/>
              <a:gd name="connsiteX1" fmla="*/ 3482163 w 3482163"/>
              <a:gd name="connsiteY1" fmla="*/ 0 h 3430264"/>
              <a:gd name="connsiteX2" fmla="*/ 3482163 w 3482163"/>
              <a:gd name="connsiteY2" fmla="*/ 3430264 h 3430264"/>
              <a:gd name="connsiteX3" fmla="*/ 0 w 3482163"/>
              <a:gd name="connsiteY3" fmla="*/ 3430264 h 3430264"/>
              <a:gd name="connsiteX4" fmla="*/ 0 w 3482163"/>
              <a:gd name="connsiteY4" fmla="*/ 3426283 h 3430264"/>
              <a:gd name="connsiteX5" fmla="*/ 335407 w 3482163"/>
              <a:gd name="connsiteY5" fmla="*/ 3410137 h 3430264"/>
              <a:gd name="connsiteX6" fmla="*/ 3473897 w 3482163"/>
              <a:gd name="connsiteY6" fmla="*/ 170675 h 343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2163" h="3430264">
                <a:moveTo>
                  <a:pt x="3478283" y="0"/>
                </a:moveTo>
                <a:lnTo>
                  <a:pt x="3482163" y="0"/>
                </a:lnTo>
                <a:lnTo>
                  <a:pt x="3482163" y="3430264"/>
                </a:lnTo>
                <a:lnTo>
                  <a:pt x="0" y="3430264"/>
                </a:lnTo>
                <a:lnTo>
                  <a:pt x="0" y="3426283"/>
                </a:lnTo>
                <a:lnTo>
                  <a:pt x="335407" y="3410137"/>
                </a:lnTo>
                <a:cubicBezTo>
                  <a:pt x="2041201" y="3245035"/>
                  <a:pt x="3386298" y="1871077"/>
                  <a:pt x="3473897" y="170675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One in a crowd">
            <a:extLst>
              <a:ext uri="{FF2B5EF4-FFF2-40B4-BE49-F238E27FC236}">
                <a16:creationId xmlns:a16="http://schemas.microsoft.com/office/drawing/2014/main" id="{6CAF8388-9556-417A-CBCD-8B5A807C07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98" r="26808"/>
          <a:stretch/>
        </p:blipFill>
        <p:spPr>
          <a:xfrm>
            <a:off x="8699542" y="2"/>
            <a:ext cx="3492458" cy="6858001"/>
          </a:xfrm>
          <a:custGeom>
            <a:avLst/>
            <a:gdLst/>
            <a:ahLst/>
            <a:cxnLst/>
            <a:rect l="l" t="t" r="r" b="b"/>
            <a:pathLst>
              <a:path w="3492458" h="6858001">
                <a:moveTo>
                  <a:pt x="0" y="0"/>
                </a:moveTo>
                <a:lnTo>
                  <a:pt x="3492458" y="0"/>
                </a:lnTo>
                <a:lnTo>
                  <a:pt x="3492458" y="3430264"/>
                </a:lnTo>
                <a:lnTo>
                  <a:pt x="3488603" y="3430264"/>
                </a:lnTo>
                <a:lnTo>
                  <a:pt x="3484192" y="3601898"/>
                </a:lnTo>
                <a:cubicBezTo>
                  <a:pt x="3390753" y="5415660"/>
                  <a:pt x="1866561" y="6858001"/>
                  <a:pt x="0" y="6858001"/>
                </a:cubicBezTo>
                <a:lnTo>
                  <a:pt x="0" y="3430264"/>
                </a:lnTo>
                <a:lnTo>
                  <a:pt x="0" y="3425249"/>
                </a:lnTo>
                <a:close/>
              </a:path>
            </a:pathLst>
          </a:custGeom>
        </p:spPr>
      </p:pic>
      <p:pic>
        <p:nvPicPr>
          <p:cNvPr id="12" name="صورة 4">
            <a:extLst>
              <a:ext uri="{FF2B5EF4-FFF2-40B4-BE49-F238E27FC236}">
                <a16:creationId xmlns:a16="http://schemas.microsoft.com/office/drawing/2014/main" id="{DBAF6E25-82D7-B446-934C-6DE3C52997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8"/>
            <a:ext cx="932834" cy="1095066"/>
          </a:xfrm>
          <a:prstGeom prst="rect">
            <a:avLst/>
          </a:prstGeom>
        </p:spPr>
      </p:pic>
      <p:pic>
        <p:nvPicPr>
          <p:cNvPr id="14" name="صورة 3">
            <a:extLst>
              <a:ext uri="{FF2B5EF4-FFF2-40B4-BE49-F238E27FC236}">
                <a16:creationId xmlns:a16="http://schemas.microsoft.com/office/drawing/2014/main" id="{4457C1F1-6E5F-1B4B-BE34-D9A379B11F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102" y="63568"/>
            <a:ext cx="1134386" cy="107232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0EF6D1-5DDA-9847-951D-C1D983DDB566}"/>
              </a:ext>
            </a:extLst>
          </p:cNvPr>
          <p:cNvSpPr txBox="1"/>
          <p:nvPr/>
        </p:nvSpPr>
        <p:spPr>
          <a:xfrm>
            <a:off x="811123" y="338118"/>
            <a:ext cx="3358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Libyan International Medical University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Faculty of Business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41002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1C08158-5BFB-475E-AFFD-3119675BE1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5923A5-3EA5-4A1F-8FB1-6E9E4AC90B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29852"/>
            <a:ext cx="6736976" cy="33281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1850567E-9970-49B5-8036-68DF198AB1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3414824" cy="6864873"/>
          </a:xfrm>
          <a:custGeom>
            <a:avLst/>
            <a:gdLst>
              <a:gd name="connsiteX0" fmla="*/ 0 w 3414824"/>
              <a:gd name="connsiteY0" fmla="*/ 3376141 h 6864873"/>
              <a:gd name="connsiteX1" fmla="*/ 3414824 w 3414824"/>
              <a:gd name="connsiteY1" fmla="*/ 3376141 h 6864873"/>
              <a:gd name="connsiteX2" fmla="*/ 0 w 3414824"/>
              <a:gd name="connsiteY2" fmla="*/ 6864873 h 6864873"/>
              <a:gd name="connsiteX3" fmla="*/ 2 w 3414824"/>
              <a:gd name="connsiteY3" fmla="*/ 0 h 6864873"/>
              <a:gd name="connsiteX4" fmla="*/ 3414824 w 3414824"/>
              <a:gd name="connsiteY4" fmla="*/ 0 h 6864873"/>
              <a:gd name="connsiteX5" fmla="*/ 3414824 w 3414824"/>
              <a:gd name="connsiteY5" fmla="*/ 3376140 h 6864873"/>
              <a:gd name="connsiteX6" fmla="*/ 2 w 3414824"/>
              <a:gd name="connsiteY6" fmla="*/ 3376140 h 686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14824" h="6864873">
                <a:moveTo>
                  <a:pt x="0" y="3376141"/>
                </a:moveTo>
                <a:lnTo>
                  <a:pt x="3414824" y="3376141"/>
                </a:lnTo>
                <a:cubicBezTo>
                  <a:pt x="3414824" y="5302914"/>
                  <a:pt x="1885955" y="6864873"/>
                  <a:pt x="0" y="6864873"/>
                </a:cubicBezTo>
                <a:close/>
                <a:moveTo>
                  <a:pt x="2" y="0"/>
                </a:moveTo>
                <a:lnTo>
                  <a:pt x="3414824" y="0"/>
                </a:lnTo>
                <a:lnTo>
                  <a:pt x="3414824" y="3376140"/>
                </a:lnTo>
                <a:lnTo>
                  <a:pt x="2" y="337614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322F0F-BEA6-D1E8-0458-468AEB8E1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476" y="1597958"/>
            <a:ext cx="2401165" cy="2491904"/>
          </a:xfrm>
        </p:spPr>
        <p:txBody>
          <a:bodyPr anchor="t">
            <a:normAutofit/>
          </a:bodyPr>
          <a:lstStyle/>
          <a:p>
            <a:r>
              <a:rPr lang="en-US" sz="2400" dirty="0"/>
              <a:t>Criticisms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52F6D40-1969-431D-97A1-D6439AD909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14823" y="-6876"/>
            <a:ext cx="8777176" cy="6871754"/>
          </a:xfrm>
          <a:custGeom>
            <a:avLst/>
            <a:gdLst>
              <a:gd name="connsiteX0" fmla="*/ 0 w 8777176"/>
              <a:gd name="connsiteY0" fmla="*/ 0 h 6871754"/>
              <a:gd name="connsiteX1" fmla="*/ 3414822 w 8777176"/>
              <a:gd name="connsiteY1" fmla="*/ 0 h 6871754"/>
              <a:gd name="connsiteX2" fmla="*/ 3414822 w 8777176"/>
              <a:gd name="connsiteY2" fmla="*/ 6875 h 6871754"/>
              <a:gd name="connsiteX3" fmla="*/ 8777176 w 8777176"/>
              <a:gd name="connsiteY3" fmla="*/ 6875 h 6871754"/>
              <a:gd name="connsiteX4" fmla="*/ 8777176 w 8777176"/>
              <a:gd name="connsiteY4" fmla="*/ 6871754 h 6871754"/>
              <a:gd name="connsiteX5" fmla="*/ 3251085 w 8777176"/>
              <a:gd name="connsiteY5" fmla="*/ 6871754 h 6871754"/>
              <a:gd name="connsiteX6" fmla="*/ 3251085 w 8777176"/>
              <a:gd name="connsiteY6" fmla="*/ 6860643 h 6871754"/>
              <a:gd name="connsiteX7" fmla="*/ 3239098 w 8777176"/>
              <a:gd name="connsiteY7" fmla="*/ 6860334 h 6871754"/>
              <a:gd name="connsiteX8" fmla="*/ 0 w 8777176"/>
              <a:gd name="connsiteY8" fmla="*/ 3376141 h 6871754"/>
              <a:gd name="connsiteX9" fmla="*/ 3251085 w 8777176"/>
              <a:gd name="connsiteY9" fmla="*/ 3376141 h 6871754"/>
              <a:gd name="connsiteX10" fmla="*/ 3251085 w 8777176"/>
              <a:gd name="connsiteY10" fmla="*/ 3376140 h 6871754"/>
              <a:gd name="connsiteX11" fmla="*/ 0 w 8777176"/>
              <a:gd name="connsiteY11" fmla="*/ 3376140 h 6871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777176" h="6871754">
                <a:moveTo>
                  <a:pt x="0" y="0"/>
                </a:moveTo>
                <a:lnTo>
                  <a:pt x="3414822" y="0"/>
                </a:lnTo>
                <a:lnTo>
                  <a:pt x="3414822" y="6875"/>
                </a:lnTo>
                <a:lnTo>
                  <a:pt x="8777176" y="6875"/>
                </a:lnTo>
                <a:lnTo>
                  <a:pt x="8777176" y="6871754"/>
                </a:lnTo>
                <a:lnTo>
                  <a:pt x="3251085" y="6871754"/>
                </a:lnTo>
                <a:lnTo>
                  <a:pt x="3251085" y="6860643"/>
                </a:lnTo>
                <a:lnTo>
                  <a:pt x="3239098" y="6860334"/>
                </a:lnTo>
                <a:cubicBezTo>
                  <a:pt x="1434808" y="6766895"/>
                  <a:pt x="0" y="5242703"/>
                  <a:pt x="0" y="3376141"/>
                </a:cubicBezTo>
                <a:lnTo>
                  <a:pt x="3251085" y="3376141"/>
                </a:lnTo>
                <a:lnTo>
                  <a:pt x="3251085" y="3376140"/>
                </a:lnTo>
                <a:lnTo>
                  <a:pt x="0" y="33761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41392A6-F1D7-777B-C2E3-0DB20287BB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3073648"/>
              </p:ext>
            </p:extLst>
          </p:nvPr>
        </p:nvGraphicFramePr>
        <p:xfrm>
          <a:off x="4908175" y="773206"/>
          <a:ext cx="6205913" cy="5015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7871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A1766D0-745A-4921-A68E-56642A6508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EB9D53-5AD3-49F2-B9DF-89EF095E0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4" y="720435"/>
            <a:ext cx="4140096" cy="1507375"/>
          </a:xfrm>
        </p:spPr>
        <p:txBody>
          <a:bodyPr>
            <a:normAutofit/>
          </a:bodyPr>
          <a:lstStyle/>
          <a:p>
            <a:r>
              <a:rPr lang="en-US" dirty="0"/>
              <a:t>Conclusion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75AE1-221E-466A-ADC4-0FF6F84E0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4" y="2427316"/>
            <a:ext cx="4140096" cy="3513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700" dirty="0"/>
              <a:t>authentic leadership has been intriguing to researchers: It was identified earlier in transformational leadership research but never fully articulated</a:t>
            </a:r>
          </a:p>
          <a:p>
            <a:pPr marL="0" indent="0">
              <a:buNone/>
            </a:pPr>
            <a:r>
              <a:rPr lang="en-GB" sz="1700" dirty="0"/>
              <a:t>In attempts to more fully explore authentic leadership, researchers set out to identify the parameters of authentic leadership and more clearly conceptualize it, efforts that continue today</a:t>
            </a:r>
            <a:endParaRPr lang="en-US" sz="17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83F1E3F-D7BF-4DB5-8016-70B9E385E3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794726" y="-906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D0D3E7A-8DF6-4A78-A03C-86AD697468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7088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Error">
            <a:extLst>
              <a:ext uri="{FF2B5EF4-FFF2-40B4-BE49-F238E27FC236}">
                <a16:creationId xmlns:a16="http://schemas.microsoft.com/office/drawing/2014/main" id="{B7A008AA-023D-B166-CA95-4634D71EB2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146464" y="1034569"/>
            <a:ext cx="4788861" cy="478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00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7613B-982F-7587-F1C8-A2C0DD845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A62C6-BE90-FF43-E176-F91ACEF8B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E-BOOK </a:t>
            </a:r>
            <a:r>
              <a:rPr lang="en-GB" dirty="0">
                <a:hlinkClick r:id="rId2"/>
              </a:rPr>
              <a:t>Leadership 7e (limu.edu.ly)</a:t>
            </a:r>
            <a:endParaRPr lang="en-GB" dirty="0"/>
          </a:p>
          <a:p>
            <a:r>
              <a:rPr lang="tr-TR" dirty="0" err="1"/>
              <a:t>Ilies</a:t>
            </a:r>
            <a:r>
              <a:rPr lang="tr-TR" dirty="0"/>
              <a:t>, R., </a:t>
            </a:r>
            <a:r>
              <a:rPr lang="tr-TR" dirty="0" err="1"/>
              <a:t>Morgeson</a:t>
            </a:r>
            <a:r>
              <a:rPr lang="tr-TR" dirty="0"/>
              <a:t>, F. P., &amp; </a:t>
            </a:r>
            <a:r>
              <a:rPr lang="tr-TR" dirty="0" err="1"/>
              <a:t>Nahrgang</a:t>
            </a:r>
            <a:r>
              <a:rPr lang="tr-TR" dirty="0"/>
              <a:t>, J. D. (2005). </a:t>
            </a:r>
            <a:r>
              <a:rPr lang="tr-TR" dirty="0" err="1"/>
              <a:t>Authentic</a:t>
            </a:r>
            <a:r>
              <a:rPr lang="tr-TR" dirty="0"/>
              <a:t> </a:t>
            </a:r>
            <a:r>
              <a:rPr lang="tr-TR" dirty="0" err="1"/>
              <a:t>leadership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eudaemonic</a:t>
            </a:r>
            <a:r>
              <a:rPr lang="tr-TR" dirty="0"/>
              <a:t> </a:t>
            </a:r>
            <a:r>
              <a:rPr lang="tr-TR" dirty="0" err="1"/>
              <a:t>well-being</a:t>
            </a:r>
            <a:r>
              <a:rPr lang="tr-TR" dirty="0"/>
              <a:t>: </a:t>
            </a:r>
            <a:r>
              <a:rPr lang="tr-TR" dirty="0" err="1"/>
              <a:t>Understanding</a:t>
            </a:r>
            <a:r>
              <a:rPr lang="tr-TR" dirty="0"/>
              <a:t> </a:t>
            </a:r>
            <a:r>
              <a:rPr lang="tr-TR" dirty="0" err="1"/>
              <a:t>leader</a:t>
            </a:r>
            <a:r>
              <a:rPr lang="tr-TR" dirty="0"/>
              <a:t>–</a:t>
            </a:r>
            <a:r>
              <a:rPr lang="tr-TR" dirty="0" err="1"/>
              <a:t>follower</a:t>
            </a:r>
            <a:r>
              <a:rPr lang="tr-TR" dirty="0"/>
              <a:t> </a:t>
            </a:r>
            <a:r>
              <a:rPr lang="tr-TR" dirty="0" err="1"/>
              <a:t>outcomes</a:t>
            </a:r>
            <a:r>
              <a:rPr lang="tr-TR" dirty="0"/>
              <a:t>.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Leadership</a:t>
            </a:r>
            <a:r>
              <a:rPr lang="tr-TR" dirty="0"/>
              <a:t> </a:t>
            </a:r>
            <a:r>
              <a:rPr lang="tr-TR" dirty="0" err="1"/>
              <a:t>Quarterly</a:t>
            </a:r>
            <a:r>
              <a:rPr lang="tr-TR" dirty="0"/>
              <a:t>, 16, 373–394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80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E192E3E-68A9-4F36-936C-1C8D0B9EF1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B5E4EA8-E8AF-4DE2-81FD-338A059AC3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agnifying glass on clear background">
            <a:extLst>
              <a:ext uri="{FF2B5EF4-FFF2-40B4-BE49-F238E27FC236}">
                <a16:creationId xmlns:a16="http://schemas.microsoft.com/office/drawing/2014/main" id="{C542A803-783B-524A-B8B9-D65BCD038D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1F2A19A-CC19-4AE7-A29C-C80120466A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283874"/>
            <a:ext cx="12191999" cy="4705352"/>
          </a:xfrm>
          <a:prstGeom prst="rect">
            <a:avLst/>
          </a:prstGeom>
          <a:gradFill flip="none" rotWithShape="1">
            <a:gsLst>
              <a:gs pos="45000">
                <a:srgbClr val="000000">
                  <a:alpha val="35000"/>
                </a:srgbClr>
              </a:gs>
              <a:gs pos="55000">
                <a:srgbClr val="000000">
                  <a:alpha val="35000"/>
                </a:srgbClr>
              </a:gs>
              <a:gs pos="25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  <a:gs pos="75000">
                <a:srgbClr val="000000">
                  <a:alpha val="2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E4C54B-3734-A01E-72C5-1FA843608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7677" y="2030361"/>
            <a:ext cx="7816645" cy="17684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24951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43E65-B5F8-1D15-DD20-71FAFCEB7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FD985-1068-220B-2F69-87CEBE4F4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 </a:t>
            </a:r>
          </a:p>
          <a:p>
            <a:r>
              <a:rPr lang="en-US" dirty="0"/>
              <a:t>Authentic Leadership Defined</a:t>
            </a:r>
          </a:p>
          <a:p>
            <a:r>
              <a:rPr lang="en-US" dirty="0"/>
              <a:t>Approaches to Authentic Leadership</a:t>
            </a:r>
          </a:p>
          <a:p>
            <a:r>
              <a:rPr lang="en-US" dirty="0"/>
              <a:t>Components of Authentic Leadership</a:t>
            </a:r>
          </a:p>
          <a:p>
            <a:r>
              <a:rPr lang="en-US" dirty="0"/>
              <a:t>Strengths</a:t>
            </a:r>
          </a:p>
          <a:p>
            <a:r>
              <a:rPr lang="en-US" dirty="0"/>
              <a:t>Criticisms</a:t>
            </a:r>
          </a:p>
          <a:p>
            <a:r>
              <a:rPr lang="en-US" dirty="0"/>
              <a:t>Conclusion </a:t>
            </a:r>
          </a:p>
          <a:p>
            <a:r>
              <a:rPr lang="en-US" dirty="0"/>
              <a:t>References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13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A1766D0-745A-4921-A68E-56642A6508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769C76-935B-436E-0F48-C71AD66A5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4" y="720435"/>
            <a:ext cx="4140096" cy="1507375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565D1-C393-6D3E-FD4F-4974632D1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4" y="2427316"/>
            <a:ext cx="4140096" cy="3513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One of the newest subfields of leadership study is authentic leadership. It focuses on how "real" and sincere a leader is. Authentic leadership, as its name suggests, is about the integrity of leaders and their leadership.</a:t>
            </a:r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83F1E3F-D7BF-4DB5-8016-70B9E385E3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794726" y="-906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D0D3E7A-8DF6-4A78-A03C-86AD697468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7088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Compass">
            <a:extLst>
              <a:ext uri="{FF2B5EF4-FFF2-40B4-BE49-F238E27FC236}">
                <a16:creationId xmlns:a16="http://schemas.microsoft.com/office/drawing/2014/main" id="{5903BFDB-DA26-B723-AA04-095C5BC98E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146464" y="1034569"/>
            <a:ext cx="4788861" cy="478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75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A1766D0-745A-4921-A68E-56642A6508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92E61-FF1D-CE2B-2AD1-C8B76DC7E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4" y="720435"/>
            <a:ext cx="4140096" cy="1507375"/>
          </a:xfrm>
        </p:spPr>
        <p:txBody>
          <a:bodyPr>
            <a:normAutofit/>
          </a:bodyPr>
          <a:lstStyle/>
          <a:p>
            <a:r>
              <a:rPr lang="en-US" dirty="0"/>
              <a:t>Authentic Leadership Defined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5A1FB-7A29-3A74-9B99-E94B3BC36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4" y="2427316"/>
            <a:ext cx="4140096" cy="3513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700" dirty="0"/>
              <a:t> it seems simple to define authentic leadership. Actually, it's a challenging process to describe because it's so complex.</a:t>
            </a:r>
          </a:p>
          <a:p>
            <a:pPr marL="0" indent="0">
              <a:buNone/>
            </a:pPr>
            <a:r>
              <a:rPr lang="en-GB" sz="1700" dirty="0"/>
              <a:t>It is The intrapersonal perspective, which places a lot of emphasis on the leader and what goes on within the leader, is one of these points of view. It takes into account the leader's self-awareness, self-control, and self-concept.</a:t>
            </a:r>
            <a:endParaRPr lang="en-US" sz="17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83F1E3F-D7BF-4DB5-8016-70B9E385E3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794726" y="-906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D0D3E7A-8DF6-4A78-A03C-86AD697468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7088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Captain">
            <a:extLst>
              <a:ext uri="{FF2B5EF4-FFF2-40B4-BE49-F238E27FC236}">
                <a16:creationId xmlns:a16="http://schemas.microsoft.com/office/drawing/2014/main" id="{BF3C37AA-758B-8823-4A0B-1CEBC11C4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146464" y="1034569"/>
            <a:ext cx="4788861" cy="478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50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235AE-01C2-7647-EAE9-46FCC78B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Approaches to Authentic Leadership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EB62F46-3A92-C736-DCAB-0B86A4AF17D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77362" y="2427316"/>
          <a:ext cx="9950103" cy="3513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4796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C852C25-4464-4613-94DA-7412FF756E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DE8CB7-9AEB-8518-AB11-21DB10F69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5"/>
            <a:ext cx="3288161" cy="1507375"/>
          </a:xfrm>
        </p:spPr>
        <p:txBody>
          <a:bodyPr>
            <a:normAutofit/>
          </a:bodyPr>
          <a:lstStyle/>
          <a:p>
            <a:r>
              <a:rPr lang="en-US" dirty="0"/>
              <a:t>Practical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47DE1-B007-CEDA-07B4-17D20CCE3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2" y="2434974"/>
            <a:ext cx="3288161" cy="350585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/>
              <a:t>Bill George’s Authentic Leadership Approach : emphasizes the qualities of genuine leaders. In a straightforward manner, George outlines the characteristics of authentic leadership and how people can cultivate these characteristics to become authentic leaders..</a:t>
            </a:r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4227C0-1C28-4574-96C0-36D90661A5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5965" y="17853"/>
            <a:ext cx="3484819" cy="34302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34">
            <a:extLst>
              <a:ext uri="{FF2B5EF4-FFF2-40B4-BE49-F238E27FC236}">
                <a16:creationId xmlns:a16="http://schemas.microsoft.com/office/drawing/2014/main" id="{7B2CA80B-A8CD-4C81-90DC-D43EFD3B37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5965" y="-1081"/>
            <a:ext cx="3484819" cy="3441610"/>
          </a:xfrm>
          <a:custGeom>
            <a:avLst/>
            <a:gdLst>
              <a:gd name="connsiteX0" fmla="*/ 0 w 3484819"/>
              <a:gd name="connsiteY0" fmla="*/ 0 h 3430264"/>
              <a:gd name="connsiteX1" fmla="*/ 3484819 w 3484819"/>
              <a:gd name="connsiteY1" fmla="*/ 0 h 3430264"/>
              <a:gd name="connsiteX2" fmla="*/ 3484819 w 3484819"/>
              <a:gd name="connsiteY2" fmla="*/ 3430264 h 3430264"/>
              <a:gd name="connsiteX3" fmla="*/ 0 w 3484819"/>
              <a:gd name="connsiteY3" fmla="*/ 3430264 h 3430264"/>
              <a:gd name="connsiteX4" fmla="*/ 0 w 3484819"/>
              <a:gd name="connsiteY4" fmla="*/ 0 h 3430264"/>
              <a:gd name="connsiteX0" fmla="*/ 0 w 3484819"/>
              <a:gd name="connsiteY0" fmla="*/ 0 h 3430264"/>
              <a:gd name="connsiteX1" fmla="*/ 3484819 w 3484819"/>
              <a:gd name="connsiteY1" fmla="*/ 0 h 3430264"/>
              <a:gd name="connsiteX2" fmla="*/ 0 w 3484819"/>
              <a:gd name="connsiteY2" fmla="*/ 3430264 h 3430264"/>
              <a:gd name="connsiteX3" fmla="*/ 0 w 3484819"/>
              <a:gd name="connsiteY3" fmla="*/ 0 h 343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4819" h="3430264">
                <a:moveTo>
                  <a:pt x="0" y="0"/>
                </a:moveTo>
                <a:lnTo>
                  <a:pt x="3484819" y="0"/>
                </a:lnTo>
                <a:lnTo>
                  <a:pt x="0" y="343026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F70C1E-70A9-4389-843B-5784E2A9E7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5965" y="3441793"/>
            <a:ext cx="348387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64B72EE-05D8-415A-BBB0-B6781D8659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09077" y="3440529"/>
            <a:ext cx="3482163" cy="3430264"/>
          </a:xfrm>
          <a:custGeom>
            <a:avLst/>
            <a:gdLst>
              <a:gd name="connsiteX0" fmla="*/ 3481704 w 3482163"/>
              <a:gd name="connsiteY0" fmla="*/ 0 h 3430264"/>
              <a:gd name="connsiteX1" fmla="*/ 3482163 w 3482163"/>
              <a:gd name="connsiteY1" fmla="*/ 0 h 3430264"/>
              <a:gd name="connsiteX2" fmla="*/ 3482163 w 3482163"/>
              <a:gd name="connsiteY2" fmla="*/ 3430264 h 3430264"/>
              <a:gd name="connsiteX3" fmla="*/ 0 w 3482163"/>
              <a:gd name="connsiteY3" fmla="*/ 3430264 h 3430264"/>
              <a:gd name="connsiteX4" fmla="*/ 0 w 3482163"/>
              <a:gd name="connsiteY4" fmla="*/ 3430219 h 3430264"/>
              <a:gd name="connsiteX5" fmla="*/ 344173 w 3482163"/>
              <a:gd name="connsiteY5" fmla="*/ 3413599 h 3430264"/>
              <a:gd name="connsiteX6" fmla="*/ 3477365 w 3482163"/>
              <a:gd name="connsiteY6" fmla="*/ 169358 h 343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2163" h="3430264">
                <a:moveTo>
                  <a:pt x="3481704" y="0"/>
                </a:moveTo>
                <a:lnTo>
                  <a:pt x="3482163" y="0"/>
                </a:lnTo>
                <a:lnTo>
                  <a:pt x="3482163" y="3430264"/>
                </a:lnTo>
                <a:lnTo>
                  <a:pt x="0" y="3430264"/>
                </a:lnTo>
                <a:lnTo>
                  <a:pt x="0" y="3430219"/>
                </a:lnTo>
                <a:lnTo>
                  <a:pt x="344173" y="3413599"/>
                </a:lnTo>
                <a:cubicBezTo>
                  <a:pt x="2047087" y="3248253"/>
                  <a:pt x="3389914" y="1872269"/>
                  <a:pt x="3477365" y="1693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Checkmate in a chess game">
            <a:extLst>
              <a:ext uri="{FF2B5EF4-FFF2-40B4-BE49-F238E27FC236}">
                <a16:creationId xmlns:a16="http://schemas.microsoft.com/office/drawing/2014/main" id="{2E153C95-FAC0-3F65-B4C5-BEA08E0A5D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07" r="32889" b="-2"/>
          <a:stretch/>
        </p:blipFill>
        <p:spPr>
          <a:xfrm>
            <a:off x="8709077" y="-1081"/>
            <a:ext cx="3483870" cy="6871874"/>
          </a:xfrm>
          <a:custGeom>
            <a:avLst/>
            <a:gdLst/>
            <a:ahLst/>
            <a:cxnLst/>
            <a:rect l="l" t="t" r="r" b="b"/>
            <a:pathLst>
              <a:path w="3483870" h="6861752">
                <a:moveTo>
                  <a:pt x="0" y="0"/>
                </a:moveTo>
                <a:lnTo>
                  <a:pt x="3483870" y="0"/>
                </a:lnTo>
                <a:lnTo>
                  <a:pt x="3483870" y="3429000"/>
                </a:lnTo>
                <a:lnTo>
                  <a:pt x="3482844" y="3429000"/>
                </a:lnTo>
                <a:lnTo>
                  <a:pt x="3478312" y="3605649"/>
                </a:lnTo>
                <a:cubicBezTo>
                  <a:pt x="3385031" y="5419411"/>
                  <a:pt x="1863411" y="6861752"/>
                  <a:pt x="1" y="6861752"/>
                </a:cubicBezTo>
                <a:lnTo>
                  <a:pt x="1" y="3429000"/>
                </a:lnTo>
                <a:lnTo>
                  <a:pt x="0" y="3429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63062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AE536D-7E16-4462-986B-1E2E24C14A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DA45A-5778-CF2E-3F6F-F9986B41E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2703" y="4077144"/>
            <a:ext cx="3635294" cy="2009969"/>
          </a:xfrm>
        </p:spPr>
        <p:txBody>
          <a:bodyPr anchor="t">
            <a:normAutofit/>
          </a:bodyPr>
          <a:lstStyle/>
          <a:p>
            <a:r>
              <a:rPr lang="en-US" dirty="0"/>
              <a:t>Theoretical Approach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E4DD2B-8BB6-479A-9214-78AF9AE2C5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099" y="-3511"/>
            <a:ext cx="348387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760CA59-410A-4B96-989D-2A45B5548D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19481" y="-30950"/>
            <a:ext cx="3429001" cy="3483871"/>
          </a:xfrm>
          <a:custGeom>
            <a:avLst/>
            <a:gdLst>
              <a:gd name="connsiteX0" fmla="*/ 0 w 2559050"/>
              <a:gd name="connsiteY0" fmla="*/ 0 h 2559050"/>
              <a:gd name="connsiteX1" fmla="*/ 2559050 w 2559050"/>
              <a:gd name="connsiteY1" fmla="*/ 0 h 2559050"/>
              <a:gd name="connsiteX2" fmla="*/ 0 w 2559050"/>
              <a:gd name="connsiteY2" fmla="*/ 2559050 h 255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9050" h="2559050">
                <a:moveTo>
                  <a:pt x="0" y="0"/>
                </a:moveTo>
                <a:lnTo>
                  <a:pt x="2559050" y="0"/>
                </a:lnTo>
                <a:cubicBezTo>
                  <a:pt x="2559050" y="1413324"/>
                  <a:pt x="1413324" y="2559050"/>
                  <a:pt x="0" y="25590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CBDE88-03A3-46FE-9283-7C9291E300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5919" y="-3511"/>
            <a:ext cx="5300106" cy="3428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34">
            <a:extLst>
              <a:ext uri="{FF2B5EF4-FFF2-40B4-BE49-F238E27FC236}">
                <a16:creationId xmlns:a16="http://schemas.microsoft.com/office/drawing/2014/main" id="{2FFBC5AB-99EF-4570-AE37-02D720A46E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5345257" y="-1770"/>
            <a:ext cx="3428999" cy="3432538"/>
          </a:xfrm>
          <a:custGeom>
            <a:avLst/>
            <a:gdLst>
              <a:gd name="connsiteX0" fmla="*/ 0 w 3484819"/>
              <a:gd name="connsiteY0" fmla="*/ 0 h 3430264"/>
              <a:gd name="connsiteX1" fmla="*/ 3484819 w 3484819"/>
              <a:gd name="connsiteY1" fmla="*/ 0 h 3430264"/>
              <a:gd name="connsiteX2" fmla="*/ 3484819 w 3484819"/>
              <a:gd name="connsiteY2" fmla="*/ 3430264 h 3430264"/>
              <a:gd name="connsiteX3" fmla="*/ 0 w 3484819"/>
              <a:gd name="connsiteY3" fmla="*/ 3430264 h 3430264"/>
              <a:gd name="connsiteX4" fmla="*/ 0 w 3484819"/>
              <a:gd name="connsiteY4" fmla="*/ 0 h 3430264"/>
              <a:gd name="connsiteX0" fmla="*/ 0 w 3484819"/>
              <a:gd name="connsiteY0" fmla="*/ 0 h 3430264"/>
              <a:gd name="connsiteX1" fmla="*/ 3484819 w 3484819"/>
              <a:gd name="connsiteY1" fmla="*/ 0 h 3430264"/>
              <a:gd name="connsiteX2" fmla="*/ 0 w 3484819"/>
              <a:gd name="connsiteY2" fmla="*/ 3430264 h 3430264"/>
              <a:gd name="connsiteX3" fmla="*/ 0 w 3484819"/>
              <a:gd name="connsiteY3" fmla="*/ 0 h 343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4819" h="3430264">
                <a:moveTo>
                  <a:pt x="0" y="0"/>
                </a:moveTo>
                <a:lnTo>
                  <a:pt x="3484819" y="0"/>
                </a:lnTo>
                <a:lnTo>
                  <a:pt x="0" y="343026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A3431B-5E37-4D77-9CF9-65E480B163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6026" y="-3511"/>
            <a:ext cx="3417366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B1A56B9-5FD8-4AC5-8DBC-D9C9700695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8776987" y="-3512"/>
            <a:ext cx="3417367" cy="1718483"/>
          </a:xfrm>
          <a:custGeom>
            <a:avLst/>
            <a:gdLst>
              <a:gd name="connsiteX0" fmla="*/ 3423466 w 3423466"/>
              <a:gd name="connsiteY0" fmla="*/ 0 h 1718483"/>
              <a:gd name="connsiteX1" fmla="*/ 1710280 w 3423466"/>
              <a:gd name="connsiteY1" fmla="*/ 0 h 1718483"/>
              <a:gd name="connsiteX2" fmla="*/ 1710280 w 3423466"/>
              <a:gd name="connsiteY2" fmla="*/ 1 h 1718483"/>
              <a:gd name="connsiteX3" fmla="*/ 0 w 3423466"/>
              <a:gd name="connsiteY3" fmla="*/ 1 h 1718483"/>
              <a:gd name="connsiteX4" fmla="*/ 1538022 w 3423466"/>
              <a:gd name="connsiteY4" fmla="*/ 1709611 h 1718483"/>
              <a:gd name="connsiteX5" fmla="*/ 1710280 w 3423466"/>
              <a:gd name="connsiteY5" fmla="*/ 1718336 h 1718483"/>
              <a:gd name="connsiteX6" fmla="*/ 1710280 w 3423466"/>
              <a:gd name="connsiteY6" fmla="*/ 1718482 h 1718483"/>
              <a:gd name="connsiteX7" fmla="*/ 1711723 w 3423466"/>
              <a:gd name="connsiteY7" fmla="*/ 1718409 h 1718483"/>
              <a:gd name="connsiteX8" fmla="*/ 1713186 w 3423466"/>
              <a:gd name="connsiteY8" fmla="*/ 1718483 h 1718483"/>
              <a:gd name="connsiteX9" fmla="*/ 1713186 w 3423466"/>
              <a:gd name="connsiteY9" fmla="*/ 1718335 h 1718483"/>
              <a:gd name="connsiteX10" fmla="*/ 1885444 w 3423466"/>
              <a:gd name="connsiteY10" fmla="*/ 1709610 h 1718483"/>
              <a:gd name="connsiteX11" fmla="*/ 3423466 w 3423466"/>
              <a:gd name="connsiteY11" fmla="*/ 0 h 1718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23466" h="1718483">
                <a:moveTo>
                  <a:pt x="3423466" y="0"/>
                </a:moveTo>
                <a:lnTo>
                  <a:pt x="1710280" y="0"/>
                </a:lnTo>
                <a:lnTo>
                  <a:pt x="1710280" y="1"/>
                </a:lnTo>
                <a:lnTo>
                  <a:pt x="0" y="1"/>
                </a:lnTo>
                <a:cubicBezTo>
                  <a:pt x="0" y="889774"/>
                  <a:pt x="674138" y="1621607"/>
                  <a:pt x="1538022" y="1709611"/>
                </a:cubicBezTo>
                <a:lnTo>
                  <a:pt x="1710280" y="1718336"/>
                </a:lnTo>
                <a:lnTo>
                  <a:pt x="1710280" y="1718482"/>
                </a:lnTo>
                <a:lnTo>
                  <a:pt x="1711723" y="1718409"/>
                </a:lnTo>
                <a:lnTo>
                  <a:pt x="1713186" y="1718483"/>
                </a:lnTo>
                <a:lnTo>
                  <a:pt x="1713186" y="1718335"/>
                </a:lnTo>
                <a:lnTo>
                  <a:pt x="1885444" y="1709610"/>
                </a:lnTo>
                <a:cubicBezTo>
                  <a:pt x="2749328" y="1621606"/>
                  <a:pt x="3423466" y="889773"/>
                  <a:pt x="3423466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1B8055B-F85F-4CAE-A6E3-3C658BE499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8776987" y="1714971"/>
            <a:ext cx="3417367" cy="1711125"/>
          </a:xfrm>
          <a:custGeom>
            <a:avLst/>
            <a:gdLst>
              <a:gd name="connsiteX0" fmla="*/ 3423466 w 3423466"/>
              <a:gd name="connsiteY0" fmla="*/ 0 h 1718483"/>
              <a:gd name="connsiteX1" fmla="*/ 1710280 w 3423466"/>
              <a:gd name="connsiteY1" fmla="*/ 0 h 1718483"/>
              <a:gd name="connsiteX2" fmla="*/ 1710280 w 3423466"/>
              <a:gd name="connsiteY2" fmla="*/ 1 h 1718483"/>
              <a:gd name="connsiteX3" fmla="*/ 0 w 3423466"/>
              <a:gd name="connsiteY3" fmla="*/ 1 h 1718483"/>
              <a:gd name="connsiteX4" fmla="*/ 1538022 w 3423466"/>
              <a:gd name="connsiteY4" fmla="*/ 1709611 h 1718483"/>
              <a:gd name="connsiteX5" fmla="*/ 1710280 w 3423466"/>
              <a:gd name="connsiteY5" fmla="*/ 1718336 h 1718483"/>
              <a:gd name="connsiteX6" fmla="*/ 1710280 w 3423466"/>
              <a:gd name="connsiteY6" fmla="*/ 1718482 h 1718483"/>
              <a:gd name="connsiteX7" fmla="*/ 1711723 w 3423466"/>
              <a:gd name="connsiteY7" fmla="*/ 1718409 h 1718483"/>
              <a:gd name="connsiteX8" fmla="*/ 1713186 w 3423466"/>
              <a:gd name="connsiteY8" fmla="*/ 1718483 h 1718483"/>
              <a:gd name="connsiteX9" fmla="*/ 1713186 w 3423466"/>
              <a:gd name="connsiteY9" fmla="*/ 1718335 h 1718483"/>
              <a:gd name="connsiteX10" fmla="*/ 1885444 w 3423466"/>
              <a:gd name="connsiteY10" fmla="*/ 1709610 h 1718483"/>
              <a:gd name="connsiteX11" fmla="*/ 3423466 w 3423466"/>
              <a:gd name="connsiteY11" fmla="*/ 0 h 1718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23466" h="1718483">
                <a:moveTo>
                  <a:pt x="3423466" y="0"/>
                </a:moveTo>
                <a:lnTo>
                  <a:pt x="1710280" y="0"/>
                </a:lnTo>
                <a:lnTo>
                  <a:pt x="1710280" y="1"/>
                </a:lnTo>
                <a:lnTo>
                  <a:pt x="0" y="1"/>
                </a:lnTo>
                <a:cubicBezTo>
                  <a:pt x="0" y="889774"/>
                  <a:pt x="674138" y="1621607"/>
                  <a:pt x="1538022" y="1709611"/>
                </a:cubicBezTo>
                <a:lnTo>
                  <a:pt x="1710280" y="1718336"/>
                </a:lnTo>
                <a:lnTo>
                  <a:pt x="1710280" y="1718482"/>
                </a:lnTo>
                <a:lnTo>
                  <a:pt x="1711723" y="1718409"/>
                </a:lnTo>
                <a:lnTo>
                  <a:pt x="1713186" y="1718483"/>
                </a:lnTo>
                <a:lnTo>
                  <a:pt x="1713186" y="1718335"/>
                </a:lnTo>
                <a:lnTo>
                  <a:pt x="1885444" y="1709610"/>
                </a:lnTo>
                <a:cubicBezTo>
                  <a:pt x="2749328" y="1621606"/>
                  <a:pt x="3423466" y="889773"/>
                  <a:pt x="342346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58E2A-63F1-C7F8-9C0B-D4769E14C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248" y="4080051"/>
            <a:ext cx="5875049" cy="2009970"/>
          </a:xfrm>
        </p:spPr>
        <p:txBody>
          <a:bodyPr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Gallup Leadership Institution (University of Nebraska) : </a:t>
            </a:r>
            <a:r>
              <a:rPr lang="en-GB" dirty="0"/>
              <a:t>The Gallup Leadership Institute sponsored this summit, which concentrated on the characteristics of authentic leadership and how it can be developed. Two collections of publications came out of the summit.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473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8">
            <a:extLst>
              <a:ext uri="{FF2B5EF4-FFF2-40B4-BE49-F238E27FC236}">
                <a16:creationId xmlns:a16="http://schemas.microsoft.com/office/drawing/2014/main" id="{C1C08158-5BFB-475E-AFFD-3119675BE1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4F5923A5-3EA5-4A1F-8FB1-6E9E4AC90B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29852"/>
            <a:ext cx="6736976" cy="33281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1850567E-9970-49B5-8036-68DF198AB1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3414824" cy="6864873"/>
          </a:xfrm>
          <a:custGeom>
            <a:avLst/>
            <a:gdLst>
              <a:gd name="connsiteX0" fmla="*/ 0 w 3414824"/>
              <a:gd name="connsiteY0" fmla="*/ 3376141 h 6864873"/>
              <a:gd name="connsiteX1" fmla="*/ 3414824 w 3414824"/>
              <a:gd name="connsiteY1" fmla="*/ 3376141 h 6864873"/>
              <a:gd name="connsiteX2" fmla="*/ 0 w 3414824"/>
              <a:gd name="connsiteY2" fmla="*/ 6864873 h 6864873"/>
              <a:gd name="connsiteX3" fmla="*/ 2 w 3414824"/>
              <a:gd name="connsiteY3" fmla="*/ 0 h 6864873"/>
              <a:gd name="connsiteX4" fmla="*/ 3414824 w 3414824"/>
              <a:gd name="connsiteY4" fmla="*/ 0 h 6864873"/>
              <a:gd name="connsiteX5" fmla="*/ 3414824 w 3414824"/>
              <a:gd name="connsiteY5" fmla="*/ 3376140 h 6864873"/>
              <a:gd name="connsiteX6" fmla="*/ 2 w 3414824"/>
              <a:gd name="connsiteY6" fmla="*/ 3376140 h 686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14824" h="6864873">
                <a:moveTo>
                  <a:pt x="0" y="3376141"/>
                </a:moveTo>
                <a:lnTo>
                  <a:pt x="3414824" y="3376141"/>
                </a:lnTo>
                <a:cubicBezTo>
                  <a:pt x="3414824" y="5302914"/>
                  <a:pt x="1885955" y="6864873"/>
                  <a:pt x="0" y="6864873"/>
                </a:cubicBezTo>
                <a:close/>
                <a:moveTo>
                  <a:pt x="2" y="0"/>
                </a:moveTo>
                <a:lnTo>
                  <a:pt x="3414824" y="0"/>
                </a:lnTo>
                <a:lnTo>
                  <a:pt x="3414824" y="3376140"/>
                </a:lnTo>
                <a:lnTo>
                  <a:pt x="2" y="337614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3FB4B3-B2B1-62CB-F6D8-51ECCD082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476" y="1597958"/>
            <a:ext cx="2401165" cy="2491904"/>
          </a:xfrm>
        </p:spPr>
        <p:txBody>
          <a:bodyPr anchor="t">
            <a:normAutofit/>
          </a:bodyPr>
          <a:lstStyle/>
          <a:p>
            <a:r>
              <a:rPr lang="en-US" sz="2400" dirty="0"/>
              <a:t>Components of Authentic Leadership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52F6D40-1969-431D-97A1-D6439AD909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14823" y="-6876"/>
            <a:ext cx="8777176" cy="6871754"/>
          </a:xfrm>
          <a:custGeom>
            <a:avLst/>
            <a:gdLst>
              <a:gd name="connsiteX0" fmla="*/ 0 w 8777176"/>
              <a:gd name="connsiteY0" fmla="*/ 0 h 6871754"/>
              <a:gd name="connsiteX1" fmla="*/ 3414822 w 8777176"/>
              <a:gd name="connsiteY1" fmla="*/ 0 h 6871754"/>
              <a:gd name="connsiteX2" fmla="*/ 3414822 w 8777176"/>
              <a:gd name="connsiteY2" fmla="*/ 6875 h 6871754"/>
              <a:gd name="connsiteX3" fmla="*/ 8777176 w 8777176"/>
              <a:gd name="connsiteY3" fmla="*/ 6875 h 6871754"/>
              <a:gd name="connsiteX4" fmla="*/ 8777176 w 8777176"/>
              <a:gd name="connsiteY4" fmla="*/ 6871754 h 6871754"/>
              <a:gd name="connsiteX5" fmla="*/ 3251085 w 8777176"/>
              <a:gd name="connsiteY5" fmla="*/ 6871754 h 6871754"/>
              <a:gd name="connsiteX6" fmla="*/ 3251085 w 8777176"/>
              <a:gd name="connsiteY6" fmla="*/ 6860643 h 6871754"/>
              <a:gd name="connsiteX7" fmla="*/ 3239098 w 8777176"/>
              <a:gd name="connsiteY7" fmla="*/ 6860334 h 6871754"/>
              <a:gd name="connsiteX8" fmla="*/ 0 w 8777176"/>
              <a:gd name="connsiteY8" fmla="*/ 3376141 h 6871754"/>
              <a:gd name="connsiteX9" fmla="*/ 3251085 w 8777176"/>
              <a:gd name="connsiteY9" fmla="*/ 3376141 h 6871754"/>
              <a:gd name="connsiteX10" fmla="*/ 3251085 w 8777176"/>
              <a:gd name="connsiteY10" fmla="*/ 3376140 h 6871754"/>
              <a:gd name="connsiteX11" fmla="*/ 0 w 8777176"/>
              <a:gd name="connsiteY11" fmla="*/ 3376140 h 6871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777176" h="6871754">
                <a:moveTo>
                  <a:pt x="0" y="0"/>
                </a:moveTo>
                <a:lnTo>
                  <a:pt x="3414822" y="0"/>
                </a:lnTo>
                <a:lnTo>
                  <a:pt x="3414822" y="6875"/>
                </a:lnTo>
                <a:lnTo>
                  <a:pt x="8777176" y="6875"/>
                </a:lnTo>
                <a:lnTo>
                  <a:pt x="8777176" y="6871754"/>
                </a:lnTo>
                <a:lnTo>
                  <a:pt x="3251085" y="6871754"/>
                </a:lnTo>
                <a:lnTo>
                  <a:pt x="3251085" y="6860643"/>
                </a:lnTo>
                <a:lnTo>
                  <a:pt x="3239098" y="6860334"/>
                </a:lnTo>
                <a:cubicBezTo>
                  <a:pt x="1434808" y="6766895"/>
                  <a:pt x="0" y="5242703"/>
                  <a:pt x="0" y="3376141"/>
                </a:cubicBezTo>
                <a:lnTo>
                  <a:pt x="3251085" y="3376141"/>
                </a:lnTo>
                <a:lnTo>
                  <a:pt x="3251085" y="3376140"/>
                </a:lnTo>
                <a:lnTo>
                  <a:pt x="0" y="33761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556F9DC1-B5C7-F575-8D64-6928419904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643312"/>
              </p:ext>
            </p:extLst>
          </p:nvPr>
        </p:nvGraphicFramePr>
        <p:xfrm>
          <a:off x="4908175" y="773206"/>
          <a:ext cx="6205913" cy="5015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5001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A1951E2-8F97-4C6F-9735-8234E367F4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EAEF51-8DED-AA8C-5E03-32A28BF3E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447676"/>
            <a:ext cx="10037276" cy="885824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dirty="0"/>
              <a:t>Strengths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F53E3-0DDC-4270-9698-6F5D68343F5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08339"/>
            <a:ext cx="12192000" cy="51496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A395E33A-BDEB-C765-9308-5ACC3A0670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2299971"/>
              </p:ext>
            </p:extLst>
          </p:nvPr>
        </p:nvGraphicFramePr>
        <p:xfrm>
          <a:off x="1077913" y="2809875"/>
          <a:ext cx="10036175" cy="3130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2617825"/>
      </p:ext>
    </p:extLst>
  </p:cSld>
  <p:clrMapOvr>
    <a:masterClrMapping/>
  </p:clrMapOvr>
</p:sld>
</file>

<file path=ppt/theme/theme1.xml><?xml version="1.0" encoding="utf-8"?>
<a:theme xmlns:a="http://schemas.openxmlformats.org/drawingml/2006/main" name="BlocksVTI">
  <a:themeElements>
    <a:clrScheme name="AnalogousFromDarkSeedLeftStep">
      <a:dk1>
        <a:srgbClr val="000000"/>
      </a:dk1>
      <a:lt1>
        <a:srgbClr val="FFFFFF"/>
      </a:lt1>
      <a:dk2>
        <a:srgbClr val="261A2E"/>
      </a:dk2>
      <a:lt2>
        <a:srgbClr val="F0F3F3"/>
      </a:lt2>
      <a:accent1>
        <a:srgbClr val="C34D61"/>
      </a:accent1>
      <a:accent2>
        <a:srgbClr val="B13B81"/>
      </a:accent2>
      <a:accent3>
        <a:srgbClr val="C34DC3"/>
      </a:accent3>
      <a:accent4>
        <a:srgbClr val="7F3BB1"/>
      </a:accent4>
      <a:accent5>
        <a:srgbClr val="604DC3"/>
      </a:accent5>
      <a:accent6>
        <a:srgbClr val="3B59B1"/>
      </a:accent6>
      <a:hlink>
        <a:srgbClr val="7853C5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sVTI" id="{31656FE6-20D8-4105-85EA-706EC9332BE9}" vid="{039DFFC9-9B25-4063-9235-B287A446F5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49</TotalTime>
  <Words>419</Words>
  <Application>Microsoft Office PowerPoint</Application>
  <PresentationFormat>Widescreen</PresentationFormat>
  <Paragraphs>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Avenir Next LT Pro</vt:lpstr>
      <vt:lpstr>Avenir Next LT Pro Light</vt:lpstr>
      <vt:lpstr>Times New Roman</vt:lpstr>
      <vt:lpstr>BlocksVTI</vt:lpstr>
      <vt:lpstr>Authentic Leadership</vt:lpstr>
      <vt:lpstr>Table of content </vt:lpstr>
      <vt:lpstr>Introduction</vt:lpstr>
      <vt:lpstr>Authentic Leadership Defined</vt:lpstr>
      <vt:lpstr>Approaches to Authentic Leadership</vt:lpstr>
      <vt:lpstr>Practical Approach</vt:lpstr>
      <vt:lpstr>Theoretical Approach</vt:lpstr>
      <vt:lpstr>Components of Authentic Leadership</vt:lpstr>
      <vt:lpstr>Strengths</vt:lpstr>
      <vt:lpstr>Criticisms</vt:lpstr>
      <vt:lpstr>Conclusion </vt:lpstr>
      <vt:lpstr>References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Authentic Leadership</dc:title>
  <dc:creator>Saad Bensoud</dc:creator>
  <cp:lastModifiedBy>Maher Fattouh</cp:lastModifiedBy>
  <cp:revision>5</cp:revision>
  <dcterms:created xsi:type="dcterms:W3CDTF">2023-01-19T10:25:56Z</dcterms:created>
  <dcterms:modified xsi:type="dcterms:W3CDTF">2023-03-29T08:59:06Z</dcterms:modified>
</cp:coreProperties>
</file>