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72"/>
  </p:notesMasterIdLst>
  <p:sldIdLst>
    <p:sldId id="372" r:id="rId2"/>
    <p:sldId id="427" r:id="rId3"/>
    <p:sldId id="374" r:id="rId4"/>
    <p:sldId id="375" r:id="rId5"/>
    <p:sldId id="376" r:id="rId6"/>
    <p:sldId id="377" r:id="rId7"/>
    <p:sldId id="378" r:id="rId8"/>
    <p:sldId id="379" r:id="rId9"/>
    <p:sldId id="380" r:id="rId10"/>
    <p:sldId id="381" r:id="rId11"/>
    <p:sldId id="410" r:id="rId12"/>
    <p:sldId id="411" r:id="rId13"/>
    <p:sldId id="412" r:id="rId14"/>
    <p:sldId id="413" r:id="rId15"/>
    <p:sldId id="414" r:id="rId16"/>
    <p:sldId id="415" r:id="rId17"/>
    <p:sldId id="416" r:id="rId18"/>
    <p:sldId id="428" r:id="rId19"/>
    <p:sldId id="405" r:id="rId20"/>
    <p:sldId id="406" r:id="rId21"/>
    <p:sldId id="407" r:id="rId22"/>
    <p:sldId id="408" r:id="rId23"/>
    <p:sldId id="409" r:id="rId24"/>
    <p:sldId id="417" r:id="rId25"/>
    <p:sldId id="386" r:id="rId26"/>
    <p:sldId id="387" r:id="rId27"/>
    <p:sldId id="388" r:id="rId28"/>
    <p:sldId id="389" r:id="rId29"/>
    <p:sldId id="390" r:id="rId30"/>
    <p:sldId id="392" r:id="rId31"/>
    <p:sldId id="391" r:id="rId32"/>
    <p:sldId id="393" r:id="rId33"/>
    <p:sldId id="429" r:id="rId34"/>
    <p:sldId id="394" r:id="rId35"/>
    <p:sldId id="395" r:id="rId36"/>
    <p:sldId id="396" r:id="rId37"/>
    <p:sldId id="397" r:id="rId38"/>
    <p:sldId id="398" r:id="rId39"/>
    <p:sldId id="399" r:id="rId40"/>
    <p:sldId id="400" r:id="rId41"/>
    <p:sldId id="401" r:id="rId42"/>
    <p:sldId id="430" r:id="rId43"/>
    <p:sldId id="404" r:id="rId44"/>
    <p:sldId id="402" r:id="rId45"/>
    <p:sldId id="333" r:id="rId46"/>
    <p:sldId id="334" r:id="rId47"/>
    <p:sldId id="335" r:id="rId48"/>
    <p:sldId id="336" r:id="rId49"/>
    <p:sldId id="337" r:id="rId50"/>
    <p:sldId id="338" r:id="rId51"/>
    <p:sldId id="339" r:id="rId52"/>
    <p:sldId id="340" r:id="rId53"/>
    <p:sldId id="341" r:id="rId54"/>
    <p:sldId id="342" r:id="rId55"/>
    <p:sldId id="431" r:id="rId56"/>
    <p:sldId id="343" r:id="rId57"/>
    <p:sldId id="344" r:id="rId58"/>
    <p:sldId id="345" r:id="rId59"/>
    <p:sldId id="346" r:id="rId60"/>
    <p:sldId id="347" r:id="rId61"/>
    <p:sldId id="348" r:id="rId62"/>
    <p:sldId id="349" r:id="rId63"/>
    <p:sldId id="362" r:id="rId64"/>
    <p:sldId id="373" r:id="rId65"/>
    <p:sldId id="363" r:id="rId66"/>
    <p:sldId id="364" r:id="rId67"/>
    <p:sldId id="420" r:id="rId68"/>
    <p:sldId id="421" r:id="rId69"/>
    <p:sldId id="432" r:id="rId70"/>
    <p:sldId id="360" r:id="rId71"/>
  </p:sldIdLst>
  <p:sldSz cx="9144000" cy="6858000" type="screen4x3"/>
  <p:notesSz cx="6858000" cy="9144000"/>
  <p:defaultTextStyle>
    <a:defPPr>
      <a:defRPr lang="ar-L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76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L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C250A67-5820-477C-BA93-CFF180EDF87D}" type="datetimeFigureOut">
              <a:rPr lang="ar-LY" smtClean="0"/>
              <a:pPr/>
              <a:t>13/01/1442</a:t>
            </a:fld>
            <a:endParaRPr lang="ar-LY"/>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L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L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L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B03319C-F8B1-4405-A00D-C7E21A50B046}" type="slidenum">
              <a:rPr lang="ar-LY" smtClean="0"/>
              <a:pPr/>
              <a:t>‹#›</a:t>
            </a:fld>
            <a:endParaRPr lang="ar-LY"/>
          </a:p>
        </p:txBody>
      </p:sp>
    </p:spTree>
    <p:extLst>
      <p:ext uri="{BB962C8B-B14F-4D97-AF65-F5344CB8AC3E}">
        <p14:creationId xmlns:p14="http://schemas.microsoft.com/office/powerpoint/2010/main" val="79297882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pic>
        <p:nvPicPr>
          <p:cNvPr id="4" name="Picture 6" descr="horizon.png"/>
          <p:cNvPicPr>
            <a:picLocks noChangeAspect="1"/>
          </p:cNvPicPr>
          <p:nvPr/>
        </p:nvPicPr>
        <p:blipFill>
          <a:blip r:embed="rId2" cstate="print">
            <a:extLst>
              <a:ext uri="{28A0092B-C50C-407E-A947-70E740481C1C}">
                <a14:useLocalDpi xmlns:a14="http://schemas.microsoft.com/office/drawing/2010/main" val="0"/>
              </a:ext>
            </a:extLst>
          </a:blip>
          <a:srcRect t="33333"/>
          <a:stretch>
            <a:fillRect/>
          </a:stretch>
        </p:blipFill>
        <p:spPr bwMode="auto">
          <a:xfrm>
            <a:off x="0" y="0"/>
            <a:ext cx="9144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ubtitle 2"/>
          <p:cNvSpPr>
            <a:spLocks noGrp="1"/>
          </p:cNvSpPr>
          <p:nvPr>
            <p:ph type="subTitle" idx="1"/>
          </p:nvPr>
        </p:nvSpPr>
        <p:spPr>
          <a:xfrm>
            <a:off x="1219200" y="3886200"/>
            <a:ext cx="6400800" cy="1752600"/>
          </a:xfrm>
        </p:spPr>
        <p:txBody>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ar-SA" smtClean="0"/>
              <a:t>انقر لتحرير نمط العنوان الرئيسي</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7" name="Slide Number Placeholder 5"/>
          <p:cNvSpPr>
            <a:spLocks noGrp="1"/>
          </p:cNvSpPr>
          <p:nvPr>
            <p:ph type="sldNum" sz="quarter" idx="12"/>
          </p:nvPr>
        </p:nvSpPr>
        <p:spPr/>
        <p:txBody>
          <a:bodyPr/>
          <a:lstStyle>
            <a:lvl1pPr>
              <a:defRPr/>
            </a:lvl1pPr>
          </a:lstStyle>
          <a:p>
            <a:pPr>
              <a:defRPr/>
            </a:pPr>
            <a:fld id="{2F5B6865-F352-48C3-82D8-E2A1AF62EC8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52654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8" name="Content Placeholder 7"/>
          <p:cNvSpPr>
            <a:spLocks noGrp="1"/>
          </p:cNvSpPr>
          <p:nvPr>
            <p:ph sz="quarter" idx="13"/>
          </p:nvPr>
        </p:nvSpPr>
        <p:spPr>
          <a:xfrm>
            <a:off x="609600" y="1600200"/>
            <a:ext cx="7924800" cy="41148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5"/>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6"/>
          </p:nvPr>
        </p:nvSpPr>
        <p:spPr/>
        <p:txBody>
          <a:bodyPr/>
          <a:lstStyle>
            <a:lvl1pPr>
              <a:defRPr/>
            </a:lvl1pPr>
          </a:lstStyle>
          <a:p>
            <a:pPr>
              <a:defRPr/>
            </a:pPr>
            <a:fld id="{0B749ECD-9D92-4C90-80B1-3626B15FDEA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36204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3462338"/>
            <a:ext cx="7885113" cy="1500187"/>
          </a:xfrm>
        </p:spPr>
        <p:txBody>
          <a:bodyPr anchor="b"/>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pPr>
              <a:defRPr/>
            </a:pPr>
            <a:fld id="{02988B4B-D2C6-4211-8A3A-FBE13215D4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3484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5" name="Date Placeholder 3"/>
          <p:cNvSpPr>
            <a:spLocks noGrp="1"/>
          </p:cNvSpPr>
          <p:nvPr>
            <p:ph type="dt" sz="half" idx="15"/>
          </p:nvPr>
        </p:nvSpPr>
        <p:spPr/>
        <p:txBody>
          <a:bodyPr/>
          <a:lstStyle>
            <a:lvl1pPr>
              <a:defRPr/>
            </a:lvl1pPr>
          </a:lstStyle>
          <a:p>
            <a:pPr>
              <a:defRPr/>
            </a:pPr>
            <a:endParaRPr lang="en-US">
              <a:solidFill>
                <a:srgbClr val="FFFFFF"/>
              </a:solidFill>
            </a:endParaRPr>
          </a:p>
        </p:txBody>
      </p:sp>
      <p:sp>
        <p:nvSpPr>
          <p:cNvPr id="6" name="Footer Placeholder 4"/>
          <p:cNvSpPr>
            <a:spLocks noGrp="1"/>
          </p:cNvSpPr>
          <p:nvPr>
            <p:ph type="ftr" sz="quarter" idx="16"/>
          </p:nvPr>
        </p:nvSpPr>
        <p:spPr/>
        <p:txBody>
          <a:bodyPr/>
          <a:lstStyle>
            <a:lvl1pPr>
              <a:defRPr/>
            </a:lvl1pPr>
          </a:lstStyle>
          <a:p>
            <a:pPr>
              <a:defRPr/>
            </a:pPr>
            <a:endParaRPr lang="en-US">
              <a:solidFill>
                <a:srgbClr val="FFFFFF"/>
              </a:solidFill>
            </a:endParaRPr>
          </a:p>
        </p:txBody>
      </p:sp>
      <p:sp>
        <p:nvSpPr>
          <p:cNvPr id="7" name="Slide Number Placeholder 5"/>
          <p:cNvSpPr>
            <a:spLocks noGrp="1"/>
          </p:cNvSpPr>
          <p:nvPr>
            <p:ph type="sldNum" sz="quarter" idx="17"/>
          </p:nvPr>
        </p:nvSpPr>
        <p:spPr/>
        <p:txBody>
          <a:bodyPr/>
          <a:lstStyle>
            <a:lvl1pPr>
              <a:defRPr/>
            </a:lvl1pPr>
          </a:lstStyle>
          <a:p>
            <a:pPr>
              <a:defRPr/>
            </a:pPr>
            <a:fld id="{96B81999-DEEA-47D2-A5AD-8650330E4B9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80325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5" name="Text Placeholder 4"/>
          <p:cNvSpPr>
            <a:spLocks noGrp="1"/>
          </p:cNvSpPr>
          <p:nvPr>
            <p:ph type="body" sz="quarter" idx="3"/>
          </p:nvPr>
        </p:nvSpPr>
        <p:spPr>
          <a:xfrm>
            <a:off x="4800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7" name="Date Placeholder 3"/>
          <p:cNvSpPr>
            <a:spLocks noGrp="1"/>
          </p:cNvSpPr>
          <p:nvPr>
            <p:ph type="dt" sz="half" idx="15"/>
          </p:nvPr>
        </p:nvSpPr>
        <p:spPr/>
        <p:txBody>
          <a:bodyPr/>
          <a:lstStyle>
            <a:lvl1pPr>
              <a:defRPr/>
            </a:lvl1pPr>
          </a:lstStyle>
          <a:p>
            <a:pPr>
              <a:defRPr/>
            </a:pPr>
            <a:endParaRPr lang="en-US">
              <a:solidFill>
                <a:srgbClr val="FFFFFF"/>
              </a:solidFill>
            </a:endParaRPr>
          </a:p>
        </p:txBody>
      </p:sp>
      <p:sp>
        <p:nvSpPr>
          <p:cNvPr id="8" name="Footer Placeholder 4"/>
          <p:cNvSpPr>
            <a:spLocks noGrp="1"/>
          </p:cNvSpPr>
          <p:nvPr>
            <p:ph type="ftr" sz="quarter" idx="16"/>
          </p:nvPr>
        </p:nvSpPr>
        <p:spPr/>
        <p:txBody>
          <a:bodyPr/>
          <a:lstStyle>
            <a:lvl1pPr>
              <a:defRPr/>
            </a:lvl1pPr>
          </a:lstStyle>
          <a:p>
            <a:pPr>
              <a:defRPr/>
            </a:pPr>
            <a:endParaRPr lang="en-US">
              <a:solidFill>
                <a:srgbClr val="FFFFFF"/>
              </a:solidFill>
            </a:endParaRPr>
          </a:p>
        </p:txBody>
      </p:sp>
      <p:sp>
        <p:nvSpPr>
          <p:cNvPr id="9" name="Slide Number Placeholder 5"/>
          <p:cNvSpPr>
            <a:spLocks noGrp="1"/>
          </p:cNvSpPr>
          <p:nvPr>
            <p:ph type="sldNum" sz="quarter" idx="17"/>
          </p:nvPr>
        </p:nvSpPr>
        <p:spPr/>
        <p:txBody>
          <a:bodyPr/>
          <a:lstStyle>
            <a:lvl1pPr>
              <a:defRPr/>
            </a:lvl1pPr>
          </a:lstStyle>
          <a:p>
            <a:pPr>
              <a:defRPr/>
            </a:pPr>
            <a:fld id="{099531BC-1AE2-4AC2-8FB8-C44E92E0D0D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13320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5" name="Slide Number Placeholder 5"/>
          <p:cNvSpPr>
            <a:spLocks noGrp="1"/>
          </p:cNvSpPr>
          <p:nvPr>
            <p:ph type="sldNum" sz="quarter" idx="12"/>
          </p:nvPr>
        </p:nvSpPr>
        <p:spPr/>
        <p:txBody>
          <a:bodyPr/>
          <a:lstStyle>
            <a:lvl1pPr>
              <a:defRPr/>
            </a:lvl1pPr>
          </a:lstStyle>
          <a:p>
            <a:pPr>
              <a:defRPr/>
            </a:pPr>
            <a:fld id="{F262D8BA-6488-47C0-988A-1A06EBF6D01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80058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4" name="Slide Number Placeholder 5"/>
          <p:cNvSpPr>
            <a:spLocks noGrp="1"/>
          </p:cNvSpPr>
          <p:nvPr>
            <p:ph type="sldNum" sz="quarter" idx="12"/>
          </p:nvPr>
        </p:nvSpPr>
        <p:spPr/>
        <p:txBody>
          <a:bodyPr/>
          <a:lstStyle>
            <a:lvl1pPr>
              <a:defRPr/>
            </a:lvl1pPr>
          </a:lstStyle>
          <a:p>
            <a:pPr>
              <a:defRPr/>
            </a:pPr>
            <a:fld id="{0E974867-98DC-4EB0-B4BF-40780D1604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32306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2" name="Title 1"/>
          <p:cNvSpPr>
            <a:spLocks noGrp="1"/>
          </p:cNvSpPr>
          <p:nvPr>
            <p:ph type="title"/>
          </p:nvPr>
        </p:nvSpPr>
        <p:spPr>
          <a:xfrm>
            <a:off x="612648" y="1447800"/>
            <a:ext cx="2971800" cy="1097280"/>
          </a:xfrm>
        </p:spPr>
        <p:txBody>
          <a:bodyPr/>
          <a:lstStyle>
            <a:lvl1pPr algn="l">
              <a:defRPr sz="1800" b="0" i="0" cap="none" baseline="0">
                <a:solidFill>
                  <a:schemeClr val="tx2"/>
                </a:solidFill>
              </a:defRPr>
            </a:lvl1pPr>
          </a:lstStyle>
          <a:p>
            <a:r>
              <a:rPr lang="ar-SA" smtClean="0"/>
              <a:t>انقر لتحرير نمط العنوان الرئيسي</a:t>
            </a:r>
            <a:endParaRPr lang="en-US" dirty="0"/>
          </a:p>
        </p:txBody>
      </p:sp>
      <p:sp>
        <p:nvSpPr>
          <p:cNvPr id="4" name="Text Placeholder 3"/>
          <p:cNvSpPr>
            <a:spLocks noGrp="1"/>
          </p:cNvSpPr>
          <p:nvPr>
            <p:ph type="body" sz="half" idx="2"/>
          </p:nvPr>
        </p:nvSpPr>
        <p:spPr>
          <a:xfrm>
            <a:off x="612648" y="2547891"/>
            <a:ext cx="2971800" cy="3167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3"/>
          <p:cNvSpPr>
            <a:spLocks noGrp="1"/>
          </p:cNvSpPr>
          <p:nvPr>
            <p:ph type="dt" sz="half" idx="14"/>
          </p:nvPr>
        </p:nvSpPr>
        <p:spPr/>
        <p:txBody>
          <a:bodyPr/>
          <a:lstStyle>
            <a:lvl1pPr>
              <a:defRPr/>
            </a:lvl1pPr>
          </a:lstStyle>
          <a:p>
            <a:pPr>
              <a:defRPr/>
            </a:pPr>
            <a:endParaRPr lang="en-US">
              <a:solidFill>
                <a:srgbClr val="FFFFFF"/>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srgbClr val="FFFFFF"/>
              </a:solidFill>
            </a:endParaRPr>
          </a:p>
        </p:txBody>
      </p:sp>
      <p:sp>
        <p:nvSpPr>
          <p:cNvPr id="7" name="Slide Number Placeholder 5"/>
          <p:cNvSpPr>
            <a:spLocks noGrp="1"/>
          </p:cNvSpPr>
          <p:nvPr>
            <p:ph type="sldNum" sz="quarter" idx="16"/>
          </p:nvPr>
        </p:nvSpPr>
        <p:spPr/>
        <p:txBody>
          <a:bodyPr/>
          <a:lstStyle>
            <a:lvl1pPr>
              <a:defRPr/>
            </a:lvl1pPr>
          </a:lstStyle>
          <a:p>
            <a:pPr>
              <a:defRPr/>
            </a:pPr>
            <a:fld id="{41CF53A3-451F-4DDF-B501-A12B00DC1AC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0288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pic>
        <p:nvPicPr>
          <p:cNvPr id="5" name="Picture 10" descr="horizon.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09600" y="1447800"/>
            <a:ext cx="2971800" cy="1097280"/>
          </a:xfrm>
        </p:spPr>
        <p:txBody>
          <a:bodyPr/>
          <a:lstStyle>
            <a:lvl1pPr algn="l">
              <a:defRPr sz="1800" b="0" i="0" cap="none" baseline="0">
                <a:solidFill>
                  <a:schemeClr val="tx2"/>
                </a:solidFill>
              </a:defRPr>
            </a:lvl1pPr>
          </a:lstStyle>
          <a:p>
            <a:r>
              <a:rPr lang="ar-SA" smtClean="0"/>
              <a:t>انقر لتحرير نمط العنوان الرئيسي</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rtlCol="0"/>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ar-SA" noProof="0" smtClean="0"/>
              <a:t>انقر فوق الأيقونة لإضافة صورة</a:t>
            </a:r>
            <a:endParaRPr lang="en-US" noProof="0" dirty="0"/>
          </a:p>
        </p:txBody>
      </p:sp>
      <p:sp>
        <p:nvSpPr>
          <p:cNvPr id="4" name="Text Placeholder 3"/>
          <p:cNvSpPr>
            <a:spLocks noGrp="1"/>
          </p:cNvSpPr>
          <p:nvPr>
            <p:ph type="body" sz="half" idx="2"/>
          </p:nvPr>
        </p:nvSpPr>
        <p:spPr>
          <a:xfrm>
            <a:off x="609600" y="2547890"/>
            <a:ext cx="2971800" cy="2405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6" name="Date Placeholder 4"/>
          <p:cNvSpPr>
            <a:spLocks noGrp="1"/>
          </p:cNvSpPr>
          <p:nvPr>
            <p:ph type="dt" sz="half" idx="10"/>
          </p:nvPr>
        </p:nvSpPr>
        <p:spPr/>
        <p:txBody>
          <a:bodyPr/>
          <a:lstStyle>
            <a:lvl1pPr>
              <a:defRPr/>
            </a:lvl1pPr>
          </a:lstStyle>
          <a:p>
            <a:pPr>
              <a:defRPr/>
            </a:pPr>
            <a:endParaRPr lang="en-US">
              <a:solidFill>
                <a:srgbClr val="FFFFFF"/>
              </a:solidFill>
            </a:endParaRPr>
          </a:p>
        </p:txBody>
      </p:sp>
      <p:sp>
        <p:nvSpPr>
          <p:cNvPr id="7" name="Footer Placeholder 5"/>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8" name="Slide Number Placeholder 6"/>
          <p:cNvSpPr>
            <a:spLocks noGrp="1"/>
          </p:cNvSpPr>
          <p:nvPr>
            <p:ph type="sldNum" sz="quarter" idx="12"/>
          </p:nvPr>
        </p:nvSpPr>
        <p:spPr/>
        <p:txBody>
          <a:bodyPr/>
          <a:lstStyle>
            <a:lvl1pPr>
              <a:defRPr/>
            </a:lvl1pPr>
          </a:lstStyle>
          <a:p>
            <a:pPr>
              <a:defRPr/>
            </a:pPr>
            <a:fld id="{6B0CF0FB-134E-4BA8-9724-67A79198416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1030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pPr>
              <a:defRPr/>
            </a:pPr>
            <a:fld id="{239353E4-F85C-49D6-8AC4-038C49D9AF9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50731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pPr>
              <a:defRPr/>
            </a:pPr>
            <a:fld id="{16ED148F-4711-4F45-AAE2-E528934E048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45886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عنوان، وقصاصة فنية، ونص">
    <p:spTree>
      <p:nvGrpSpPr>
        <p:cNvPr id="1" name=""/>
        <p:cNvGrpSpPr/>
        <p:nvPr/>
      </p:nvGrpSpPr>
      <p:grpSpPr>
        <a:xfrm>
          <a:off x="0" y="0"/>
          <a:ext cx="0" cy="0"/>
          <a:chOff x="0" y="0"/>
          <a:chExt cx="0" cy="0"/>
        </a:xfrm>
      </p:grpSpPr>
      <p:sp>
        <p:nvSpPr>
          <p:cNvPr id="2" name="عنوان 1"/>
          <p:cNvSpPr>
            <a:spLocks noGrp="1"/>
          </p:cNvSpPr>
          <p:nvPr>
            <p:ph type="title"/>
          </p:nvPr>
        </p:nvSpPr>
        <p:spPr>
          <a:xfrm>
            <a:off x="317500" y="722313"/>
            <a:ext cx="8637588" cy="762000"/>
          </a:xfrm>
        </p:spPr>
        <p:txBody>
          <a:bodyPr/>
          <a:lstStyle/>
          <a:p>
            <a:r>
              <a:rPr lang="ar-SA" smtClean="0"/>
              <a:t>انقر لتحرير نمط العنوان الرئيسي</a:t>
            </a:r>
            <a:endParaRPr lang="ar-LY"/>
          </a:p>
        </p:txBody>
      </p:sp>
      <p:sp>
        <p:nvSpPr>
          <p:cNvPr id="3" name="عنصر نائب للقصاصة الفنية 2"/>
          <p:cNvSpPr>
            <a:spLocks noGrp="1"/>
          </p:cNvSpPr>
          <p:nvPr>
            <p:ph type="clipArt" sz="half" idx="1"/>
          </p:nvPr>
        </p:nvSpPr>
        <p:spPr>
          <a:xfrm>
            <a:off x="328613" y="1941513"/>
            <a:ext cx="4027487" cy="4114800"/>
          </a:xfrm>
        </p:spPr>
        <p:txBody>
          <a:bodyPr rtlCol="0"/>
          <a:lstStyle/>
          <a:p>
            <a:pPr lvl="0"/>
            <a:endParaRPr lang="ar-LY" noProof="0"/>
          </a:p>
        </p:txBody>
      </p:sp>
      <p:sp>
        <p:nvSpPr>
          <p:cNvPr id="4" name="عنصر نائب للنص 3"/>
          <p:cNvSpPr>
            <a:spLocks noGrp="1"/>
          </p:cNvSpPr>
          <p:nvPr>
            <p:ph type="body" sz="half" idx="2"/>
          </p:nvPr>
        </p:nvSpPr>
        <p:spPr>
          <a:xfrm>
            <a:off x="4508500" y="1941513"/>
            <a:ext cx="4029075" cy="41148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LY"/>
          </a:p>
        </p:txBody>
      </p:sp>
      <p:sp>
        <p:nvSpPr>
          <p:cNvPr id="5" name="عنصر نائب للتاريخ 4"/>
          <p:cNvSpPr>
            <a:spLocks noGrp="1"/>
          </p:cNvSpPr>
          <p:nvPr>
            <p:ph type="dt" sz="half" idx="10"/>
          </p:nvPr>
        </p:nvSpPr>
        <p:spPr>
          <a:xfrm>
            <a:off x="3433763" y="6343650"/>
            <a:ext cx="1905000" cy="457200"/>
          </a:xfrm>
        </p:spPr>
        <p:txBody>
          <a:bodyPr/>
          <a:lstStyle>
            <a:lvl1pPr>
              <a:defRPr/>
            </a:lvl1pPr>
          </a:lstStyle>
          <a:p>
            <a:pPr>
              <a:defRPr/>
            </a:pPr>
            <a:endParaRPr lang="en-US">
              <a:solidFill>
                <a:srgbClr val="FFFFFF"/>
              </a:solidFill>
            </a:endParaRPr>
          </a:p>
        </p:txBody>
      </p:sp>
      <p:sp>
        <p:nvSpPr>
          <p:cNvPr id="6" name="عنصر نائب للتذييل 5"/>
          <p:cNvSpPr>
            <a:spLocks noGrp="1"/>
          </p:cNvSpPr>
          <p:nvPr>
            <p:ph type="ftr" sz="quarter" idx="11"/>
          </p:nvPr>
        </p:nvSpPr>
        <p:spPr>
          <a:xfrm>
            <a:off x="6108700" y="6343650"/>
            <a:ext cx="2895600" cy="457200"/>
          </a:xfrm>
        </p:spPr>
        <p:txBody>
          <a:bodyPr/>
          <a:lstStyle>
            <a:lvl1pPr>
              <a:defRPr/>
            </a:lvl1pPr>
          </a:lstStyle>
          <a:p>
            <a:pPr>
              <a:defRPr/>
            </a:pPr>
            <a:endParaRPr lang="en-US">
              <a:solidFill>
                <a:srgbClr val="FFFFFF"/>
              </a:solidFill>
            </a:endParaRPr>
          </a:p>
        </p:txBody>
      </p:sp>
      <p:sp>
        <p:nvSpPr>
          <p:cNvPr id="7" name="عنصر نائب لرقم الشريحة 6"/>
          <p:cNvSpPr>
            <a:spLocks noGrp="1"/>
          </p:cNvSpPr>
          <p:nvPr>
            <p:ph type="sldNum" sz="quarter" idx="12"/>
          </p:nvPr>
        </p:nvSpPr>
        <p:spPr>
          <a:xfrm>
            <a:off x="146050" y="6361113"/>
            <a:ext cx="1905000" cy="457200"/>
          </a:xfrm>
        </p:spPr>
        <p:txBody>
          <a:bodyPr/>
          <a:lstStyle>
            <a:lvl1pPr>
              <a:defRPr/>
            </a:lvl1pPr>
          </a:lstStyle>
          <a:p>
            <a:pPr>
              <a:defRPr/>
            </a:pPr>
            <a:fld id="{37830E28-E1C6-40B6-B8FF-FC835E0A126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69305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6" descr="horizon.pn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609600" y="274638"/>
            <a:ext cx="7924800" cy="1143000"/>
          </a:xfrm>
          <a:prstGeom prst="rect">
            <a:avLst/>
          </a:prstGeom>
        </p:spPr>
        <p:txBody>
          <a:bodyPr vert="horz" wrap="square" lIns="91440" tIns="45720" rIns="91440" bIns="45720" numCol="1" anchor="b" anchorCtr="0" compatLnSpc="1">
            <a:prstTxWarp prst="textNoShape">
              <a:avLst/>
            </a:prstTxWarp>
            <a:noAutofit/>
          </a:bodyPr>
          <a:lstStyle/>
          <a:p>
            <a:pPr lvl="0"/>
            <a:r>
              <a:rPr lang="ar-SA" smtClean="0"/>
              <a:t>انقر لتحرير نمط العنوان الرئيسي</a:t>
            </a:r>
          </a:p>
        </p:txBody>
      </p:sp>
      <p:sp>
        <p:nvSpPr>
          <p:cNvPr id="3" name="Text Placeholder 2"/>
          <p:cNvSpPr>
            <a:spLocks noGrp="1"/>
          </p:cNvSpPr>
          <p:nvPr>
            <p:ph type="body" idx="1"/>
          </p:nvPr>
        </p:nvSpPr>
        <p:spPr>
          <a:xfrm>
            <a:off x="609600" y="1600200"/>
            <a:ext cx="7924800" cy="4525963"/>
          </a:xfrm>
          <a:prstGeom prst="rect">
            <a:avLst/>
          </a:prstGeom>
        </p:spPr>
        <p:txBody>
          <a:bodyPr vert="horz" wrap="square" lIns="91440" tIns="45720" rIns="91440" bIns="45720" numCol="1" anchor="t" anchorCtr="0" compatLnSpc="1">
            <a:prstTxWarp prst="textNoShape">
              <a:avLst/>
            </a:prstTxWarp>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pPr rtl="0" fontAlgn="base">
              <a:spcBef>
                <a:spcPct val="0"/>
              </a:spcBef>
              <a:spcAft>
                <a:spcPct val="0"/>
              </a:spcAft>
              <a:defRPr/>
            </a:pPr>
            <a:endParaRPr lang="en-US">
              <a:solidFill>
                <a:srgbClr val="FFFFFF"/>
              </a:solidFill>
              <a:latin typeface="Times New Roman" pitchFamily="18" charset="0"/>
            </a:endParaRP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pPr rtl="0" fontAlgn="base">
              <a:spcBef>
                <a:spcPct val="0"/>
              </a:spcBef>
              <a:spcAft>
                <a:spcPct val="0"/>
              </a:spcAft>
              <a:defRPr/>
            </a:pPr>
            <a:endParaRPr lang="en-US">
              <a:solidFill>
                <a:srgbClr val="FFFFFF"/>
              </a:solidFill>
              <a:latin typeface="Times New Roman" pitchFamily="18" charset="0"/>
            </a:endParaRP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pPr rtl="0" fontAlgn="base">
              <a:spcBef>
                <a:spcPct val="0"/>
              </a:spcBef>
              <a:spcAft>
                <a:spcPct val="0"/>
              </a:spcAft>
              <a:defRPr/>
            </a:pPr>
            <a:fld id="{5C6AC623-8D42-4B67-84B7-3E394205A6D2}" type="slidenum">
              <a:rPr lang="en-US">
                <a:solidFill>
                  <a:srgbClr val="FFFFFF"/>
                </a:solidFill>
                <a:latin typeface="Times New Roman" pitchFamily="18" charset="0"/>
              </a:rPr>
              <a:pPr rtl="0" fontAlgn="base">
                <a:spcBef>
                  <a:spcPct val="0"/>
                </a:spcBef>
                <a:spcAft>
                  <a:spcPct val="0"/>
                </a:spcAft>
                <a:defRPr/>
              </a:pPr>
              <a:t>‹#›</a:t>
            </a:fld>
            <a:endParaRPr lang="en-US">
              <a:solidFill>
                <a:srgbClr val="FFFFFF"/>
              </a:solidFill>
              <a:latin typeface="Times New Roman" pitchFamily="18" charset="0"/>
            </a:endParaRPr>
          </a:p>
        </p:txBody>
      </p:sp>
    </p:spTree>
    <p:extLst>
      <p:ext uri="{BB962C8B-B14F-4D97-AF65-F5344CB8AC3E}">
        <p14:creationId xmlns:p14="http://schemas.microsoft.com/office/powerpoint/2010/main" val="290520884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1" eaLnBrk="0" fontAlgn="base" hangingPunct="0">
        <a:spcBef>
          <a:spcPct val="0"/>
        </a:spcBef>
        <a:spcAft>
          <a:spcPct val="0"/>
        </a:spcAft>
        <a:defRPr sz="3000" kern="1200" cap="all" spc="50">
          <a:solidFill>
            <a:schemeClr val="tx1"/>
          </a:solidFill>
          <a:latin typeface="+mj-lt"/>
          <a:ea typeface="+mj-ea"/>
          <a:cs typeface="Arial" pitchFamily="34" charset="0"/>
        </a:defRPr>
      </a:lvl1pPr>
      <a:lvl2pPr algn="l" rtl="1" eaLnBrk="0" fontAlgn="base" hangingPunct="0">
        <a:spcBef>
          <a:spcPct val="0"/>
        </a:spcBef>
        <a:spcAft>
          <a:spcPct val="0"/>
        </a:spcAft>
        <a:defRPr sz="3000">
          <a:solidFill>
            <a:schemeClr val="tx1"/>
          </a:solidFill>
          <a:latin typeface="Arial Narrow" pitchFamily="34" charset="0"/>
          <a:cs typeface="Arial" pitchFamily="34" charset="0"/>
        </a:defRPr>
      </a:lvl2pPr>
      <a:lvl3pPr algn="l" rtl="1" eaLnBrk="0" fontAlgn="base" hangingPunct="0">
        <a:spcBef>
          <a:spcPct val="0"/>
        </a:spcBef>
        <a:spcAft>
          <a:spcPct val="0"/>
        </a:spcAft>
        <a:defRPr sz="3000">
          <a:solidFill>
            <a:schemeClr val="tx1"/>
          </a:solidFill>
          <a:latin typeface="Arial Narrow" pitchFamily="34" charset="0"/>
          <a:cs typeface="Arial" pitchFamily="34" charset="0"/>
        </a:defRPr>
      </a:lvl3pPr>
      <a:lvl4pPr algn="l" rtl="1" eaLnBrk="0" fontAlgn="base" hangingPunct="0">
        <a:spcBef>
          <a:spcPct val="0"/>
        </a:spcBef>
        <a:spcAft>
          <a:spcPct val="0"/>
        </a:spcAft>
        <a:defRPr sz="3000">
          <a:solidFill>
            <a:schemeClr val="tx1"/>
          </a:solidFill>
          <a:latin typeface="Arial Narrow" pitchFamily="34" charset="0"/>
          <a:cs typeface="Arial" pitchFamily="34" charset="0"/>
        </a:defRPr>
      </a:lvl4pPr>
      <a:lvl5pPr algn="l" rtl="1" eaLnBrk="0" fontAlgn="base" hangingPunct="0">
        <a:spcBef>
          <a:spcPct val="0"/>
        </a:spcBef>
        <a:spcAft>
          <a:spcPct val="0"/>
        </a:spcAft>
        <a:defRPr sz="3000">
          <a:solidFill>
            <a:schemeClr val="tx1"/>
          </a:solidFill>
          <a:latin typeface="Arial Narrow" pitchFamily="34" charset="0"/>
          <a:cs typeface="Arial" pitchFamily="34" charset="0"/>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1pPr>
      <a:lvl2pPr marL="742950" indent="-28575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2pPr>
      <a:lvl3pPr marL="1143000" indent="-2286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3pPr>
      <a:lvl4pPr marL="1600200" indent="-2286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4pPr>
      <a:lvl5pPr marL="2057400" indent="-2286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5pPr>
      <a:lvl6pPr marL="25146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radiopaedia.org/articles/missing?article%5btitle%5d=cylindrical-bronchiectasis" TargetMode="External"/><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7158" y="5357826"/>
            <a:ext cx="2240550" cy="369332"/>
          </a:xfrm>
          <a:prstGeom prst="rect">
            <a:avLst/>
          </a:prstGeom>
          <a:noFill/>
        </p:spPr>
        <p:txBody>
          <a:bodyPr wrap="none" rtlCol="0">
            <a:spAutoFit/>
          </a:bodyPr>
          <a:lstStyle/>
          <a:p>
            <a:r>
              <a:rPr lang="en-US" dirty="0" smtClean="0">
                <a:solidFill>
                  <a:srgbClr val="FFC000"/>
                </a:solidFill>
              </a:rPr>
              <a:t>Dr. </a:t>
            </a:r>
            <a:r>
              <a:rPr lang="en-US" dirty="0" err="1" smtClean="0">
                <a:solidFill>
                  <a:srgbClr val="FFC000"/>
                </a:solidFill>
              </a:rPr>
              <a:t>Nadya</a:t>
            </a:r>
            <a:r>
              <a:rPr lang="en-US" dirty="0" smtClean="0">
                <a:solidFill>
                  <a:srgbClr val="FFC000"/>
                </a:solidFill>
              </a:rPr>
              <a:t> Ben </a:t>
            </a:r>
            <a:r>
              <a:rPr lang="en-US" dirty="0" err="1" smtClean="0">
                <a:solidFill>
                  <a:srgbClr val="FFC000"/>
                </a:solidFill>
              </a:rPr>
              <a:t>Geweref</a:t>
            </a:r>
            <a:r>
              <a:rPr lang="en-US" dirty="0" smtClean="0">
                <a:solidFill>
                  <a:srgbClr val="FFC000"/>
                </a:solidFill>
              </a:rPr>
              <a:t> </a:t>
            </a:r>
            <a:endParaRPr lang="en-US" dirty="0">
              <a:solidFill>
                <a:srgbClr val="FFC000"/>
              </a:solidFill>
            </a:endParaRPr>
          </a:p>
        </p:txBody>
      </p:sp>
      <p:pic>
        <p:nvPicPr>
          <p:cNvPr id="63490" name="Picture 2" descr="Related image"/>
          <p:cNvPicPr>
            <a:picLocks noChangeAspect="1" noChangeArrowheads="1"/>
          </p:cNvPicPr>
          <p:nvPr/>
        </p:nvPicPr>
        <p:blipFill>
          <a:blip r:embed="rId2" cstate="print"/>
          <a:srcRect/>
          <a:stretch>
            <a:fillRect/>
          </a:stretch>
        </p:blipFill>
        <p:spPr bwMode="auto">
          <a:xfrm>
            <a:off x="2178827" y="846478"/>
            <a:ext cx="4071966" cy="4143404"/>
          </a:xfrm>
          <a:prstGeom prst="rect">
            <a:avLst/>
          </a:prstGeom>
          <a:noFill/>
        </p:spPr>
      </p:pic>
      <p:sp>
        <p:nvSpPr>
          <p:cNvPr id="8" name="Rectangle 7"/>
          <p:cNvSpPr/>
          <p:nvPr/>
        </p:nvSpPr>
        <p:spPr>
          <a:xfrm>
            <a:off x="0" y="0"/>
            <a:ext cx="8858280" cy="192880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TextBox 4"/>
          <p:cNvSpPr txBox="1"/>
          <p:nvPr/>
        </p:nvSpPr>
        <p:spPr>
          <a:xfrm>
            <a:off x="1763688" y="558630"/>
            <a:ext cx="5603514" cy="461665"/>
          </a:xfrm>
          <a:prstGeom prst="rect">
            <a:avLst/>
          </a:prstGeom>
          <a:noFill/>
        </p:spPr>
        <p:txBody>
          <a:bodyPr wrap="square" rtlCol="0">
            <a:spAutoFit/>
          </a:bodyPr>
          <a:lstStyle/>
          <a:p>
            <a:pPr algn="l" rtl="0"/>
            <a:r>
              <a:rPr lang="en-US" sz="2400" dirty="0" smtClean="0">
                <a:solidFill>
                  <a:srgbClr val="FFC000"/>
                </a:solidFill>
              </a:rPr>
              <a:t>Diffuse Lung disease  &amp; Air Way Disease</a:t>
            </a:r>
            <a:r>
              <a:rPr lang="en-US" dirty="0" smtClean="0"/>
              <a:t> </a:t>
            </a:r>
            <a:endParaRPr lang="en-US" dirty="0"/>
          </a:p>
        </p:txBody>
      </p:sp>
      <p:sp>
        <p:nvSpPr>
          <p:cNvPr id="9" name="Rectangle 8"/>
          <p:cNvSpPr/>
          <p:nvPr/>
        </p:nvSpPr>
        <p:spPr>
          <a:xfrm>
            <a:off x="1857356" y="5000636"/>
            <a:ext cx="4500594" cy="21431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p:cNvSpPr/>
          <p:nvPr/>
        </p:nvSpPr>
        <p:spPr>
          <a:xfrm>
            <a:off x="6143636" y="1928802"/>
            <a:ext cx="214314" cy="307183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ounded Rectangle 10"/>
          <p:cNvSpPr/>
          <p:nvPr/>
        </p:nvSpPr>
        <p:spPr>
          <a:xfrm>
            <a:off x="1928794" y="1928802"/>
            <a:ext cx="357190" cy="321471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5810" name="Picture 2" descr="C:\Users\user\Desktop\تطوير\download.jpg"/>
          <p:cNvPicPr>
            <a:picLocks noChangeAspect="1" noChangeArrowheads="1"/>
          </p:cNvPicPr>
          <p:nvPr/>
        </p:nvPicPr>
        <p:blipFill>
          <a:blip r:embed="rId2" cstate="print"/>
          <a:srcRect/>
          <a:stretch>
            <a:fillRect/>
          </a:stretch>
        </p:blipFill>
        <p:spPr bwMode="auto">
          <a:xfrm>
            <a:off x="1571604" y="642918"/>
            <a:ext cx="6000792" cy="3786214"/>
          </a:xfrm>
          <a:prstGeom prst="rect">
            <a:avLst/>
          </a:prstGeom>
          <a:noFill/>
        </p:spPr>
      </p:pic>
      <p:sp>
        <p:nvSpPr>
          <p:cNvPr id="5" name="TextBox 4"/>
          <p:cNvSpPr txBox="1"/>
          <p:nvPr/>
        </p:nvSpPr>
        <p:spPr>
          <a:xfrm>
            <a:off x="3491880" y="4509120"/>
            <a:ext cx="3930883" cy="830997"/>
          </a:xfrm>
          <a:prstGeom prst="rect">
            <a:avLst/>
          </a:prstGeom>
          <a:noFill/>
        </p:spPr>
        <p:txBody>
          <a:bodyPr wrap="none" rtlCol="0">
            <a:spAutoFit/>
          </a:bodyPr>
          <a:lstStyle/>
          <a:p>
            <a:pPr algn="r" rtl="1"/>
            <a:r>
              <a:rPr lang="ar-LY" sz="1600" dirty="0" smtClean="0">
                <a:solidFill>
                  <a:srgbClr val="DA6C8E"/>
                </a:solidFill>
              </a:rPr>
              <a:t>حرر القلب من الكره...والعقل من القلق...</a:t>
            </a:r>
          </a:p>
          <a:p>
            <a:pPr algn="r" rtl="1"/>
            <a:r>
              <a:rPr lang="ar-LY" sz="1600" dirty="0" smtClean="0">
                <a:solidFill>
                  <a:srgbClr val="DA6C8E"/>
                </a:solidFill>
              </a:rPr>
              <a:t>عش ببساطة..واعطي بكرم...وقلل توقعاتك من الاخرين...</a:t>
            </a:r>
          </a:p>
          <a:p>
            <a:pPr algn="r" rtl="1"/>
            <a:r>
              <a:rPr lang="ar-LY" sz="1600" dirty="0" smtClean="0">
                <a:solidFill>
                  <a:srgbClr val="DA6C8E"/>
                </a:solidFill>
              </a:rPr>
              <a:t>تكن سعيدا</a:t>
            </a:r>
            <a:endParaRPr lang="en-US" sz="1600" dirty="0">
              <a:solidFill>
                <a:srgbClr val="DA6C8E"/>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115616" y="980728"/>
            <a:ext cx="6357982" cy="40626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en-US" sz="1800" b="0" i="0" u="none" strike="noStrike" cap="none" normalizeH="0" baseline="0" dirty="0" smtClean="0">
              <a:ln>
                <a:noFill/>
              </a:ln>
              <a:solidFill>
                <a:srgbClr val="FFC000"/>
              </a:solidFill>
              <a:effectLst/>
              <a:latin typeface="Calibri" pitchFamily="34" charset="0"/>
              <a:ea typeface="Times New Roman" pitchFamily="18" charset="0"/>
              <a:cs typeface="Helvetica"/>
            </a:endParaRPr>
          </a:p>
          <a:p>
            <a:pPr marL="0" marR="0" lvl="0" indent="0" algn="ctr" defTabSz="914400" rtl="0" eaLnBrk="1" fontAlgn="base" latinLnBrk="0" hangingPunct="1">
              <a:lnSpc>
                <a:spcPct val="100000"/>
              </a:lnSpc>
              <a:spcBef>
                <a:spcPct val="0"/>
              </a:spcBef>
              <a:spcAft>
                <a:spcPct val="0"/>
              </a:spcAft>
              <a:buClrTx/>
              <a:buSzTx/>
              <a:tabLst>
                <a:tab pos="457200" algn="l"/>
              </a:tabLst>
            </a:pPr>
            <a:r>
              <a:rPr kumimoji="0" lang="en-US" sz="3600" b="0" i="0" u="none" strike="noStrike" cap="none" normalizeH="0" baseline="0" dirty="0" smtClean="0">
                <a:ln>
                  <a:noFill/>
                </a:ln>
                <a:solidFill>
                  <a:srgbClr val="FF0000"/>
                </a:solidFill>
                <a:effectLst/>
                <a:latin typeface="Calibri" pitchFamily="34" charset="0"/>
                <a:ea typeface="Times New Roman" pitchFamily="18" charset="0"/>
                <a:cs typeface="Helvetica"/>
              </a:rPr>
              <a:t>Diffuse Lung Lesions</a:t>
            </a:r>
          </a:p>
          <a:p>
            <a:pPr marL="0" marR="0" lvl="0" indent="0" algn="ctr" defTabSz="914400" rtl="0" eaLnBrk="1" fontAlgn="base" latinLnBrk="0" hangingPunct="1">
              <a:lnSpc>
                <a:spcPct val="100000"/>
              </a:lnSpc>
              <a:spcBef>
                <a:spcPct val="0"/>
              </a:spcBef>
              <a:spcAft>
                <a:spcPct val="0"/>
              </a:spcAft>
              <a:buClrTx/>
              <a:buSzTx/>
              <a:tabLst>
                <a:tab pos="457200" algn="l"/>
              </a:tabLst>
            </a:pPr>
            <a:r>
              <a:rPr kumimoji="0" lang="en-US" sz="3600" b="0" i="0" u="none" strike="noStrike" cap="none" normalizeH="0" baseline="0" dirty="0" smtClean="0">
                <a:ln>
                  <a:noFill/>
                </a:ln>
                <a:solidFill>
                  <a:srgbClr val="FF0000"/>
                </a:solidFill>
                <a:effectLst/>
                <a:latin typeface="Calibri" pitchFamily="34" charset="0"/>
                <a:ea typeface="Times New Roman" pitchFamily="18" charset="0"/>
                <a:cs typeface="Helvetica"/>
              </a:rPr>
              <a:t> </a:t>
            </a:r>
          </a:p>
          <a:p>
            <a:pPr marL="342900" marR="0" lvl="0" indent="-342900" algn="l" defTabSz="914400" rtl="0" eaLnBrk="1" fontAlgn="base" latinLnBrk="0" hangingPunct="1">
              <a:lnSpc>
                <a:spcPct val="100000"/>
              </a:lnSpc>
              <a:spcBef>
                <a:spcPct val="0"/>
              </a:spcBef>
              <a:spcAft>
                <a:spcPct val="0"/>
              </a:spcAft>
              <a:buClrTx/>
              <a:buSzTx/>
              <a:buAutoNum type="alphaLcParenR"/>
              <a:tabLst>
                <a:tab pos="457200" algn="l"/>
              </a:tabLst>
            </a:pPr>
            <a:r>
              <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rPr>
              <a:t>Reticular Interstitial Pattern </a:t>
            </a:r>
          </a:p>
          <a:p>
            <a:pPr marL="342900" marR="0" lvl="0" indent="-342900" algn="l" defTabSz="914400" rtl="0" eaLnBrk="1" fontAlgn="base" latinLnBrk="0" hangingPunct="1">
              <a:lnSpc>
                <a:spcPct val="100000"/>
              </a:lnSpc>
              <a:spcBef>
                <a:spcPct val="0"/>
              </a:spcBef>
              <a:spcAft>
                <a:spcPct val="0"/>
              </a:spcAft>
              <a:buClrTx/>
              <a:buSzTx/>
              <a:tabLst>
                <a:tab pos="457200" algn="l"/>
              </a:tabLst>
            </a:pPr>
            <a:endPar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endParaRPr>
          </a:p>
          <a:p>
            <a:pPr marL="342900" marR="0" lvl="0" indent="-342900" algn="l" defTabSz="914400" rtl="0" eaLnBrk="1" fontAlgn="base" latinLnBrk="0" hangingPunct="1">
              <a:lnSpc>
                <a:spcPct val="100000"/>
              </a:lnSpc>
              <a:spcBef>
                <a:spcPct val="0"/>
              </a:spcBef>
              <a:spcAft>
                <a:spcPct val="0"/>
              </a:spcAft>
              <a:buClrTx/>
              <a:buSzTx/>
              <a:tabLst>
                <a:tab pos="457200" algn="l"/>
              </a:tabLst>
            </a:pPr>
            <a:r>
              <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rPr>
              <a:t>b) Air space </a:t>
            </a:r>
            <a:r>
              <a:rPr lang="en-US" sz="2400" dirty="0" smtClean="0">
                <a:solidFill>
                  <a:srgbClr val="FFC000"/>
                </a:solidFill>
                <a:latin typeface="Calibri" pitchFamily="34" charset="0"/>
                <a:ea typeface="Times New Roman" pitchFamily="18" charset="0"/>
                <a:cs typeface="Helvetica"/>
              </a:rPr>
              <a:t>Filling (alveolar pattern)</a:t>
            </a:r>
          </a:p>
          <a:p>
            <a:pPr marL="342900" marR="0" lvl="0" indent="-342900" algn="l" defTabSz="914400" rtl="0" eaLnBrk="1" fontAlgn="base" latinLnBrk="0" hangingPunct="1">
              <a:lnSpc>
                <a:spcPct val="100000"/>
              </a:lnSpc>
              <a:spcBef>
                <a:spcPct val="0"/>
              </a:spcBef>
              <a:spcAft>
                <a:spcPct val="0"/>
              </a:spcAft>
              <a:buClrTx/>
              <a:buSzTx/>
              <a:tabLst>
                <a:tab pos="457200" algn="l"/>
              </a:tabLst>
            </a:pPr>
            <a:endPar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endParaRPr>
          </a:p>
          <a:p>
            <a:pPr marL="342900" marR="0" lvl="0" indent="-342900" algn="l" defTabSz="914400" rtl="0" eaLnBrk="1" fontAlgn="base" latinLnBrk="0" hangingPunct="1">
              <a:lnSpc>
                <a:spcPct val="100000"/>
              </a:lnSpc>
              <a:spcBef>
                <a:spcPct val="0"/>
              </a:spcBef>
              <a:spcAft>
                <a:spcPct val="0"/>
              </a:spcAft>
              <a:buClrTx/>
              <a:buSzTx/>
              <a:tabLst>
                <a:tab pos="457200" algn="l"/>
              </a:tabLst>
            </a:pPr>
            <a:r>
              <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rPr>
              <a:t>c) Nodular Pattern</a:t>
            </a:r>
          </a:p>
          <a:p>
            <a:pPr marL="342900" marR="0" lvl="0" indent="-342900" algn="l" defTabSz="914400" rtl="0" eaLnBrk="1" fontAlgn="base" latinLnBrk="0" hangingPunct="1">
              <a:lnSpc>
                <a:spcPct val="100000"/>
              </a:lnSpc>
              <a:spcBef>
                <a:spcPct val="0"/>
              </a:spcBef>
              <a:spcAft>
                <a:spcPct val="0"/>
              </a:spcAft>
              <a:buClrTx/>
              <a:buSzTx/>
              <a:tabLst>
                <a:tab pos="457200" algn="l"/>
              </a:tabLst>
            </a:pPr>
            <a:r>
              <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rPr>
              <a:t> </a:t>
            </a:r>
          </a:p>
          <a:p>
            <a:pPr marL="342900" marR="0" lvl="0" indent="-342900" algn="l" defTabSz="914400" rtl="0" eaLnBrk="1" fontAlgn="base" latinLnBrk="0" hangingPunct="1">
              <a:lnSpc>
                <a:spcPct val="100000"/>
              </a:lnSpc>
              <a:spcBef>
                <a:spcPct val="0"/>
              </a:spcBef>
              <a:spcAft>
                <a:spcPct val="0"/>
              </a:spcAft>
              <a:buClrTx/>
              <a:buSzTx/>
              <a:tabLst>
                <a:tab pos="457200" algn="l"/>
              </a:tabLst>
            </a:pPr>
            <a:r>
              <a:rPr kumimoji="0" lang="en-US" sz="2400" b="0" i="0" u="none" strike="noStrike" cap="none" normalizeH="0" baseline="0" dirty="0" smtClean="0">
                <a:ln>
                  <a:noFill/>
                </a:ln>
                <a:solidFill>
                  <a:srgbClr val="FFC000"/>
                </a:solidFill>
                <a:effectLst/>
                <a:latin typeface="Calibri" pitchFamily="34" charset="0"/>
                <a:ea typeface="Times New Roman" pitchFamily="18" charset="0"/>
                <a:cs typeface="Helvetica"/>
              </a:rPr>
              <a:t>d) Cystic Pattern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772816"/>
            <a:ext cx="8153522" cy="2185214"/>
          </a:xfrm>
          <a:prstGeom prst="rect">
            <a:avLst/>
          </a:prstGeom>
          <a:noFill/>
        </p:spPr>
        <p:txBody>
          <a:bodyPr wrap="square" rtlCol="0">
            <a:spAutoFit/>
          </a:bodyPr>
          <a:lstStyle/>
          <a:p>
            <a:pPr algn="l"/>
            <a:r>
              <a:rPr lang="en-US" sz="3200" dirty="0" smtClean="0">
                <a:solidFill>
                  <a:srgbClr val="FF0000"/>
                </a:solidFill>
              </a:rPr>
              <a:t>NB: </a:t>
            </a:r>
          </a:p>
          <a:p>
            <a:pPr algn="l"/>
            <a:endParaRPr lang="en-US" sz="3200" dirty="0" smtClean="0">
              <a:solidFill>
                <a:srgbClr val="FF0000"/>
              </a:solidFill>
            </a:endParaRPr>
          </a:p>
          <a:p>
            <a:pPr algn="l" rtl="0"/>
            <a:r>
              <a:rPr lang="en-US" dirty="0" smtClean="0">
                <a:solidFill>
                  <a:srgbClr val="FFC000"/>
                </a:solidFill>
              </a:rPr>
              <a:t>1- most of the DLD cannot be solved  with out the help of HRCT</a:t>
            </a:r>
          </a:p>
          <a:p>
            <a:pPr algn="l" rtl="0"/>
            <a:r>
              <a:rPr lang="en-US" dirty="0" smtClean="0">
                <a:solidFill>
                  <a:srgbClr val="FFC000"/>
                </a:solidFill>
              </a:rPr>
              <a:t>2- Cystic pattern is difficult to be seen in CXR</a:t>
            </a:r>
          </a:p>
          <a:p>
            <a:pPr algn="l"/>
            <a:r>
              <a:rPr lang="en-US" dirty="0" smtClean="0">
                <a:solidFill>
                  <a:srgbClr val="FFC000"/>
                </a:solidFill>
              </a:rPr>
              <a:t>3- No pure isolated form , most of the time it is mixed form but it is described according to the predominant form </a:t>
            </a:r>
            <a:endParaRPr lang="en-US" dirty="0">
              <a:solidFill>
                <a:srgbClr val="FFC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484784"/>
            <a:ext cx="8215370" cy="3693319"/>
          </a:xfrm>
          <a:prstGeom prst="rect">
            <a:avLst/>
          </a:prstGeom>
        </p:spPr>
        <p:txBody>
          <a:bodyPr wrap="square">
            <a:spAutoFit/>
          </a:bodyPr>
          <a:lstStyle/>
          <a:p>
            <a:pPr lvl="0" algn="l"/>
            <a:endParaRPr lang="en-US" sz="3200" dirty="0" smtClean="0">
              <a:solidFill>
                <a:srgbClr val="00B050"/>
              </a:solidFill>
            </a:endParaRPr>
          </a:p>
          <a:p>
            <a:pPr lvl="0" algn="l"/>
            <a:r>
              <a:rPr lang="en-US" sz="3200" dirty="0" smtClean="0">
                <a:solidFill>
                  <a:srgbClr val="FF0000"/>
                </a:solidFill>
              </a:rPr>
              <a:t>              A- Interstitial lung disease </a:t>
            </a:r>
          </a:p>
          <a:p>
            <a:pPr lvl="0" algn="l"/>
            <a:r>
              <a:rPr lang="en-US" sz="3200" dirty="0">
                <a:solidFill>
                  <a:srgbClr val="FF0000"/>
                </a:solidFill>
              </a:rPr>
              <a:t> </a:t>
            </a:r>
            <a:r>
              <a:rPr lang="en-US" sz="3200" dirty="0" smtClean="0">
                <a:solidFill>
                  <a:srgbClr val="FF0000"/>
                </a:solidFill>
              </a:rPr>
              <a:t>                          </a:t>
            </a:r>
            <a:r>
              <a:rPr lang="en-US" dirty="0" smtClean="0">
                <a:solidFill>
                  <a:srgbClr val="92D050"/>
                </a:solidFill>
              </a:rPr>
              <a:t>Pulmonary </a:t>
            </a:r>
            <a:r>
              <a:rPr lang="en-US" dirty="0">
                <a:solidFill>
                  <a:srgbClr val="92D050"/>
                </a:solidFill>
              </a:rPr>
              <a:t>fibrosis</a:t>
            </a:r>
          </a:p>
          <a:p>
            <a:pPr lvl="0" algn="r" rtl="0"/>
            <a:endParaRPr lang="en-US" dirty="0" smtClean="0">
              <a:solidFill>
                <a:srgbClr val="FF0000"/>
              </a:solidFill>
            </a:endParaRPr>
          </a:p>
          <a:p>
            <a:pPr lvl="0" algn="l"/>
            <a:r>
              <a:rPr lang="en-US" sz="2000" dirty="0" smtClean="0">
                <a:solidFill>
                  <a:srgbClr val="FFC000"/>
                </a:solidFill>
              </a:rPr>
              <a:t>-Diffuse lung pathology showing multiple widespread reticular infiltrations </a:t>
            </a:r>
          </a:p>
          <a:p>
            <a:pPr lvl="0" algn="l"/>
            <a:endParaRPr lang="en-US" sz="2000" dirty="0" smtClean="0">
              <a:solidFill>
                <a:srgbClr val="FFC000"/>
              </a:solidFill>
            </a:endParaRPr>
          </a:p>
          <a:p>
            <a:pPr lvl="0" algn="l" rtl="0">
              <a:buFont typeface="Arial" pitchFamily="34" charset="0"/>
              <a:buChar char="•"/>
            </a:pPr>
            <a:r>
              <a:rPr lang="en-US" sz="2000" dirty="0" smtClean="0">
                <a:solidFill>
                  <a:srgbClr val="92D050"/>
                </a:solidFill>
              </a:rPr>
              <a:t> </a:t>
            </a:r>
            <a:r>
              <a:rPr lang="en-US" sz="2000" dirty="0" smtClean="0">
                <a:solidFill>
                  <a:srgbClr val="FFC000"/>
                </a:solidFill>
              </a:rPr>
              <a:t>Peribronchial cuffing (bronchial wall thickening + perivascular wall thickening) </a:t>
            </a:r>
          </a:p>
          <a:p>
            <a:pPr lvl="0" algn="l" rtl="0">
              <a:buFont typeface="Arial" pitchFamily="34" charset="0"/>
              <a:buChar char="•"/>
            </a:pPr>
            <a:r>
              <a:rPr lang="en-US" sz="2000" dirty="0" smtClean="0">
                <a:solidFill>
                  <a:srgbClr val="92D050"/>
                </a:solidFill>
              </a:rPr>
              <a:t> </a:t>
            </a:r>
            <a:r>
              <a:rPr lang="en-US" sz="2000" dirty="0" smtClean="0">
                <a:solidFill>
                  <a:srgbClr val="FFC000"/>
                </a:solidFill>
              </a:rPr>
              <a:t>Septal lines (Kerley B) : short lines perpendicular to the pleura </a:t>
            </a:r>
          </a:p>
          <a:p>
            <a:pPr lvl="0" algn="l" rtl="0">
              <a:buFont typeface="Arial" pitchFamily="34" charset="0"/>
              <a:buChar char="•"/>
            </a:pPr>
            <a:r>
              <a:rPr lang="en-US" sz="2000" dirty="0" smtClean="0">
                <a:solidFill>
                  <a:srgbClr val="92D050"/>
                </a:solidFill>
              </a:rPr>
              <a:t> </a:t>
            </a:r>
            <a:r>
              <a:rPr lang="en-US" sz="2000" dirty="0" smtClean="0">
                <a:solidFill>
                  <a:srgbClr val="FFC000"/>
                </a:solidFill>
              </a:rPr>
              <a:t>Honey combing : multiple peripheral and subpleural cysts (mm-cm) , thick walls </a:t>
            </a:r>
          </a:p>
          <a:p>
            <a:pPr lvl="0" algn="l" rtl="0">
              <a:buFont typeface="Arial" pitchFamily="34" charset="0"/>
              <a:buChar char="•"/>
            </a:pPr>
            <a:r>
              <a:rPr lang="en-US" sz="2000" dirty="0" smtClean="0">
                <a:solidFill>
                  <a:srgbClr val="92D050"/>
                </a:solidFill>
              </a:rPr>
              <a:t> </a:t>
            </a:r>
            <a:r>
              <a:rPr lang="en-US" sz="2000" dirty="0" smtClean="0">
                <a:solidFill>
                  <a:srgbClr val="FFC000"/>
                </a:solidFill>
              </a:rPr>
              <a:t>Traction bronchiectasis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Mohamed Zitoun 1\diffuse lung disease\diagnostic-imaging-of-diffuse-lung-lesions-9-638.jpg"/>
          <p:cNvPicPr>
            <a:picLocks noChangeAspect="1" noChangeArrowheads="1"/>
          </p:cNvPicPr>
          <p:nvPr/>
        </p:nvPicPr>
        <p:blipFill>
          <a:blip r:embed="rId2" cstate="print"/>
          <a:srcRect/>
          <a:stretch>
            <a:fillRect/>
          </a:stretch>
        </p:blipFill>
        <p:spPr bwMode="auto">
          <a:xfrm>
            <a:off x="1714480" y="1147762"/>
            <a:ext cx="5429288" cy="45624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Mohamed Zitoun 1\diffuse lung disease\diagnostic-imaging-of-diffuse-lung-lesions-10-638 (1).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Mohamed Zitoun 1\diffuse lung disease\diagnostic-imaging-of-diffuse-lung-lesions-15-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ءءءءءءءءءءءءءءءءءءء\Desktop\Videocaptures\VideoCapture_٢٠١٨١٢٠٢-٢٠١٠١٢.jpg"/>
          <p:cNvPicPr>
            <a:picLocks noChangeAspect="1" noChangeArrowheads="1"/>
          </p:cNvPicPr>
          <p:nvPr/>
        </p:nvPicPr>
        <p:blipFill>
          <a:blip r:embed="rId2" cstate="print"/>
          <a:srcRect/>
          <a:stretch>
            <a:fillRect/>
          </a:stretch>
        </p:blipFill>
        <p:spPr bwMode="auto">
          <a:xfrm>
            <a:off x="19050" y="0"/>
            <a:ext cx="9105900"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F:\Mohamed Zitoun 1\diffuse lung disease\diagnostic-imaging-of-diffuse-lung-lesions-16-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0" y="0"/>
            <a:ext cx="9144000" cy="7078861"/>
          </a:xfrm>
          <a:prstGeom prst="rect">
            <a:avLst/>
          </a:prstGeom>
        </p:spPr>
        <p:txBody>
          <a:bodyPr wrap="square">
            <a:spAutoFit/>
          </a:bodyPr>
          <a:lstStyle/>
          <a:p>
            <a:pPr algn="ctr"/>
            <a:r>
              <a:rPr lang="en-US" sz="2800" dirty="0" smtClean="0">
                <a:solidFill>
                  <a:srgbClr val="92D050"/>
                </a:solidFill>
              </a:rPr>
              <a:t>Pulmonary fibrosis</a:t>
            </a:r>
          </a:p>
          <a:p>
            <a:pPr algn="l"/>
            <a:r>
              <a:rPr lang="en-US" sz="2400" dirty="0" smtClean="0">
                <a:solidFill>
                  <a:srgbClr val="92D050"/>
                </a:solidFill>
              </a:rPr>
              <a:t>Causes</a:t>
            </a:r>
            <a:r>
              <a:rPr lang="en-US" dirty="0" smtClean="0">
                <a:solidFill>
                  <a:srgbClr val="92D050"/>
                </a:solidFill>
              </a:rPr>
              <a:t> :</a:t>
            </a:r>
          </a:p>
          <a:p>
            <a:pPr algn="l"/>
            <a:r>
              <a:rPr lang="en-US" sz="1600" dirty="0" smtClean="0">
                <a:solidFill>
                  <a:srgbClr val="FFC000"/>
                </a:solidFill>
              </a:rPr>
              <a:t>-significant acute insult to the lungs ,adult respiratory distress syndrome .</a:t>
            </a:r>
          </a:p>
          <a:p>
            <a:pPr algn="l" rtl="0"/>
            <a:r>
              <a:rPr lang="en-US" sz="1600" dirty="0" smtClean="0">
                <a:solidFill>
                  <a:srgbClr val="FFC000"/>
                </a:solidFill>
              </a:rPr>
              <a:t>-</a:t>
            </a:r>
            <a:r>
              <a:rPr lang="en-US" sz="1600" dirty="0">
                <a:solidFill>
                  <a:srgbClr val="FFC000"/>
                </a:solidFill>
              </a:rPr>
              <a:t>Interstitial pulmonary Edema (</a:t>
            </a:r>
            <a:r>
              <a:rPr lang="en-US" sz="1600" dirty="0">
                <a:solidFill>
                  <a:srgbClr val="FFC000"/>
                </a:solidFill>
                <a:latin typeface="Calibri" pitchFamily="34" charset="0"/>
                <a:ea typeface="Times New Roman" pitchFamily="18" charset="0"/>
                <a:cs typeface="Helvetica" charset="0"/>
              </a:rPr>
              <a:t>(enlarged cardiac shadow mainly</a:t>
            </a:r>
          </a:p>
          <a:p>
            <a:pPr algn="l" rtl="0"/>
            <a:r>
              <a:rPr lang="en-US" sz="1600" dirty="0">
                <a:solidFill>
                  <a:srgbClr val="FFC000"/>
                </a:solidFill>
                <a:latin typeface="Calibri" pitchFamily="34" charset="0"/>
                <a:ea typeface="Times New Roman" pitchFamily="18" charset="0"/>
                <a:cs typeface="Helvetica" charset="0"/>
              </a:rPr>
              <a:t>    left ventricle</a:t>
            </a:r>
            <a:r>
              <a:rPr lang="en-US" sz="1600" dirty="0" smtClean="0">
                <a:solidFill>
                  <a:srgbClr val="FFC000"/>
                </a:solidFill>
                <a:latin typeface="Calibri" pitchFamily="34" charset="0"/>
                <a:ea typeface="Times New Roman" pitchFamily="18" charset="0"/>
                <a:cs typeface="Helvetica" charset="0"/>
              </a:rPr>
              <a:t>))</a:t>
            </a:r>
            <a:endParaRPr lang="en-US" sz="1600" dirty="0" smtClean="0">
              <a:solidFill>
                <a:srgbClr val="FFC000"/>
              </a:solidFill>
            </a:endParaRPr>
          </a:p>
          <a:p>
            <a:pPr algn="l" rtl="0"/>
            <a:r>
              <a:rPr lang="en-US" sz="1600" dirty="0">
                <a:solidFill>
                  <a:srgbClr val="FFC000"/>
                </a:solidFill>
              </a:rPr>
              <a:t>-Idiopathic Interstitial Pneumonia </a:t>
            </a:r>
          </a:p>
          <a:p>
            <a:pPr lvl="1" algn="l"/>
            <a:r>
              <a:rPr lang="en-US" sz="1600" dirty="0" smtClean="0">
                <a:solidFill>
                  <a:srgbClr val="FFC000"/>
                </a:solidFill>
              </a:rPr>
              <a:t>--</a:t>
            </a:r>
            <a:r>
              <a:rPr lang="en-US" sz="1600" dirty="0" smtClean="0">
                <a:solidFill>
                  <a:srgbClr val="FFC000"/>
                </a:solidFill>
              </a:rPr>
              <a:t>inhaled substances</a:t>
            </a:r>
          </a:p>
          <a:p>
            <a:pPr lvl="1" algn="l"/>
            <a:r>
              <a:rPr lang="en-US" sz="1600" dirty="0" smtClean="0">
                <a:solidFill>
                  <a:srgbClr val="FFC000"/>
                </a:solidFill>
              </a:rPr>
              <a:t>      coal/silica: progressive massive fibrosis </a:t>
            </a:r>
          </a:p>
          <a:p>
            <a:pPr lvl="1" algn="l"/>
            <a:r>
              <a:rPr lang="en-US" sz="1600" dirty="0" smtClean="0">
                <a:solidFill>
                  <a:srgbClr val="FFC000"/>
                </a:solidFill>
              </a:rPr>
              <a:t>      asbestos: asbestos related pulmonary fibrosis</a:t>
            </a:r>
          </a:p>
          <a:p>
            <a:pPr algn="l"/>
            <a:r>
              <a:rPr lang="en-US" sz="1600" dirty="0" smtClean="0">
                <a:solidFill>
                  <a:srgbClr val="FFC000"/>
                </a:solidFill>
              </a:rPr>
              <a:t>-radiation: radiation-induced pulmonary fibrosis</a:t>
            </a:r>
          </a:p>
          <a:p>
            <a:pPr algn="l"/>
            <a:r>
              <a:rPr lang="en-US" sz="1600" dirty="0" smtClean="0">
                <a:solidFill>
                  <a:srgbClr val="FFC000"/>
                </a:solidFill>
              </a:rPr>
              <a:t>-congenital conditions</a:t>
            </a:r>
          </a:p>
          <a:p>
            <a:pPr lvl="1" algn="l"/>
            <a:r>
              <a:rPr lang="en-US" sz="1600" dirty="0" smtClean="0">
                <a:solidFill>
                  <a:srgbClr val="FFC000"/>
                </a:solidFill>
              </a:rPr>
              <a:t>     cystic fibrosis</a:t>
            </a:r>
          </a:p>
          <a:p>
            <a:pPr algn="l"/>
            <a:r>
              <a:rPr lang="en-US" sz="1600" dirty="0" smtClean="0">
                <a:solidFill>
                  <a:srgbClr val="FFC000"/>
                </a:solidFill>
              </a:rPr>
              <a:t>-autoimmune conditions</a:t>
            </a:r>
          </a:p>
          <a:p>
            <a:pPr algn="l"/>
            <a:r>
              <a:rPr lang="en-US" sz="1600" dirty="0" smtClean="0">
                <a:solidFill>
                  <a:srgbClr val="FFC000"/>
                </a:solidFill>
              </a:rPr>
              <a:t>     connective tissue disorders</a:t>
            </a:r>
          </a:p>
          <a:p>
            <a:pPr algn="l"/>
            <a:r>
              <a:rPr lang="en-US" sz="1600" dirty="0" smtClean="0">
                <a:solidFill>
                  <a:srgbClr val="FFC000"/>
                </a:solidFill>
              </a:rPr>
              <a:t>-</a:t>
            </a:r>
            <a:r>
              <a:rPr lang="en-US" sz="1600" dirty="0" err="1" smtClean="0">
                <a:solidFill>
                  <a:srgbClr val="FFC000"/>
                </a:solidFill>
              </a:rPr>
              <a:t>granulomatous</a:t>
            </a:r>
            <a:r>
              <a:rPr lang="en-US" sz="1600" dirty="0" smtClean="0">
                <a:solidFill>
                  <a:srgbClr val="FFC000"/>
                </a:solidFill>
              </a:rPr>
              <a:t> conditions</a:t>
            </a:r>
          </a:p>
          <a:p>
            <a:pPr lvl="1" algn="l"/>
            <a:r>
              <a:rPr lang="en-US" sz="1600" dirty="0" smtClean="0">
                <a:solidFill>
                  <a:srgbClr val="FFC000"/>
                </a:solidFill>
              </a:rPr>
              <a:t>     </a:t>
            </a:r>
            <a:r>
              <a:rPr lang="en-US" sz="1600" dirty="0" err="1" smtClean="0">
                <a:solidFill>
                  <a:srgbClr val="FFC000"/>
                </a:solidFill>
              </a:rPr>
              <a:t>sarcoidosis</a:t>
            </a:r>
            <a:r>
              <a:rPr lang="en-US" sz="1600" dirty="0" smtClean="0">
                <a:solidFill>
                  <a:srgbClr val="FFC000"/>
                </a:solidFill>
              </a:rPr>
              <a:t>: pulmonary manifestations of </a:t>
            </a:r>
            <a:r>
              <a:rPr lang="en-US" sz="1600" dirty="0" err="1" smtClean="0">
                <a:solidFill>
                  <a:srgbClr val="FFC000"/>
                </a:solidFill>
              </a:rPr>
              <a:t>sarcoidosis</a:t>
            </a:r>
            <a:endParaRPr lang="en-US" sz="1600" dirty="0" smtClean="0">
              <a:solidFill>
                <a:srgbClr val="FFC000"/>
              </a:solidFill>
            </a:endParaRPr>
          </a:p>
          <a:p>
            <a:pPr lvl="1" algn="l"/>
            <a:r>
              <a:rPr lang="en-US" sz="1600" dirty="0" smtClean="0">
                <a:solidFill>
                  <a:srgbClr val="FFC000"/>
                </a:solidFill>
              </a:rPr>
              <a:t>     tuberculosis: pulmonary manifestations of tuberculosis</a:t>
            </a:r>
          </a:p>
          <a:p>
            <a:pPr lvl="1" algn="l"/>
            <a:r>
              <a:rPr lang="en-US" sz="1600" dirty="0" smtClean="0">
                <a:solidFill>
                  <a:srgbClr val="FFC000"/>
                </a:solidFill>
              </a:rPr>
              <a:t>     </a:t>
            </a:r>
            <a:r>
              <a:rPr lang="en-US" sz="1600" dirty="0" err="1" smtClean="0">
                <a:solidFill>
                  <a:srgbClr val="FFC000"/>
                </a:solidFill>
              </a:rPr>
              <a:t>granulomatosis</a:t>
            </a:r>
            <a:r>
              <a:rPr lang="en-US" sz="1600" dirty="0" smtClean="0">
                <a:solidFill>
                  <a:srgbClr val="FFC000"/>
                </a:solidFill>
              </a:rPr>
              <a:t> with </a:t>
            </a:r>
            <a:r>
              <a:rPr lang="en-US" sz="1600" dirty="0" err="1" smtClean="0">
                <a:solidFill>
                  <a:srgbClr val="FFC000"/>
                </a:solidFill>
              </a:rPr>
              <a:t>polyangiitis</a:t>
            </a:r>
            <a:r>
              <a:rPr lang="en-US" sz="1600" dirty="0" smtClean="0">
                <a:solidFill>
                  <a:srgbClr val="FFC000"/>
                </a:solidFill>
              </a:rPr>
              <a:t>: pulmonary manifestations of </a:t>
            </a:r>
            <a:r>
              <a:rPr lang="en-US" sz="1600" dirty="0" err="1" smtClean="0">
                <a:solidFill>
                  <a:srgbClr val="FFC000"/>
                </a:solidFill>
              </a:rPr>
              <a:t>granulomatosis</a:t>
            </a:r>
            <a:r>
              <a:rPr lang="en-US" sz="1600" dirty="0" smtClean="0">
                <a:solidFill>
                  <a:srgbClr val="FFC000"/>
                </a:solidFill>
              </a:rPr>
              <a:t> with </a:t>
            </a:r>
            <a:r>
              <a:rPr lang="en-US" sz="1600" dirty="0" err="1" smtClean="0">
                <a:solidFill>
                  <a:srgbClr val="FFC000"/>
                </a:solidFill>
              </a:rPr>
              <a:t>polyangiitis</a:t>
            </a:r>
            <a:r>
              <a:rPr lang="en-US" sz="1600" dirty="0" smtClean="0">
                <a:solidFill>
                  <a:srgbClr val="FFC000"/>
                </a:solidFill>
              </a:rPr>
              <a:t>  </a:t>
            </a:r>
          </a:p>
          <a:p>
            <a:pPr algn="l"/>
            <a:r>
              <a:rPr lang="en-US" sz="1600" dirty="0" smtClean="0">
                <a:solidFill>
                  <a:srgbClr val="FFC000"/>
                </a:solidFill>
              </a:rPr>
              <a:t>-others</a:t>
            </a:r>
          </a:p>
          <a:p>
            <a:pPr lvl="1" algn="l"/>
            <a:r>
              <a:rPr lang="en-US" sz="1600" dirty="0" smtClean="0">
                <a:solidFill>
                  <a:srgbClr val="FFC000"/>
                </a:solidFill>
              </a:rPr>
              <a:t>    chronic conditions</a:t>
            </a:r>
          </a:p>
          <a:p>
            <a:pPr lvl="2" algn="l"/>
            <a:r>
              <a:rPr lang="en-US" sz="1600" dirty="0" smtClean="0">
                <a:solidFill>
                  <a:srgbClr val="FFC000"/>
                </a:solidFill>
              </a:rPr>
              <a:t>             chronic hypersensitivity </a:t>
            </a:r>
            <a:r>
              <a:rPr lang="en-US" sz="1600" dirty="0" err="1" smtClean="0">
                <a:solidFill>
                  <a:srgbClr val="FFC000"/>
                </a:solidFill>
              </a:rPr>
              <a:t>pneumonitis</a:t>
            </a:r>
            <a:endParaRPr lang="en-US" sz="1600" dirty="0" smtClean="0">
              <a:solidFill>
                <a:srgbClr val="FFC000"/>
              </a:solidFill>
            </a:endParaRPr>
          </a:p>
          <a:p>
            <a:pPr lvl="2" algn="l"/>
            <a:r>
              <a:rPr lang="en-US" sz="1600" dirty="0" smtClean="0">
                <a:solidFill>
                  <a:srgbClr val="FFC000"/>
                </a:solidFill>
              </a:rPr>
              <a:t>             chronic </a:t>
            </a:r>
            <a:r>
              <a:rPr lang="en-US" sz="1600" dirty="0" err="1" smtClean="0">
                <a:solidFill>
                  <a:srgbClr val="FFC000"/>
                </a:solidFill>
              </a:rPr>
              <a:t>eosinophilic</a:t>
            </a:r>
            <a:r>
              <a:rPr lang="en-US" sz="1600" dirty="0" smtClean="0">
                <a:solidFill>
                  <a:srgbClr val="FFC000"/>
                </a:solidFill>
              </a:rPr>
              <a:t> pneumonia</a:t>
            </a:r>
          </a:p>
          <a:p>
            <a:pPr lvl="1" algn="l"/>
            <a:r>
              <a:rPr lang="en-US" sz="1600" dirty="0" smtClean="0">
                <a:solidFill>
                  <a:srgbClr val="FFC000"/>
                </a:solidFill>
              </a:rPr>
              <a:t>             </a:t>
            </a:r>
            <a:r>
              <a:rPr lang="en-US" sz="1600" dirty="0" err="1" smtClean="0">
                <a:solidFill>
                  <a:srgbClr val="FFC000"/>
                </a:solidFill>
              </a:rPr>
              <a:t>polymyalgia</a:t>
            </a:r>
            <a:r>
              <a:rPr lang="en-US" sz="1600" dirty="0" smtClean="0">
                <a:solidFill>
                  <a:srgbClr val="FFC000"/>
                </a:solidFill>
              </a:rPr>
              <a:t> </a:t>
            </a:r>
            <a:r>
              <a:rPr lang="en-US" sz="1600" dirty="0" err="1" smtClean="0">
                <a:solidFill>
                  <a:srgbClr val="FFC000"/>
                </a:solidFill>
              </a:rPr>
              <a:t>rheumatica</a:t>
            </a:r>
            <a:endParaRPr lang="en-US" sz="1600" dirty="0" smtClean="0">
              <a:solidFill>
                <a:srgbClr val="FFC000"/>
              </a:solidFill>
            </a:endParaRPr>
          </a:p>
          <a:p>
            <a:pPr lvl="1" algn="l"/>
            <a:r>
              <a:rPr lang="en-US" sz="1600" dirty="0" smtClean="0">
                <a:solidFill>
                  <a:srgbClr val="FFC000"/>
                </a:solidFill>
              </a:rPr>
              <a:t> -medications: drug-induced lung disease combined pulmonary fibrosis and emphysema</a:t>
            </a:r>
          </a:p>
          <a:p>
            <a:pPr lvl="1" algn="l"/>
            <a:r>
              <a:rPr lang="en-US" sz="1600" dirty="0" smtClean="0">
                <a:solidFill>
                  <a:srgbClr val="FFC000"/>
                </a:solidFill>
                <a:latin typeface="Calibri" pitchFamily="34" charset="0"/>
                <a:ea typeface="Times New Roman" pitchFamily="18" charset="0"/>
                <a:cs typeface="Helvetica" charset="0"/>
              </a:rPr>
              <a:t>-</a:t>
            </a:r>
            <a:r>
              <a:rPr lang="en-US" sz="1600" dirty="0" err="1" smtClean="0">
                <a:solidFill>
                  <a:srgbClr val="FFC000"/>
                </a:solidFill>
                <a:latin typeface="Calibri" pitchFamily="34" charset="0"/>
                <a:ea typeface="Times New Roman" pitchFamily="18" charset="0"/>
                <a:cs typeface="Helvetica" charset="0"/>
              </a:rPr>
              <a:t>Lymphangitis</a:t>
            </a:r>
            <a:r>
              <a:rPr lang="en-US" sz="1600" dirty="0" smtClean="0">
                <a:solidFill>
                  <a:srgbClr val="FFC000"/>
                </a:solidFill>
                <a:latin typeface="Calibri" pitchFamily="34" charset="0"/>
                <a:ea typeface="Times New Roman" pitchFamily="18" charset="0"/>
                <a:cs typeface="Helvetica" charset="0"/>
              </a:rPr>
              <a:t> </a:t>
            </a:r>
            <a:r>
              <a:rPr lang="en-US" sz="1600" dirty="0" err="1" smtClean="0">
                <a:solidFill>
                  <a:srgbClr val="FFC000"/>
                </a:solidFill>
                <a:latin typeface="Calibri" pitchFamily="34" charset="0"/>
                <a:ea typeface="Times New Roman" pitchFamily="18" charset="0"/>
                <a:cs typeface="Helvetica" charset="0"/>
              </a:rPr>
              <a:t>carcinomatosis</a:t>
            </a:r>
            <a:r>
              <a:rPr lang="en-US" sz="1600" dirty="0" smtClean="0">
                <a:solidFill>
                  <a:srgbClr val="FFC000"/>
                </a:solidFill>
                <a:latin typeface="Calibri" pitchFamily="34" charset="0"/>
                <a:ea typeface="Times New Roman" pitchFamily="18" charset="0"/>
                <a:cs typeface="Helvetica" charset="0"/>
              </a:rPr>
              <a:t> (Asymmetrical </a:t>
            </a:r>
            <a:r>
              <a:rPr lang="en-US" sz="1600" dirty="0" err="1" smtClean="0">
                <a:solidFill>
                  <a:srgbClr val="FFC000"/>
                </a:solidFill>
                <a:latin typeface="Calibri" pitchFamily="34" charset="0"/>
                <a:ea typeface="Times New Roman" pitchFamily="18" charset="0"/>
                <a:cs typeface="Helvetica" charset="0"/>
              </a:rPr>
              <a:t>Adenopathy</a:t>
            </a:r>
            <a:r>
              <a:rPr lang="en-US" sz="1600" dirty="0" smtClean="0">
                <a:solidFill>
                  <a:srgbClr val="FFC000"/>
                </a:solidFill>
                <a:latin typeface="Calibri" pitchFamily="34" charset="0"/>
                <a:ea typeface="Times New Roman" pitchFamily="18" charset="0"/>
                <a:cs typeface="Helvetica" charset="0"/>
              </a:rPr>
              <a:t> ).</a:t>
            </a:r>
            <a:endParaRPr lang="en-US" sz="1600" dirty="0">
              <a:solidFill>
                <a:srgbClr val="FFC000"/>
              </a:solidFill>
              <a:latin typeface="Arial" pitchFamily="34" charset="0"/>
              <a:cs typeface="Arial" pitchFamily="34" charset="0"/>
            </a:endParaRPr>
          </a:p>
          <a:p>
            <a:pPr lvl="1" algn="l"/>
            <a:endParaRPr lang="en-US" sz="1600" dirty="0" smtClean="0">
              <a:solidFill>
                <a:srgbClr val="FFC000"/>
              </a:solidFill>
            </a:endParaRPr>
          </a:p>
          <a:p>
            <a:pPr algn="l"/>
            <a:endParaRPr lang="en-US" b="1" dirty="0">
              <a:solidFill>
                <a:srgbClr val="FFC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285720" y="1285860"/>
            <a:ext cx="8715404" cy="4001095"/>
          </a:xfrm>
          <a:prstGeom prst="rect">
            <a:avLst/>
          </a:prstGeom>
        </p:spPr>
        <p:txBody>
          <a:bodyPr wrap="square">
            <a:spAutoFit/>
          </a:bodyPr>
          <a:lstStyle/>
          <a:p>
            <a:pPr algn="l"/>
            <a:endParaRPr lang="en-US" sz="3600" dirty="0" smtClean="0">
              <a:solidFill>
                <a:srgbClr val="FF0000"/>
              </a:solidFill>
            </a:endParaRPr>
          </a:p>
          <a:p>
            <a:pPr algn="l"/>
            <a:r>
              <a:rPr lang="en-US" sz="3600" dirty="0" smtClean="0">
                <a:solidFill>
                  <a:srgbClr val="FF0000"/>
                </a:solidFill>
              </a:rPr>
              <a:t>Radiographic features</a:t>
            </a:r>
          </a:p>
          <a:p>
            <a:pPr algn="ctr"/>
            <a:endParaRPr lang="en-US" sz="2800" dirty="0" smtClean="0">
              <a:solidFill>
                <a:srgbClr val="92D050"/>
              </a:solidFill>
            </a:endParaRPr>
          </a:p>
          <a:p>
            <a:pPr algn="l"/>
            <a:r>
              <a:rPr lang="en-US" sz="2800" dirty="0" smtClean="0">
                <a:solidFill>
                  <a:srgbClr val="92D050"/>
                </a:solidFill>
              </a:rPr>
              <a:t>HRCT chest</a:t>
            </a:r>
          </a:p>
          <a:p>
            <a:pPr algn="l"/>
            <a:endParaRPr lang="en-US" dirty="0" smtClean="0">
              <a:solidFill>
                <a:srgbClr val="FFC000"/>
              </a:solidFill>
            </a:endParaRPr>
          </a:p>
          <a:p>
            <a:pPr algn="l"/>
            <a:r>
              <a:rPr lang="en-US" dirty="0" smtClean="0">
                <a:solidFill>
                  <a:srgbClr val="FFC000"/>
                </a:solidFill>
              </a:rPr>
              <a:t>There are many features that can imply underlying pulmonary fibrosis,  these include</a:t>
            </a:r>
          </a:p>
          <a:p>
            <a:pPr algn="l"/>
            <a:r>
              <a:rPr lang="en-US" dirty="0" smtClean="0">
                <a:solidFill>
                  <a:srgbClr val="FFC000"/>
                </a:solidFill>
              </a:rPr>
              <a:t>honeycombing</a:t>
            </a:r>
          </a:p>
          <a:p>
            <a:pPr algn="l"/>
            <a:r>
              <a:rPr lang="en-US" dirty="0" smtClean="0">
                <a:solidFill>
                  <a:srgbClr val="FFC000"/>
                </a:solidFill>
              </a:rPr>
              <a:t>traction bronchiectasis</a:t>
            </a:r>
          </a:p>
          <a:p>
            <a:pPr algn="l"/>
            <a:r>
              <a:rPr lang="en-US" dirty="0" smtClean="0">
                <a:solidFill>
                  <a:srgbClr val="FFC000"/>
                </a:solidFill>
              </a:rPr>
              <a:t>lung architectural distortion</a:t>
            </a:r>
          </a:p>
          <a:p>
            <a:pPr algn="l"/>
            <a:r>
              <a:rPr lang="en-US" dirty="0" smtClean="0">
                <a:solidFill>
                  <a:srgbClr val="FFC000"/>
                </a:solidFill>
              </a:rPr>
              <a:t>reticulation</a:t>
            </a:r>
          </a:p>
          <a:p>
            <a:pPr algn="l"/>
            <a:r>
              <a:rPr lang="en-US" dirty="0" smtClean="0">
                <a:solidFill>
                  <a:srgbClr val="FFC000"/>
                </a:solidFill>
              </a:rPr>
              <a:t>interlobular </a:t>
            </a:r>
            <a:r>
              <a:rPr lang="en-US" dirty="0" err="1" smtClean="0">
                <a:solidFill>
                  <a:srgbClr val="FFC000"/>
                </a:solidFill>
              </a:rPr>
              <a:t>septal</a:t>
            </a:r>
            <a:r>
              <a:rPr lang="en-US" dirty="0" smtClean="0">
                <a:solidFill>
                  <a:srgbClr val="FFC000"/>
                </a:solidFill>
              </a:rPr>
              <a:t> thickening: this feature is not specific for fibrosis</a:t>
            </a:r>
            <a:endParaRPr lang="en-US" dirty="0">
              <a:solidFill>
                <a:srgbClr val="FFC0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http://images.radiopaedia.org/images/5353775/9bc8f92541d77c5b49145260f43763_thumb.jpg"/>
          <p:cNvPicPr>
            <a:picLocks noChangeAspect="1" noChangeArrowheads="1"/>
          </p:cNvPicPr>
          <p:nvPr/>
        </p:nvPicPr>
        <p:blipFill>
          <a:blip r:embed="rId2" cstate="print"/>
          <a:srcRect/>
          <a:stretch>
            <a:fillRect/>
          </a:stretch>
        </p:blipFill>
        <p:spPr bwMode="auto">
          <a:xfrm>
            <a:off x="1214414" y="1214422"/>
            <a:ext cx="6643734" cy="464347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http://images.radiopaedia.org/images/208809/086d27e048ed1601bd099c532d00bf_thumb.jpg"/>
          <p:cNvPicPr>
            <a:picLocks noChangeAspect="1" noChangeArrowheads="1"/>
          </p:cNvPicPr>
          <p:nvPr/>
        </p:nvPicPr>
        <p:blipFill>
          <a:blip r:embed="rId2" cstate="print"/>
          <a:srcRect/>
          <a:stretch>
            <a:fillRect/>
          </a:stretch>
        </p:blipFill>
        <p:spPr bwMode="auto">
          <a:xfrm>
            <a:off x="428596" y="500042"/>
            <a:ext cx="4643470" cy="5143536"/>
          </a:xfrm>
          <a:prstGeom prst="rect">
            <a:avLst/>
          </a:prstGeom>
          <a:noFill/>
        </p:spPr>
      </p:pic>
      <p:sp>
        <p:nvSpPr>
          <p:cNvPr id="3" name="مستطيل 2"/>
          <p:cNvSpPr/>
          <p:nvPr/>
        </p:nvSpPr>
        <p:spPr>
          <a:xfrm>
            <a:off x="4891143" y="2643182"/>
            <a:ext cx="4031873" cy="369332"/>
          </a:xfrm>
          <a:prstGeom prst="rect">
            <a:avLst/>
          </a:prstGeom>
        </p:spPr>
        <p:txBody>
          <a:bodyPr wrap="none">
            <a:spAutoFit/>
          </a:bodyPr>
          <a:lstStyle/>
          <a:p>
            <a:r>
              <a:rPr lang="en-US" dirty="0" smtClean="0">
                <a:solidFill>
                  <a:srgbClr val="92D050"/>
                </a:solidFill>
              </a:rPr>
              <a:t>chest X-ray  manifests as a reticular pattern</a:t>
            </a:r>
            <a:r>
              <a:rPr lang="en-US" dirty="0" smtClean="0"/>
              <a:t> </a:t>
            </a:r>
            <a:endParaRPr lang="ar-LY"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images.radiopaedia.org/images/5606432/5afa3255930d4a4039841c5e4c4ba0_thumb.jpg"/>
          <p:cNvPicPr>
            <a:picLocks noChangeAspect="1" noChangeArrowheads="1"/>
          </p:cNvPicPr>
          <p:nvPr/>
        </p:nvPicPr>
        <p:blipFill>
          <a:blip r:embed="rId2" cstate="print"/>
          <a:srcRect/>
          <a:stretch>
            <a:fillRect/>
          </a:stretch>
        </p:blipFill>
        <p:spPr bwMode="auto">
          <a:xfrm>
            <a:off x="1928794" y="785794"/>
            <a:ext cx="4429156" cy="485778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
          <p:cNvPicPr>
            <a:picLocks noChangeAspect="1" noChangeArrowheads="1"/>
          </p:cNvPicPr>
          <p:nvPr/>
        </p:nvPicPr>
        <p:blipFill>
          <a:blip r:embed="rId2" cstate="print"/>
          <a:srcRect/>
          <a:stretch>
            <a:fillRect/>
          </a:stretch>
        </p:blipFill>
        <p:spPr bwMode="auto">
          <a:xfrm>
            <a:off x="1142976" y="1285860"/>
            <a:ext cx="6143668" cy="478634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
          <p:cNvPicPr>
            <a:picLocks noChangeAspect="1" noChangeArrowheads="1"/>
          </p:cNvPicPr>
          <p:nvPr/>
        </p:nvPicPr>
        <p:blipFill>
          <a:blip r:embed="rId2" cstate="print"/>
          <a:srcRect/>
          <a:stretch>
            <a:fillRect/>
          </a:stretch>
        </p:blipFill>
        <p:spPr bwMode="auto">
          <a:xfrm>
            <a:off x="928662" y="142852"/>
            <a:ext cx="7215238" cy="5286412"/>
          </a:xfrm>
          <a:prstGeom prst="rect">
            <a:avLst/>
          </a:prstGeom>
          <a:noFill/>
        </p:spPr>
      </p:pic>
      <p:sp>
        <p:nvSpPr>
          <p:cNvPr id="3" name="مستطيل 2"/>
          <p:cNvSpPr/>
          <p:nvPr/>
        </p:nvSpPr>
        <p:spPr>
          <a:xfrm>
            <a:off x="2285984" y="5380672"/>
            <a:ext cx="4572000" cy="1477328"/>
          </a:xfrm>
          <a:prstGeom prst="rect">
            <a:avLst/>
          </a:prstGeom>
        </p:spPr>
        <p:txBody>
          <a:bodyPr>
            <a:spAutoFit/>
          </a:bodyPr>
          <a:lstStyle/>
          <a:p>
            <a:pPr algn="l" rtl="0"/>
            <a:r>
              <a:rPr lang="en-US" dirty="0" smtClean="0"/>
              <a:t/>
            </a:r>
            <a:br>
              <a:rPr lang="en-US" dirty="0" smtClean="0"/>
            </a:br>
            <a:r>
              <a:rPr lang="en-US" dirty="0" smtClean="0">
                <a:solidFill>
                  <a:srgbClr val="92D050"/>
                </a:solidFill>
              </a:rPr>
              <a:t>The CXR demonstrates a reticular interstitial pattern with a preference at the lung bases.</a:t>
            </a:r>
          </a:p>
          <a:p>
            <a:pPr algn="l"/>
            <a:r>
              <a:rPr lang="en-US" dirty="0" smtClean="0">
                <a:solidFill>
                  <a:srgbClr val="92D050"/>
                </a:solidFill>
              </a:rPr>
              <a:t>The HRCT demonstrates honeycombing and traction bronchiectasis</a:t>
            </a:r>
            <a:r>
              <a:rPr lang="en-US" dirty="0" smtClean="0"/>
              <a:t>.</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ÙØªÙØ¬Ø© Ø¨Ø­Ø« Ø§ÙØµÙØ± Ø¹Ù âªnature picâ¬â"/>
          <p:cNvPicPr>
            <a:picLocks noChangeAspect="1" noChangeArrowheads="1"/>
          </p:cNvPicPr>
          <p:nvPr/>
        </p:nvPicPr>
        <p:blipFill>
          <a:blip r:embed="rId2" cstate="print"/>
          <a:srcRect/>
          <a:stretch>
            <a:fillRect/>
          </a:stretch>
        </p:blipFill>
        <p:spPr bwMode="auto">
          <a:xfrm>
            <a:off x="1571604" y="1214422"/>
            <a:ext cx="5643602" cy="3571900"/>
          </a:xfrm>
          <a:prstGeom prst="rect">
            <a:avLst/>
          </a:prstGeom>
          <a:noFill/>
        </p:spPr>
      </p:pic>
      <p:sp>
        <p:nvSpPr>
          <p:cNvPr id="5" name="TextBox 4"/>
          <p:cNvSpPr txBox="1"/>
          <p:nvPr/>
        </p:nvSpPr>
        <p:spPr>
          <a:xfrm>
            <a:off x="4357686" y="4786322"/>
            <a:ext cx="2892138" cy="276999"/>
          </a:xfrm>
          <a:prstGeom prst="rect">
            <a:avLst/>
          </a:prstGeom>
          <a:noFill/>
        </p:spPr>
        <p:txBody>
          <a:bodyPr wrap="none" rtlCol="0">
            <a:spAutoFit/>
          </a:bodyPr>
          <a:lstStyle/>
          <a:p>
            <a:r>
              <a:rPr lang="ar-LY" sz="1200" dirty="0" smtClean="0">
                <a:solidFill>
                  <a:srgbClr val="DA6C8E"/>
                </a:solidFill>
              </a:rPr>
              <a:t>سامح ودع الخلق للخالق... فهم ...وانت ..ونحن راحلون</a:t>
            </a:r>
            <a:endParaRPr lang="en-US" sz="1200" dirty="0">
              <a:solidFill>
                <a:srgbClr val="DA6C8E"/>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285720" y="928670"/>
            <a:ext cx="6572280" cy="4278094"/>
          </a:xfrm>
          <a:prstGeom prst="rect">
            <a:avLst/>
          </a:prstGeom>
        </p:spPr>
        <p:txBody>
          <a:bodyPr wrap="square">
            <a:spAutoFit/>
          </a:bodyPr>
          <a:lstStyle/>
          <a:p>
            <a:pPr algn="l"/>
            <a:endParaRPr lang="en-US" sz="2800" b="1" dirty="0" smtClean="0">
              <a:solidFill>
                <a:srgbClr val="FF0000"/>
              </a:solidFill>
            </a:endParaRPr>
          </a:p>
          <a:p>
            <a:pPr algn="l"/>
            <a:r>
              <a:rPr lang="en-US" sz="2800" dirty="0" err="1" smtClean="0">
                <a:solidFill>
                  <a:srgbClr val="FF0000"/>
                </a:solidFill>
              </a:rPr>
              <a:t>Sarcoidosis</a:t>
            </a:r>
            <a:r>
              <a:rPr lang="en-US" sz="2800" dirty="0" smtClean="0">
                <a:solidFill>
                  <a:srgbClr val="FF0000"/>
                </a:solidFill>
              </a:rPr>
              <a:t>:</a:t>
            </a:r>
          </a:p>
          <a:p>
            <a:pPr algn="l"/>
            <a:r>
              <a:rPr lang="en-US" dirty="0" smtClean="0">
                <a:solidFill>
                  <a:srgbClr val="FFC000"/>
                </a:solidFill>
              </a:rPr>
              <a:t> </a:t>
            </a:r>
          </a:p>
          <a:p>
            <a:pPr algn="l"/>
            <a:r>
              <a:rPr lang="en-US" dirty="0" smtClean="0">
                <a:solidFill>
                  <a:srgbClr val="FFC000"/>
                </a:solidFill>
              </a:rPr>
              <a:t>is a non-</a:t>
            </a:r>
            <a:r>
              <a:rPr lang="en-US" dirty="0" err="1" smtClean="0">
                <a:solidFill>
                  <a:srgbClr val="FFC000"/>
                </a:solidFill>
              </a:rPr>
              <a:t>caseating</a:t>
            </a:r>
            <a:r>
              <a:rPr lang="en-US" dirty="0" smtClean="0">
                <a:solidFill>
                  <a:srgbClr val="FFC000"/>
                </a:solidFill>
              </a:rPr>
              <a:t> </a:t>
            </a:r>
            <a:r>
              <a:rPr lang="en-US" dirty="0" err="1" smtClean="0">
                <a:solidFill>
                  <a:srgbClr val="FFC000"/>
                </a:solidFill>
              </a:rPr>
              <a:t>granulomatous</a:t>
            </a:r>
            <a:r>
              <a:rPr lang="en-US" dirty="0" smtClean="0">
                <a:solidFill>
                  <a:srgbClr val="FFC000"/>
                </a:solidFill>
              </a:rPr>
              <a:t> multi-system disease with a wide range of clinical and radiographic manifestations. </a:t>
            </a:r>
          </a:p>
          <a:p>
            <a:pPr algn="l"/>
            <a:r>
              <a:rPr lang="en-US" dirty="0" smtClean="0">
                <a:solidFill>
                  <a:srgbClr val="FFC000"/>
                </a:solidFill>
              </a:rPr>
              <a:t>Individual systemic manifestations are discussed individually: </a:t>
            </a:r>
          </a:p>
          <a:p>
            <a:pPr algn="l"/>
            <a:r>
              <a:rPr lang="en-US" dirty="0" smtClean="0">
                <a:solidFill>
                  <a:srgbClr val="FFC000"/>
                </a:solidFill>
              </a:rPr>
              <a:t>pulmonary and </a:t>
            </a:r>
            <a:r>
              <a:rPr lang="en-US" dirty="0" err="1" smtClean="0">
                <a:solidFill>
                  <a:srgbClr val="FFC000"/>
                </a:solidFill>
              </a:rPr>
              <a:t>mediastinal</a:t>
            </a:r>
            <a:r>
              <a:rPr lang="en-US" dirty="0" smtClean="0">
                <a:solidFill>
                  <a:srgbClr val="FFC000"/>
                </a:solidFill>
              </a:rPr>
              <a:t> manifestations</a:t>
            </a:r>
          </a:p>
          <a:p>
            <a:pPr algn="l"/>
            <a:r>
              <a:rPr lang="en-US" dirty="0" smtClean="0">
                <a:solidFill>
                  <a:srgbClr val="FFC000"/>
                </a:solidFill>
              </a:rPr>
              <a:t>cardiac manifestations </a:t>
            </a:r>
          </a:p>
          <a:p>
            <a:pPr algn="l"/>
            <a:r>
              <a:rPr lang="en-US" dirty="0" smtClean="0">
                <a:solidFill>
                  <a:srgbClr val="FFC000"/>
                </a:solidFill>
              </a:rPr>
              <a:t>musculoskeletal manifestations</a:t>
            </a:r>
          </a:p>
          <a:p>
            <a:pPr algn="l"/>
            <a:r>
              <a:rPr lang="en-US" dirty="0" smtClean="0">
                <a:solidFill>
                  <a:srgbClr val="FFC000"/>
                </a:solidFill>
              </a:rPr>
              <a:t>head and neck manifestations</a:t>
            </a:r>
          </a:p>
          <a:p>
            <a:pPr algn="l"/>
            <a:r>
              <a:rPr lang="en-US" dirty="0" smtClean="0">
                <a:solidFill>
                  <a:srgbClr val="FFC000"/>
                </a:solidFill>
              </a:rPr>
              <a:t>central nervous system manifestations</a:t>
            </a:r>
          </a:p>
          <a:p>
            <a:pPr algn="l"/>
            <a:r>
              <a:rPr lang="en-US" dirty="0" smtClean="0">
                <a:solidFill>
                  <a:srgbClr val="FFC000"/>
                </a:solidFill>
              </a:rPr>
              <a:t>abdominal manifestations</a:t>
            </a:r>
          </a:p>
          <a:p>
            <a:pPr algn="l"/>
            <a:r>
              <a:rPr lang="en-US" dirty="0" err="1" smtClean="0">
                <a:solidFill>
                  <a:srgbClr val="FFC000"/>
                </a:solidFill>
              </a:rPr>
              <a:t>cutaneous</a:t>
            </a:r>
            <a:r>
              <a:rPr lang="en-US" dirty="0" smtClean="0">
                <a:solidFill>
                  <a:srgbClr val="FFC000"/>
                </a:solidFill>
              </a:rPr>
              <a:t> manifestations</a:t>
            </a:r>
          </a:p>
          <a:p>
            <a:pPr algn="l"/>
            <a:r>
              <a:rPr lang="en-US" dirty="0" smtClean="0">
                <a:solidFill>
                  <a:srgbClr val="FFC000"/>
                </a:solidFill>
              </a:rPr>
              <a:t> </a:t>
            </a:r>
            <a:endParaRPr lang="en-US" dirty="0">
              <a:solidFill>
                <a:srgbClr val="FFC0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428596" y="1000108"/>
            <a:ext cx="7429552" cy="4247317"/>
          </a:xfrm>
          <a:prstGeom prst="rect">
            <a:avLst/>
          </a:prstGeom>
        </p:spPr>
        <p:txBody>
          <a:bodyPr wrap="square">
            <a:spAutoFit/>
          </a:bodyPr>
          <a:lstStyle/>
          <a:p>
            <a:pPr algn="l"/>
            <a:r>
              <a:rPr lang="en-US" b="1" dirty="0" smtClean="0">
                <a:solidFill>
                  <a:srgbClr val="FFC000"/>
                </a:solidFill>
              </a:rPr>
              <a:t>Pulmonary and </a:t>
            </a:r>
            <a:r>
              <a:rPr lang="en-US" b="1" dirty="0" err="1" smtClean="0">
                <a:solidFill>
                  <a:srgbClr val="FFC000"/>
                </a:solidFill>
              </a:rPr>
              <a:t>mediastinal</a:t>
            </a:r>
            <a:r>
              <a:rPr lang="en-US" b="1" dirty="0" smtClean="0">
                <a:solidFill>
                  <a:srgbClr val="FFC000"/>
                </a:solidFill>
              </a:rPr>
              <a:t> involvement of </a:t>
            </a:r>
            <a:r>
              <a:rPr lang="en-US" b="1" dirty="0" err="1" smtClean="0">
                <a:solidFill>
                  <a:srgbClr val="FFC000"/>
                </a:solidFill>
              </a:rPr>
              <a:t>sarcoidosis</a:t>
            </a:r>
            <a:r>
              <a:rPr lang="en-US" b="1" dirty="0" smtClean="0">
                <a:solidFill>
                  <a:srgbClr val="FFC000"/>
                </a:solidFill>
              </a:rPr>
              <a:t> </a:t>
            </a:r>
            <a:r>
              <a:rPr lang="en-US" dirty="0" smtClean="0">
                <a:solidFill>
                  <a:srgbClr val="FFC000"/>
                </a:solidFill>
              </a:rPr>
              <a:t>is extremely common and is seen in over 90% of patients. </a:t>
            </a:r>
          </a:p>
          <a:p>
            <a:pPr algn="l"/>
            <a:r>
              <a:rPr lang="en-US" dirty="0" smtClean="0">
                <a:solidFill>
                  <a:srgbClr val="FFC000"/>
                </a:solidFill>
              </a:rPr>
              <a:t>Radiographic features are variable depending on the stage of the disease. </a:t>
            </a:r>
          </a:p>
          <a:p>
            <a:pPr algn="l"/>
            <a:endParaRPr lang="en-US" dirty="0" smtClean="0">
              <a:solidFill>
                <a:srgbClr val="FFC000"/>
              </a:solidFill>
            </a:endParaRPr>
          </a:p>
          <a:p>
            <a:pPr algn="l"/>
            <a:r>
              <a:rPr lang="en-US" b="1" dirty="0" smtClean="0">
                <a:solidFill>
                  <a:srgbClr val="FFC000"/>
                </a:solidFill>
              </a:rPr>
              <a:t>stage 0:</a:t>
            </a:r>
            <a:r>
              <a:rPr lang="en-US" dirty="0" smtClean="0">
                <a:solidFill>
                  <a:srgbClr val="FFC000"/>
                </a:solidFill>
              </a:rPr>
              <a:t> normal chest radiograph</a:t>
            </a:r>
          </a:p>
          <a:p>
            <a:pPr lvl="1" algn="l"/>
            <a:r>
              <a:rPr lang="en-US" dirty="0" smtClean="0">
                <a:solidFill>
                  <a:srgbClr val="FFC000"/>
                </a:solidFill>
              </a:rPr>
              <a:t>5-10% of patients at presentation</a:t>
            </a:r>
          </a:p>
          <a:p>
            <a:pPr algn="l"/>
            <a:r>
              <a:rPr lang="en-US" b="1" dirty="0" smtClean="0">
                <a:solidFill>
                  <a:srgbClr val="FFC000"/>
                </a:solidFill>
              </a:rPr>
              <a:t>stage I:</a:t>
            </a:r>
            <a:r>
              <a:rPr lang="en-US" dirty="0" smtClean="0">
                <a:solidFill>
                  <a:srgbClr val="FFC000"/>
                </a:solidFill>
              </a:rPr>
              <a:t> </a:t>
            </a:r>
            <a:r>
              <a:rPr lang="en-US" dirty="0" err="1" smtClean="0">
                <a:solidFill>
                  <a:srgbClr val="FFC000"/>
                </a:solidFill>
              </a:rPr>
              <a:t>hilar</a:t>
            </a:r>
            <a:r>
              <a:rPr lang="en-US" dirty="0" smtClean="0">
                <a:solidFill>
                  <a:srgbClr val="FFC000"/>
                </a:solidFill>
              </a:rPr>
              <a:t> or </a:t>
            </a:r>
            <a:r>
              <a:rPr lang="en-US" dirty="0" err="1" smtClean="0">
                <a:solidFill>
                  <a:srgbClr val="FFC000"/>
                </a:solidFill>
              </a:rPr>
              <a:t>mediastinal</a:t>
            </a:r>
            <a:r>
              <a:rPr lang="en-US" dirty="0" smtClean="0">
                <a:solidFill>
                  <a:srgbClr val="FFC000"/>
                </a:solidFill>
              </a:rPr>
              <a:t> nodal enlargement only</a:t>
            </a:r>
          </a:p>
          <a:p>
            <a:pPr lvl="1" algn="l"/>
            <a:r>
              <a:rPr lang="en-US" dirty="0" smtClean="0">
                <a:solidFill>
                  <a:srgbClr val="FFC000"/>
                </a:solidFill>
              </a:rPr>
              <a:t>45-65% of patients at presentation</a:t>
            </a:r>
          </a:p>
          <a:p>
            <a:pPr lvl="1" algn="l"/>
            <a:r>
              <a:rPr lang="en-US" dirty="0" smtClean="0">
                <a:solidFill>
                  <a:srgbClr val="FFC000"/>
                </a:solidFill>
              </a:rPr>
              <a:t>60% go onto complete resolution</a:t>
            </a:r>
          </a:p>
          <a:p>
            <a:pPr algn="l"/>
            <a:r>
              <a:rPr lang="en-US" b="1" dirty="0" smtClean="0">
                <a:solidFill>
                  <a:srgbClr val="FFC000"/>
                </a:solidFill>
              </a:rPr>
              <a:t>stage II:</a:t>
            </a:r>
            <a:r>
              <a:rPr lang="en-US" dirty="0" smtClean="0">
                <a:solidFill>
                  <a:srgbClr val="FFC000"/>
                </a:solidFill>
              </a:rPr>
              <a:t> nodal enlargement and </a:t>
            </a:r>
            <a:r>
              <a:rPr lang="en-US" dirty="0" err="1" smtClean="0">
                <a:solidFill>
                  <a:srgbClr val="FFC000"/>
                </a:solidFill>
              </a:rPr>
              <a:t>parenchymal</a:t>
            </a:r>
            <a:r>
              <a:rPr lang="en-US" dirty="0" smtClean="0">
                <a:solidFill>
                  <a:srgbClr val="FFC000"/>
                </a:solidFill>
              </a:rPr>
              <a:t> disease</a:t>
            </a:r>
          </a:p>
          <a:p>
            <a:pPr lvl="1" algn="l"/>
            <a:r>
              <a:rPr lang="en-US" dirty="0" smtClean="0">
                <a:solidFill>
                  <a:srgbClr val="FFC000"/>
                </a:solidFill>
              </a:rPr>
              <a:t>25-30% of patients at presentation</a:t>
            </a:r>
          </a:p>
          <a:p>
            <a:pPr algn="l"/>
            <a:r>
              <a:rPr lang="en-US" b="1" dirty="0" smtClean="0">
                <a:solidFill>
                  <a:srgbClr val="FFC000"/>
                </a:solidFill>
              </a:rPr>
              <a:t>stage III:</a:t>
            </a:r>
            <a:r>
              <a:rPr lang="en-US" dirty="0" smtClean="0">
                <a:solidFill>
                  <a:srgbClr val="FFC000"/>
                </a:solidFill>
              </a:rPr>
              <a:t> </a:t>
            </a:r>
            <a:r>
              <a:rPr lang="en-US" dirty="0" err="1" smtClean="0">
                <a:solidFill>
                  <a:srgbClr val="FFC000"/>
                </a:solidFill>
              </a:rPr>
              <a:t>parenchymal</a:t>
            </a:r>
            <a:r>
              <a:rPr lang="en-US" dirty="0" smtClean="0">
                <a:solidFill>
                  <a:srgbClr val="FFC000"/>
                </a:solidFill>
              </a:rPr>
              <a:t> disease only</a:t>
            </a:r>
          </a:p>
          <a:p>
            <a:pPr lvl="1" algn="l"/>
            <a:r>
              <a:rPr lang="en-US" dirty="0" smtClean="0">
                <a:solidFill>
                  <a:srgbClr val="FFC000"/>
                </a:solidFill>
              </a:rPr>
              <a:t>15% of patients at presentation</a:t>
            </a:r>
          </a:p>
          <a:p>
            <a:pPr algn="l"/>
            <a:r>
              <a:rPr lang="en-US" b="1" dirty="0" smtClean="0">
                <a:solidFill>
                  <a:srgbClr val="FFC000"/>
                </a:solidFill>
              </a:rPr>
              <a:t>stage IV:</a:t>
            </a:r>
            <a:r>
              <a:rPr lang="en-US" dirty="0" smtClean="0">
                <a:solidFill>
                  <a:srgbClr val="FFC000"/>
                </a:solidFill>
              </a:rPr>
              <a:t> end-stage lung (pulmonary fibrosis)</a:t>
            </a:r>
          </a:p>
          <a:p>
            <a:pPr algn="l"/>
            <a:endParaRPr lang="ar-LY" dirty="0">
              <a:solidFill>
                <a:srgbClr val="FFC0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0" y="642918"/>
            <a:ext cx="8929718" cy="2031325"/>
          </a:xfrm>
          <a:prstGeom prst="rect">
            <a:avLst/>
          </a:prstGeom>
        </p:spPr>
        <p:txBody>
          <a:bodyPr wrap="square">
            <a:spAutoFit/>
          </a:bodyPr>
          <a:lstStyle/>
          <a:p>
            <a:pPr algn="l"/>
            <a:r>
              <a:rPr lang="en-US" dirty="0" err="1" smtClean="0">
                <a:solidFill>
                  <a:srgbClr val="FFC000"/>
                </a:solidFill>
              </a:rPr>
              <a:t>Parenchymal</a:t>
            </a:r>
            <a:r>
              <a:rPr lang="en-US" dirty="0" smtClean="0">
                <a:solidFill>
                  <a:srgbClr val="FFC000"/>
                </a:solidFill>
              </a:rPr>
              <a:t> features are varied depending on the individual patient and the stage of the disease. They include:</a:t>
            </a:r>
          </a:p>
          <a:p>
            <a:pPr algn="l"/>
            <a:r>
              <a:rPr lang="en-US" dirty="0" err="1" smtClean="0">
                <a:solidFill>
                  <a:srgbClr val="FFC000"/>
                </a:solidFill>
              </a:rPr>
              <a:t>reticulonodular</a:t>
            </a:r>
            <a:r>
              <a:rPr lang="en-US" dirty="0" smtClean="0">
                <a:solidFill>
                  <a:srgbClr val="FFC000"/>
                </a:solidFill>
              </a:rPr>
              <a:t> opacities</a:t>
            </a:r>
          </a:p>
          <a:p>
            <a:pPr algn="l"/>
            <a:r>
              <a:rPr lang="en-US" dirty="0" smtClean="0">
                <a:solidFill>
                  <a:srgbClr val="FFC000"/>
                </a:solidFill>
              </a:rPr>
              <a:t>airspace-like opacities (alveolar </a:t>
            </a:r>
            <a:r>
              <a:rPr lang="en-US" dirty="0" err="1" smtClean="0">
                <a:solidFill>
                  <a:srgbClr val="FFC000"/>
                </a:solidFill>
              </a:rPr>
              <a:t>sarcoidosis</a:t>
            </a:r>
            <a:r>
              <a:rPr lang="en-US" dirty="0" smtClean="0">
                <a:solidFill>
                  <a:srgbClr val="FFC000"/>
                </a:solidFill>
              </a:rPr>
              <a:t>)</a:t>
            </a:r>
          </a:p>
          <a:p>
            <a:pPr lvl="1" algn="l"/>
            <a:r>
              <a:rPr lang="en-US" dirty="0" smtClean="0">
                <a:solidFill>
                  <a:srgbClr val="FFC000"/>
                </a:solidFill>
              </a:rPr>
              <a:t>peripheral </a:t>
            </a:r>
            <a:r>
              <a:rPr lang="en-US" dirty="0" err="1" smtClean="0">
                <a:solidFill>
                  <a:srgbClr val="FFC000"/>
                </a:solidFill>
              </a:rPr>
              <a:t>cavitation</a:t>
            </a:r>
            <a:r>
              <a:rPr lang="en-US" dirty="0" smtClean="0">
                <a:solidFill>
                  <a:srgbClr val="FFC000"/>
                </a:solidFill>
              </a:rPr>
              <a:t>: </a:t>
            </a:r>
            <a:r>
              <a:rPr lang="en-US" dirty="0" err="1" smtClean="0">
                <a:solidFill>
                  <a:srgbClr val="FFC000"/>
                </a:solidFill>
              </a:rPr>
              <a:t>cavitatory</a:t>
            </a:r>
            <a:r>
              <a:rPr lang="en-US" dirty="0" smtClean="0">
                <a:solidFill>
                  <a:srgbClr val="FFC000"/>
                </a:solidFill>
              </a:rPr>
              <a:t> pulmonary </a:t>
            </a:r>
            <a:r>
              <a:rPr lang="en-US" dirty="0" err="1" smtClean="0">
                <a:solidFill>
                  <a:srgbClr val="FFC000"/>
                </a:solidFill>
              </a:rPr>
              <a:t>sarcoidosis</a:t>
            </a:r>
            <a:r>
              <a:rPr lang="en-US" dirty="0" smtClean="0">
                <a:solidFill>
                  <a:srgbClr val="FFC000"/>
                </a:solidFill>
              </a:rPr>
              <a:t> </a:t>
            </a:r>
          </a:p>
          <a:p>
            <a:pPr algn="l"/>
            <a:r>
              <a:rPr lang="en-US" dirty="0" smtClean="0">
                <a:solidFill>
                  <a:srgbClr val="FFC000"/>
                </a:solidFill>
              </a:rPr>
              <a:t>end-stage fibrosis</a:t>
            </a:r>
          </a:p>
          <a:p>
            <a:pPr algn="l"/>
            <a:endParaRPr lang="en-US" b="1" dirty="0">
              <a:solidFill>
                <a:srgbClr val="FFC000"/>
              </a:solidFill>
            </a:endParaRPr>
          </a:p>
        </p:txBody>
      </p:sp>
      <p:pic>
        <p:nvPicPr>
          <p:cNvPr id="87042" name="Picture 2" descr="http://images.radiopaedia.org/images/1604770/3886c7d0ab669af8772c420afb9267_thumb.jpg"/>
          <p:cNvPicPr>
            <a:picLocks noChangeAspect="1" noChangeArrowheads="1"/>
          </p:cNvPicPr>
          <p:nvPr/>
        </p:nvPicPr>
        <p:blipFill>
          <a:blip r:embed="rId2" cstate="print"/>
          <a:srcRect/>
          <a:stretch>
            <a:fillRect/>
          </a:stretch>
        </p:blipFill>
        <p:spPr bwMode="auto">
          <a:xfrm>
            <a:off x="1785918" y="2714620"/>
            <a:ext cx="4214842" cy="414338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images.radiopaedia.org/images/4916225/b7c554862a284456b4a4a22eca00c9_thumb.jpg"/>
          <p:cNvPicPr>
            <a:picLocks noChangeAspect="1" noChangeArrowheads="1"/>
          </p:cNvPicPr>
          <p:nvPr/>
        </p:nvPicPr>
        <p:blipFill>
          <a:blip r:embed="rId2" cstate="print"/>
          <a:srcRect/>
          <a:stretch>
            <a:fillRect/>
          </a:stretch>
        </p:blipFill>
        <p:spPr bwMode="auto">
          <a:xfrm>
            <a:off x="2071670" y="1428736"/>
            <a:ext cx="4214842" cy="4143404"/>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10;Three years later"/>
          <p:cNvPicPr>
            <a:picLocks noChangeAspect="1" noChangeArrowheads="1"/>
          </p:cNvPicPr>
          <p:nvPr/>
        </p:nvPicPr>
        <p:blipFill>
          <a:blip r:embed="rId2" cstate="print"/>
          <a:srcRect/>
          <a:stretch>
            <a:fillRect/>
          </a:stretch>
        </p:blipFill>
        <p:spPr bwMode="auto">
          <a:xfrm>
            <a:off x="2357422" y="1214422"/>
            <a:ext cx="4572032" cy="478634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3170" name="Picture 2" descr="G:\teaching pic\misty-forest-pic-jan-2014.jpg"/>
          <p:cNvPicPr>
            <a:picLocks noChangeAspect="1" noChangeArrowheads="1"/>
          </p:cNvPicPr>
          <p:nvPr/>
        </p:nvPicPr>
        <p:blipFill>
          <a:blip r:embed="rId2" cstate="print"/>
          <a:srcRect/>
          <a:stretch>
            <a:fillRect/>
          </a:stretch>
        </p:blipFill>
        <p:spPr bwMode="auto">
          <a:xfrm>
            <a:off x="1371600" y="1308100"/>
            <a:ext cx="6400800" cy="42418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1"/>
          <p:cNvSpPr>
            <a:spLocks noChangeArrowheads="1"/>
          </p:cNvSpPr>
          <p:nvPr/>
        </p:nvSpPr>
        <p:spPr bwMode="auto">
          <a:xfrm>
            <a:off x="467544" y="638981"/>
            <a:ext cx="8676456"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l">
              <a:tabLst>
                <a:tab pos="457200" algn="l"/>
              </a:tabLst>
            </a:pPr>
            <a:r>
              <a:rPr kumimoji="0" lang="en-US" sz="2800" b="0" i="0" u="none" strike="noStrike" cap="none" normalizeH="0" baseline="0" dirty="0" smtClean="0">
                <a:ln>
                  <a:noFill/>
                </a:ln>
                <a:solidFill>
                  <a:srgbClr val="FF0000"/>
                </a:solidFill>
                <a:effectLst/>
                <a:latin typeface="Helvetica" charset="0"/>
                <a:ea typeface="Times New Roman" pitchFamily="18" charset="0"/>
                <a:cs typeface="Arial" pitchFamily="34" charset="0"/>
              </a:rPr>
              <a:t>          B) </a:t>
            </a:r>
            <a:r>
              <a:rPr lang="en-US" sz="2800" dirty="0" smtClean="0">
                <a:solidFill>
                  <a:srgbClr val="FF0000"/>
                </a:solidFill>
                <a:latin typeface="Helvetica" charset="0"/>
                <a:ea typeface="Times New Roman" pitchFamily="18" charset="0"/>
                <a:cs typeface="Arial" pitchFamily="34" charset="0"/>
              </a:rPr>
              <a:t>Air space filling (</a:t>
            </a:r>
            <a:r>
              <a:rPr kumimoji="0" lang="en-US" sz="2800" b="0" i="0" u="none" strike="noStrike" cap="none" normalizeH="0" baseline="0" dirty="0" smtClean="0">
                <a:ln>
                  <a:noFill/>
                </a:ln>
                <a:solidFill>
                  <a:srgbClr val="FF0000"/>
                </a:solidFill>
                <a:effectLst/>
                <a:latin typeface="Helvetica" charset="0"/>
                <a:ea typeface="Times New Roman" pitchFamily="18" charset="0"/>
                <a:cs typeface="Arial" pitchFamily="34" charset="0"/>
              </a:rPr>
              <a:t>alveolar pattern):</a:t>
            </a:r>
          </a:p>
          <a:p>
            <a:pPr marL="0" marR="0" lvl="0" indent="0" algn="l" defTabSz="914400" rtl="0" eaLnBrk="1" fontAlgn="base" latinLnBrk="0" hangingPunct="1">
              <a:lnSpc>
                <a:spcPct val="100000"/>
              </a:lnSpc>
              <a:spcBef>
                <a:spcPct val="0"/>
              </a:spcBef>
              <a:spcAft>
                <a:spcPct val="0"/>
              </a:spcAft>
              <a:buClrTx/>
              <a:buSzTx/>
              <a:tabLst>
                <a:tab pos="457200" algn="l"/>
              </a:tabLst>
            </a:pPr>
            <a:endParaRPr lang="en-US" sz="2000" dirty="0" smtClean="0">
              <a:solidFill>
                <a:srgbClr val="FF0000"/>
              </a:solidFill>
              <a:latin typeface="Helvetica"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tabLst>
                <a:tab pos="457200" algn="l"/>
              </a:tabLst>
            </a:pP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-Air space filling disease </a:t>
            </a: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-A hazy area of increased attenuation in the lung with preserved bronchial and vascular markings </a:t>
            </a: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-Filling of the alveolar spaces with pus , edema , hemorrhage , inflammation or tumor cells</a:t>
            </a: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-Ground glass in itself is very unspecific</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1"/>
          <p:cNvSpPr>
            <a:spLocks noChangeArrowheads="1"/>
          </p:cNvSpPr>
          <p:nvPr/>
        </p:nvSpPr>
        <p:spPr bwMode="auto">
          <a:xfrm>
            <a:off x="323528" y="569587"/>
            <a:ext cx="853244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endParaRPr lang="en-US" sz="2000" dirty="0" smtClean="0">
              <a:solidFill>
                <a:srgbClr val="FFC000"/>
              </a:solidFill>
              <a:latin typeface="Helvetica"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tabLst>
                <a:tab pos="457200" algn="l"/>
              </a:tabLst>
            </a:pP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b="0" i="0" u="none" strike="noStrike" cap="none" normalizeH="0" baseline="0" dirty="0" smtClean="0">
                <a:ln>
                  <a:noFill/>
                </a:ln>
                <a:solidFill>
                  <a:srgbClr val="92D050"/>
                </a:solidFill>
                <a:effectLst/>
                <a:latin typeface="Helvetica" charset="0"/>
                <a:ea typeface="Times New Roman" pitchFamily="18" charset="0"/>
                <a:cs typeface="Arial" pitchFamily="34" charset="0"/>
              </a:rPr>
              <a:t>-Etiology : </a:t>
            </a:r>
          </a:p>
          <a:p>
            <a:pPr marL="0" marR="0" lvl="0" indent="0" algn="l" defTabSz="914400" rtl="0" eaLnBrk="0" fontAlgn="base" latinLnBrk="0" hangingPunct="0">
              <a:lnSpc>
                <a:spcPct val="100000"/>
              </a:lnSpc>
              <a:spcBef>
                <a:spcPct val="0"/>
              </a:spcBef>
              <a:spcAft>
                <a:spcPct val="0"/>
              </a:spcAft>
              <a:buClrTx/>
              <a:buSzTx/>
              <a:tabLst>
                <a:tab pos="457200" algn="l"/>
              </a:tabLst>
            </a:pPr>
            <a:endParaRPr lang="en-US" dirty="0" smtClean="0">
              <a:solidFill>
                <a:srgbClr val="92D050"/>
              </a:solidFill>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b="0" i="0" u="none" strike="noStrike" cap="none" normalizeH="0" baseline="0" dirty="0" smtClean="0">
              <a:ln>
                <a:noFill/>
              </a:ln>
              <a:solidFill>
                <a:srgbClr val="92D05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400" dirty="0" smtClean="0">
                <a:solidFill>
                  <a:srgbClr val="92D05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a) Pneumonia </a:t>
            </a: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b) Pulmonary Edema </a:t>
            </a: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c) Pulmonary Hemorrhage</a:t>
            </a: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d) Bronchoalveolar Carcinoma</a:t>
            </a: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e) Alveolar Proteinosis</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ءءءءءءءءءءءءءءءءءءء\Desktop\Videocaptures\VideoCapture_٢٠١٨١٢٠٢-٢٠٢٤٣٤.jpg"/>
          <p:cNvPicPr>
            <a:picLocks noChangeAspect="1" noChangeArrowheads="1"/>
          </p:cNvPicPr>
          <p:nvPr/>
        </p:nvPicPr>
        <p:blipFill>
          <a:blip r:embed="rId2" cstate="print"/>
          <a:srcRect/>
          <a:stretch>
            <a:fillRect/>
          </a:stretch>
        </p:blipFill>
        <p:spPr bwMode="auto">
          <a:xfrm>
            <a:off x="19050" y="0"/>
            <a:ext cx="9105900" cy="6858000"/>
          </a:xfrm>
          <a:prstGeom prst="rect">
            <a:avLst/>
          </a:prstGeom>
          <a:noFill/>
        </p:spPr>
      </p:pic>
      <p:sp>
        <p:nvSpPr>
          <p:cNvPr id="3" name="TextBox 2"/>
          <p:cNvSpPr txBox="1"/>
          <p:nvPr/>
        </p:nvSpPr>
        <p:spPr>
          <a:xfrm>
            <a:off x="755576" y="692696"/>
            <a:ext cx="3113353" cy="584775"/>
          </a:xfrm>
          <a:prstGeom prst="rect">
            <a:avLst/>
          </a:prstGeom>
          <a:noFill/>
        </p:spPr>
        <p:txBody>
          <a:bodyPr wrap="none" rtlCol="0">
            <a:spAutoFit/>
          </a:bodyPr>
          <a:lstStyle/>
          <a:p>
            <a:r>
              <a:rPr lang="en-US" sz="3200" dirty="0" smtClean="0">
                <a:solidFill>
                  <a:srgbClr val="FFC000"/>
                </a:solidFill>
              </a:rPr>
              <a:t>Air Space Filling </a:t>
            </a:r>
            <a:endParaRPr lang="en-US" sz="3200" dirty="0">
              <a:solidFill>
                <a:srgbClr val="FFC000"/>
              </a:solidFill>
            </a:endParaRPr>
          </a:p>
        </p:txBody>
      </p:sp>
      <p:sp>
        <p:nvSpPr>
          <p:cNvPr id="4" name="Rectangle 3"/>
          <p:cNvSpPr/>
          <p:nvPr/>
        </p:nvSpPr>
        <p:spPr bwMode="auto">
          <a:xfrm>
            <a:off x="539552" y="1268760"/>
            <a:ext cx="3312368" cy="57606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1"/>
          <p:cNvSpPr>
            <a:spLocks noChangeArrowheads="1"/>
          </p:cNvSpPr>
          <p:nvPr/>
        </p:nvSpPr>
        <p:spPr bwMode="auto">
          <a:xfrm>
            <a:off x="0" y="918592"/>
            <a:ext cx="8316416"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en-US" sz="2400" b="0" i="0" u="none" strike="noStrike" cap="none" normalizeH="0" baseline="0" dirty="0" smtClean="0">
                <a:ln>
                  <a:noFill/>
                </a:ln>
                <a:solidFill>
                  <a:srgbClr val="FF0000"/>
                </a:solidFill>
                <a:effectLst/>
                <a:latin typeface="Helvetica" charset="0"/>
                <a:ea typeface="Times New Roman" pitchFamily="18" charset="0"/>
                <a:cs typeface="Arial" pitchFamily="34" charset="0"/>
              </a:rPr>
              <a:t>a) Pneumonia :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n-US" sz="1500" b="0" i="0" u="none" strike="noStrike" cap="none" normalizeH="0" baseline="0" dirty="0" smtClean="0">
                <a:ln>
                  <a:noFill/>
                </a:ln>
                <a:solidFill>
                  <a:srgbClr val="FFC000"/>
                </a:solidFill>
                <a:effectLst/>
                <a:latin typeface="Helvetica" charset="0"/>
                <a:ea typeface="Times New Roman" pitchFamily="18" charset="0"/>
                <a:cs typeface="Arial" pitchFamily="34" charset="0"/>
              </a:rPr>
              <a:t>-</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Peripherally located lesion</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pic>
        <p:nvPicPr>
          <p:cNvPr id="5123" name="Picture 3"/>
          <p:cNvPicPr>
            <a:picLocks noChangeAspect="1" noChangeArrowheads="1"/>
          </p:cNvPicPr>
          <p:nvPr/>
        </p:nvPicPr>
        <p:blipFill>
          <a:blip r:embed="rId2" cstate="print"/>
          <a:srcRect/>
          <a:stretch>
            <a:fillRect/>
          </a:stretch>
        </p:blipFill>
        <p:spPr bwMode="auto">
          <a:xfrm>
            <a:off x="0" y="2564904"/>
            <a:ext cx="9056687" cy="253365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611560" y="1844824"/>
            <a:ext cx="4010025" cy="3457575"/>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5004048" y="1700808"/>
            <a:ext cx="3810000" cy="3590925"/>
          </a:xfrm>
          <a:prstGeom prst="rect">
            <a:avLst/>
          </a:prstGeom>
          <a:noFill/>
          <a:ln w="9525">
            <a:noFill/>
            <a:miter lim="800000"/>
            <a:headEnd/>
            <a:tailEnd/>
          </a:ln>
        </p:spPr>
      </p:pic>
      <p:sp>
        <p:nvSpPr>
          <p:cNvPr id="4" name="Rectangle 3"/>
          <p:cNvSpPr/>
          <p:nvPr/>
        </p:nvSpPr>
        <p:spPr>
          <a:xfrm>
            <a:off x="1475656" y="548680"/>
            <a:ext cx="3066865" cy="523220"/>
          </a:xfrm>
          <a:prstGeom prst="rect">
            <a:avLst/>
          </a:prstGeom>
        </p:spPr>
        <p:txBody>
          <a:bodyPr wrap="none">
            <a:spAutoFit/>
          </a:bodyPr>
          <a:lstStyle/>
          <a:p>
            <a:r>
              <a:rPr lang="en-US" dirty="0" smtClean="0">
                <a:solidFill>
                  <a:srgbClr val="FFC000"/>
                </a:solidFill>
                <a:latin typeface="Helvetica" charset="0"/>
                <a:ea typeface="Times New Roman" pitchFamily="18" charset="0"/>
                <a:cs typeface="Arial" pitchFamily="34" charset="0"/>
              </a:rPr>
              <a:t>pulmonary edema</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G:\Mohamed Zitoun 1\diffuse lung disease\diagnostic-imaging-of-diffuse-lung-lesions-139-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6012160" y="1412776"/>
            <a:ext cx="2676525" cy="5133975"/>
          </a:xfrm>
          <a:prstGeom prst="rect">
            <a:avLst/>
          </a:prstGeom>
          <a:noFill/>
          <a:ln w="9525">
            <a:noFill/>
            <a:miter lim="800000"/>
            <a:headEnd/>
            <a:tailEnd/>
          </a:ln>
        </p:spPr>
      </p:pic>
      <p:pic>
        <p:nvPicPr>
          <p:cNvPr id="9219" name="Picture 3"/>
          <p:cNvPicPr>
            <a:picLocks noChangeAspect="1" noChangeArrowheads="1"/>
          </p:cNvPicPr>
          <p:nvPr/>
        </p:nvPicPr>
        <p:blipFill>
          <a:blip r:embed="rId3" cstate="print"/>
          <a:srcRect/>
          <a:stretch>
            <a:fillRect/>
          </a:stretch>
        </p:blipFill>
        <p:spPr bwMode="auto">
          <a:xfrm>
            <a:off x="3131840" y="2564904"/>
            <a:ext cx="2695575" cy="2428875"/>
          </a:xfrm>
          <a:prstGeom prst="rect">
            <a:avLst/>
          </a:prstGeom>
          <a:noFill/>
          <a:ln w="9525">
            <a:noFill/>
            <a:miter lim="800000"/>
            <a:headEnd/>
            <a:tailEnd/>
          </a:ln>
        </p:spPr>
      </p:pic>
      <p:pic>
        <p:nvPicPr>
          <p:cNvPr id="9220" name="Picture 4"/>
          <p:cNvPicPr>
            <a:picLocks noChangeAspect="1" noChangeArrowheads="1"/>
          </p:cNvPicPr>
          <p:nvPr/>
        </p:nvPicPr>
        <p:blipFill>
          <a:blip r:embed="rId4" cstate="print"/>
          <a:srcRect/>
          <a:stretch>
            <a:fillRect/>
          </a:stretch>
        </p:blipFill>
        <p:spPr bwMode="auto">
          <a:xfrm>
            <a:off x="323528" y="1628800"/>
            <a:ext cx="2695575" cy="2371725"/>
          </a:xfrm>
          <a:prstGeom prst="rect">
            <a:avLst/>
          </a:prstGeom>
          <a:noFill/>
          <a:ln w="9525">
            <a:noFill/>
            <a:miter lim="800000"/>
            <a:headEnd/>
            <a:tailEnd/>
          </a:ln>
        </p:spPr>
      </p:pic>
      <p:sp>
        <p:nvSpPr>
          <p:cNvPr id="5" name="TextBox 4"/>
          <p:cNvSpPr txBox="1"/>
          <p:nvPr/>
        </p:nvSpPr>
        <p:spPr>
          <a:xfrm>
            <a:off x="1259632" y="4581128"/>
            <a:ext cx="543739" cy="523220"/>
          </a:xfrm>
          <a:prstGeom prst="rect">
            <a:avLst/>
          </a:prstGeom>
          <a:noFill/>
          <a:ln>
            <a:solidFill>
              <a:srgbClr val="FF0000"/>
            </a:solidFill>
          </a:ln>
        </p:spPr>
        <p:txBody>
          <a:bodyPr wrap="none" rtlCol="0">
            <a:spAutoFit/>
          </a:bodyPr>
          <a:lstStyle/>
          <a:p>
            <a:r>
              <a:rPr lang="en-US" dirty="0" smtClean="0">
                <a:solidFill>
                  <a:srgbClr val="FFC000"/>
                </a:solidFill>
              </a:rPr>
              <a:t>61</a:t>
            </a:r>
            <a:endParaRPr lang="en-US" dirty="0">
              <a:solidFill>
                <a:srgbClr val="FFC000"/>
              </a:solidFill>
            </a:endParaRPr>
          </a:p>
        </p:txBody>
      </p:sp>
      <p:sp>
        <p:nvSpPr>
          <p:cNvPr id="7" name="Rectangle 6"/>
          <p:cNvSpPr/>
          <p:nvPr/>
        </p:nvSpPr>
        <p:spPr>
          <a:xfrm>
            <a:off x="1835696" y="620688"/>
            <a:ext cx="4572000" cy="400110"/>
          </a:xfrm>
          <a:prstGeom prst="rect">
            <a:avLst/>
          </a:prstGeom>
        </p:spPr>
        <p:txBody>
          <a:bodyPr>
            <a:spAutoFit/>
          </a:bodyPr>
          <a:lstStyle/>
          <a:p>
            <a:r>
              <a:rPr lang="en-US" sz="2000" dirty="0" smtClean="0">
                <a:solidFill>
                  <a:srgbClr val="FF0000"/>
                </a:solidFill>
                <a:latin typeface="Helvetica"/>
                <a:ea typeface="Times New Roman" pitchFamily="18" charset="0"/>
                <a:cs typeface="Arial" pitchFamily="34" charset="0"/>
              </a:rPr>
              <a:t>Bronchoalveolar Carcinoma </a:t>
            </a:r>
            <a:endParaRPr lang="en-US" sz="20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G:\Mohamed Zitoun 1\diffuse lung disease\diagnostic-imaging-of-diffuse-lung-lesions-166-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906" name="Picture 2" descr="C:\Users\user\Desktop\تطوير\18446-yellowstone.jpg"/>
          <p:cNvPicPr>
            <a:picLocks noChangeAspect="1" noChangeArrowheads="1"/>
          </p:cNvPicPr>
          <p:nvPr/>
        </p:nvPicPr>
        <p:blipFill>
          <a:blip r:embed="rId2" cstate="print"/>
          <a:srcRect/>
          <a:stretch>
            <a:fillRect/>
          </a:stretch>
        </p:blipFill>
        <p:spPr bwMode="auto">
          <a:xfrm>
            <a:off x="1331640" y="692696"/>
            <a:ext cx="6286500" cy="4191000"/>
          </a:xfrm>
          <a:prstGeom prst="rect">
            <a:avLst/>
          </a:prstGeom>
          <a:noFill/>
        </p:spPr>
      </p:pic>
      <p:sp>
        <p:nvSpPr>
          <p:cNvPr id="5" name="TextBox 4"/>
          <p:cNvSpPr txBox="1"/>
          <p:nvPr/>
        </p:nvSpPr>
        <p:spPr>
          <a:xfrm>
            <a:off x="3331198" y="4941168"/>
            <a:ext cx="4237057" cy="338554"/>
          </a:xfrm>
          <a:prstGeom prst="rect">
            <a:avLst/>
          </a:prstGeom>
          <a:noFill/>
        </p:spPr>
        <p:txBody>
          <a:bodyPr wrap="none" rtlCol="0">
            <a:spAutoFit/>
          </a:bodyPr>
          <a:lstStyle/>
          <a:p>
            <a:pPr algn="r" rtl="1"/>
            <a:r>
              <a:rPr lang="ar-LY" sz="1600" dirty="0" smtClean="0">
                <a:solidFill>
                  <a:srgbClr val="DA6C8E"/>
                </a:solidFill>
              </a:rPr>
              <a:t>تغافل مرة وتغابى مرات ... فليس كل شئ يستحق ان نقف عنده</a:t>
            </a:r>
            <a:endParaRPr lang="en-US" sz="1600" dirty="0">
              <a:solidFill>
                <a:srgbClr val="DA6C8E"/>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Rectangle 1"/>
          <p:cNvSpPr>
            <a:spLocks noChangeArrowheads="1"/>
          </p:cNvSpPr>
          <p:nvPr/>
        </p:nvSpPr>
        <p:spPr bwMode="auto">
          <a:xfrm>
            <a:off x="467544" y="703730"/>
            <a:ext cx="8316416"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Char char="•"/>
              <a:tabLst>
                <a:tab pos="457200" algn="l"/>
              </a:tabLst>
            </a:pPr>
            <a:r>
              <a:rPr kumimoji="0" lang="en-US" sz="3200" b="0" i="0" u="none" strike="noStrike" cap="none" normalizeH="0" baseline="0" dirty="0" smtClean="0">
                <a:ln>
                  <a:noFill/>
                </a:ln>
                <a:solidFill>
                  <a:srgbClr val="FF0000"/>
                </a:solidFill>
                <a:effectLst/>
                <a:latin typeface="Helvetica" charset="0"/>
                <a:ea typeface="Times New Roman" pitchFamily="18" charset="0"/>
                <a:cs typeface="Arial" pitchFamily="34" charset="0"/>
              </a:rPr>
              <a:t>c) Nodular Pattern :</a:t>
            </a:r>
          </a:p>
          <a:p>
            <a:pPr marL="0" marR="0" lvl="0" indent="0" algn="ctr" defTabSz="914400" rtl="0" eaLnBrk="1" fontAlgn="base" latinLnBrk="0" hangingPunct="1">
              <a:lnSpc>
                <a:spcPct val="100000"/>
              </a:lnSpc>
              <a:spcBef>
                <a:spcPct val="0"/>
              </a:spcBef>
              <a:spcAft>
                <a:spcPct val="0"/>
              </a:spcAft>
              <a:buClrTx/>
              <a:buSzTx/>
              <a:buFontTx/>
              <a:buChar char="•"/>
              <a:tabLst>
                <a:tab pos="457200" algn="l"/>
              </a:tabLst>
            </a:pPr>
            <a:endParaRPr kumimoji="0" lang="en-US" sz="3200" b="0" i="0" u="none" strike="noStrike" cap="none" normalizeH="0" baseline="0" dirty="0" smtClean="0">
              <a:ln>
                <a:noFill/>
              </a:ln>
              <a:solidFill>
                <a:srgbClr val="FF0000"/>
              </a:solidFill>
              <a:effectLst/>
              <a:latin typeface="Helvetica"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endParaRPr kumimoji="0" lang="en-US" sz="800" b="0" i="0" u="none" strike="noStrike" cap="none" normalizeH="0" baseline="0" dirty="0" smtClean="0">
              <a:ln>
                <a:noFill/>
              </a:ln>
              <a:solidFill>
                <a:srgbClr val="FFC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1500" b="0" i="0" u="none" strike="noStrike" cap="none" normalizeH="0" baseline="0" dirty="0" smtClean="0">
                <a:ln>
                  <a:noFill/>
                </a:ln>
                <a:solidFill>
                  <a:srgbClr val="FFC000"/>
                </a:solidFill>
                <a:effectLst/>
                <a:latin typeface="Calibri"/>
                <a:ea typeface="Times New Roman" pitchFamily="18" charset="0"/>
                <a:cs typeface="Arial" pitchFamily="34" charset="0"/>
              </a:rPr>
              <a:t> </a:t>
            </a:r>
            <a:endParaRPr kumimoji="0" lang="en-US" sz="2400" b="0" i="0" u="none" strike="noStrike" cap="none" normalizeH="0" baseline="0" dirty="0" smtClean="0">
              <a:ln>
                <a:noFill/>
              </a:ln>
              <a:solidFill>
                <a:srgbClr val="92D05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400" dirty="0" smtClean="0">
                <a:solidFill>
                  <a:srgbClr val="92D05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-Multiple rounded opacities 1-10 mm (</a:t>
            </a:r>
            <a:r>
              <a:rPr kumimoji="0" lang="en-US" sz="2000" b="0" i="0" u="none" strike="noStrike" cap="none" normalizeH="0" baseline="0" dirty="0" err="1" smtClean="0">
                <a:ln>
                  <a:noFill/>
                </a:ln>
                <a:solidFill>
                  <a:srgbClr val="FFC000"/>
                </a:solidFill>
                <a:effectLst/>
                <a:latin typeface="Helvetica" charset="0"/>
                <a:ea typeface="Times New Roman" pitchFamily="18" charset="0"/>
                <a:cs typeface="Arial" pitchFamily="34" charset="0"/>
              </a:rPr>
              <a:t>miliary</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 1-2 mm)</a:t>
            </a:r>
          </a:p>
          <a:p>
            <a:pPr marL="0" marR="0" lvl="0" indent="0" algn="l" defTabSz="914400" rtl="0" eaLnBrk="0" fontAlgn="base" latinLnBrk="0" hangingPunct="0">
              <a:lnSpc>
                <a:spcPct val="100000"/>
              </a:lnSpc>
              <a:spcBef>
                <a:spcPct val="0"/>
              </a:spcBef>
              <a:spcAft>
                <a:spcPct val="0"/>
              </a:spcAft>
              <a:buClrTx/>
              <a:buSzTx/>
              <a:tabLst>
                <a:tab pos="457200" algn="l"/>
              </a:tabLst>
            </a:pPr>
            <a:endParaRPr lang="en-US" sz="2000" dirty="0" smtClean="0">
              <a:solidFill>
                <a:srgbClr val="FFC000"/>
              </a:solidFill>
              <a:latin typeface="Helvetica"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sz="2400" b="0" i="0" u="none" strike="noStrike" cap="none" normalizeH="0" baseline="0" dirty="0" smtClean="0">
              <a:ln>
                <a:noFill/>
              </a:ln>
              <a:solidFill>
                <a:srgbClr val="FFC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400" b="0" i="0" u="none" strike="noStrike" cap="none" normalizeH="0" baseline="0" dirty="0" smtClean="0">
                <a:ln>
                  <a:noFill/>
                </a:ln>
                <a:solidFill>
                  <a:srgbClr val="92D050"/>
                </a:solidFill>
                <a:effectLst/>
                <a:latin typeface="Calibri"/>
                <a:ea typeface="Times New Roman" pitchFamily="18" charset="0"/>
                <a:cs typeface="Arial" pitchFamily="34" charset="0"/>
              </a:rPr>
              <a:t> </a:t>
            </a:r>
            <a:endParaRPr kumimoji="0" lang="en-US" sz="2400" b="0" i="0" u="none" strike="noStrike" cap="none" normalizeH="0" baseline="0" dirty="0" smtClean="0">
              <a:ln>
                <a:noFill/>
              </a:ln>
              <a:solidFill>
                <a:srgbClr val="92D050"/>
              </a:solidFill>
              <a:effectLst/>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400" dirty="0" smtClean="0">
                <a:solidFill>
                  <a:srgbClr val="92D05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-In most cases small nodules can be placed into one of three </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categories : (PCR)</a:t>
            </a: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a) Random distribution </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b) Centrilobular distribution </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c) </a:t>
            </a:r>
            <a:r>
              <a:rPr kumimoji="0" lang="en-US" sz="2000" b="0" i="0" u="none" strike="noStrike" cap="none" normalizeH="0" baseline="0" dirty="0" err="1" smtClean="0">
                <a:ln>
                  <a:noFill/>
                </a:ln>
                <a:solidFill>
                  <a:srgbClr val="FFC000"/>
                </a:solidFill>
                <a:effectLst/>
                <a:latin typeface="Helvetica" charset="0"/>
                <a:ea typeface="Times New Roman" pitchFamily="18" charset="0"/>
                <a:cs typeface="Arial" pitchFamily="34" charset="0"/>
              </a:rPr>
              <a:t>Perilymphatic</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distribution</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Rectangle 1"/>
          <p:cNvSpPr>
            <a:spLocks noChangeArrowheads="1"/>
          </p:cNvSpPr>
          <p:nvPr/>
        </p:nvSpPr>
        <p:spPr bwMode="auto">
          <a:xfrm>
            <a:off x="395536" y="1359352"/>
            <a:ext cx="8172400"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en-US" sz="2400" b="0" i="0" u="none" strike="noStrike" cap="none" normalizeH="0" baseline="0" dirty="0" smtClean="0">
                <a:ln>
                  <a:noFill/>
                </a:ln>
                <a:solidFill>
                  <a:srgbClr val="92D050"/>
                </a:solidFill>
                <a:effectLst/>
                <a:latin typeface="Helvetica" charset="0"/>
                <a:ea typeface="Times New Roman" pitchFamily="18" charset="0"/>
                <a:cs typeface="Arial" pitchFamily="34" charset="0"/>
              </a:rPr>
              <a:t>-Etiology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n-US" sz="2400" b="0" i="0" u="none" strike="noStrike" cap="none" normalizeH="0" baseline="0" dirty="0" smtClean="0">
                <a:ln>
                  <a:noFill/>
                </a:ln>
                <a:solidFill>
                  <a:srgbClr val="92D050"/>
                </a:solidFill>
                <a:effectLst/>
                <a:latin typeface="Helvetica"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tabLst>
                <a:tab pos="457200" algn="l"/>
              </a:tabLst>
            </a:pPr>
            <a:r>
              <a:rPr lang="en-US" sz="2400" dirty="0" smtClean="0">
                <a:solidFill>
                  <a:srgbClr val="92D05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a) </a:t>
            </a:r>
            <a:r>
              <a:rPr kumimoji="0" lang="en-US" sz="2000" b="0" i="0" u="none" strike="noStrike" cap="none" normalizeH="0" baseline="0" dirty="0" err="1" smtClean="0">
                <a:ln>
                  <a:noFill/>
                </a:ln>
                <a:solidFill>
                  <a:srgbClr val="FFC000"/>
                </a:solidFill>
                <a:effectLst/>
                <a:latin typeface="Helvetica" charset="0"/>
                <a:ea typeface="Times New Roman" pitchFamily="18" charset="0"/>
                <a:cs typeface="Arial" pitchFamily="34" charset="0"/>
              </a:rPr>
              <a:t>Miliary</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T.B.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n-US" sz="2000" b="0" i="0" u="none" strike="noStrike" cap="none" normalizeH="0" dirty="0" smtClean="0">
                <a:ln>
                  <a:noFill/>
                </a:ln>
                <a:solidFill>
                  <a:srgbClr val="FFC000"/>
                </a:solidFill>
                <a:effectLst/>
                <a:latin typeface="Helvetica" charset="0"/>
                <a:ea typeface="Times New Roman" pitchFamily="18" charset="0"/>
                <a:cs typeface="Arial" pitchFamily="34" charset="0"/>
              </a:rPr>
              <a:t>                  </a:t>
            </a:r>
            <a:r>
              <a:rPr lang="en-US" sz="2000" dirty="0" smtClean="0">
                <a:solidFill>
                  <a:srgbClr val="FFC000"/>
                </a:solidFill>
                <a:latin typeface="Helvetica" charset="0"/>
                <a:ea typeface="Times New Roman" pitchFamily="18" charset="0"/>
                <a:cs typeface="Arial" pitchFamily="34" charset="0"/>
              </a:rPr>
              <a:t>b</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a:t>
            </a:r>
            <a:r>
              <a:rPr kumimoji="0" lang="en-US" sz="2000" b="0" i="0" u="none" strike="noStrike" cap="none" normalizeH="0" baseline="0" dirty="0" err="1" smtClean="0">
                <a:ln>
                  <a:noFill/>
                </a:ln>
                <a:solidFill>
                  <a:srgbClr val="FFC000"/>
                </a:solidFill>
                <a:effectLst/>
                <a:latin typeface="Helvetica" charset="0"/>
                <a:ea typeface="Times New Roman" pitchFamily="18" charset="0"/>
                <a:cs typeface="Arial" pitchFamily="34" charset="0"/>
              </a:rPr>
              <a:t>Miliary</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Mets </a:t>
            </a:r>
          </a:p>
          <a:p>
            <a:pPr marL="0" marR="0" lvl="0" indent="0" algn="l" defTabSz="914400" rtl="0" eaLnBrk="1" fontAlgn="base" latinLnBrk="0" hangingPunct="1">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c</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Pneumoconiosis </a:t>
            </a:r>
          </a:p>
          <a:p>
            <a:pPr marL="0" marR="0" lvl="0" indent="0" algn="l" defTabSz="914400" rtl="0" eaLnBrk="1" fontAlgn="base" latinLnBrk="0" hangingPunct="1">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d</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Wegner</a:t>
            </a:r>
            <a:r>
              <a:rPr kumimoji="0" lang="en-US" sz="2000" b="0" i="0" u="none" strike="noStrike" cap="none" normalizeH="0" baseline="0" dirty="0" smtClean="0">
                <a:ln>
                  <a:noFill/>
                </a:ln>
                <a:solidFill>
                  <a:srgbClr val="FFC000"/>
                </a:solidFill>
                <a:effectLst/>
                <a:latin typeface="Calibri"/>
                <a:ea typeface="Times New Roman" pitchFamily="18" charset="0"/>
                <a:cs typeface="Arial" pitchFamily="34" charset="0"/>
              </a:rPr>
              <a:t>’</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s </a:t>
            </a:r>
            <a:r>
              <a:rPr kumimoji="0" lang="en-US" sz="2000" b="0" i="0" u="none" strike="noStrike" cap="none" normalizeH="0" baseline="0" dirty="0" err="1" smtClean="0">
                <a:ln>
                  <a:noFill/>
                </a:ln>
                <a:solidFill>
                  <a:srgbClr val="FFC000"/>
                </a:solidFill>
                <a:effectLst/>
                <a:latin typeface="Helvetica" charset="0"/>
                <a:ea typeface="Times New Roman" pitchFamily="18" charset="0"/>
                <a:cs typeface="Arial" pitchFamily="34" charset="0"/>
              </a:rPr>
              <a:t>Granulomatosis</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e</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Pulmonary Alveolar Microlithiasis</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G:\Mohamed Zitoun 1\diffuse lung disease\diagnostic-imaging-of-diffuse-lung-lesions-177-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G:\Mohamed Zitoun 1\diffuse lung disease\diagnostic-imaging-of-diffuse-lung-lesions-179-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G:\Mohamed Zitoun 1\diffuse lung disease\diagnostic-imaging-of-diffuse-lung-lesions-184-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
        <p:nvSpPr>
          <p:cNvPr id="3" name="TextBox 2"/>
          <p:cNvSpPr txBox="1"/>
          <p:nvPr/>
        </p:nvSpPr>
        <p:spPr>
          <a:xfrm>
            <a:off x="3000364" y="6143644"/>
            <a:ext cx="2133918" cy="369332"/>
          </a:xfrm>
          <a:prstGeom prst="rect">
            <a:avLst/>
          </a:prstGeom>
          <a:noFill/>
        </p:spPr>
        <p:txBody>
          <a:bodyPr wrap="none" rtlCol="0">
            <a:spAutoFit/>
          </a:bodyPr>
          <a:lstStyle/>
          <a:p>
            <a:r>
              <a:rPr lang="en-US" dirty="0" smtClean="0">
                <a:solidFill>
                  <a:srgbClr val="FFC000"/>
                </a:solidFill>
              </a:rPr>
              <a:t>Thyroid ca. metastasis </a:t>
            </a:r>
            <a:endParaRPr lang="en-US" dirty="0">
              <a:solidFill>
                <a:srgbClr val="FFC00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G:\Mohamed Zitoun 1\diffuse lung disease\diagnostic-imaging-of-diffuse-lung-lesions-192-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
        <p:nvSpPr>
          <p:cNvPr id="3" name="Rectangle 2"/>
          <p:cNvSpPr/>
          <p:nvPr/>
        </p:nvSpPr>
        <p:spPr>
          <a:xfrm>
            <a:off x="3571868" y="6000768"/>
            <a:ext cx="1877437" cy="369332"/>
          </a:xfrm>
          <a:prstGeom prst="rect">
            <a:avLst/>
          </a:prstGeom>
        </p:spPr>
        <p:txBody>
          <a:bodyPr wrap="none">
            <a:spAutoFit/>
          </a:bodyPr>
          <a:lstStyle/>
          <a:p>
            <a:r>
              <a:rPr lang="en-US" dirty="0" smtClean="0">
                <a:solidFill>
                  <a:srgbClr val="FFC000"/>
                </a:solidFill>
                <a:latin typeface="Helvetica" charset="0"/>
                <a:ea typeface="Times New Roman" pitchFamily="18" charset="0"/>
                <a:cs typeface="Arial" pitchFamily="34" charset="0"/>
              </a:rPr>
              <a:t>Pneumoconiosis</a:t>
            </a:r>
            <a:endParaRPr lang="en-US" dirty="0">
              <a:solidFill>
                <a:srgbClr val="FFC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1581150" y="1909763"/>
            <a:ext cx="5981700" cy="3038475"/>
          </a:xfrm>
          <a:prstGeom prst="rect">
            <a:avLst/>
          </a:prstGeom>
          <a:noFill/>
          <a:ln w="9525">
            <a:noFill/>
            <a:miter lim="800000"/>
            <a:headEnd/>
            <a:tailEnd/>
          </a:ln>
        </p:spPr>
      </p:pic>
      <p:sp>
        <p:nvSpPr>
          <p:cNvPr id="3" name="TextBox 2"/>
          <p:cNvSpPr txBox="1"/>
          <p:nvPr/>
        </p:nvSpPr>
        <p:spPr>
          <a:xfrm>
            <a:off x="3851920" y="5661248"/>
            <a:ext cx="1338828" cy="523220"/>
          </a:xfrm>
          <a:prstGeom prst="rect">
            <a:avLst/>
          </a:prstGeom>
          <a:noFill/>
        </p:spPr>
        <p:txBody>
          <a:bodyPr wrap="none" rtlCol="0">
            <a:spAutoFit/>
          </a:bodyPr>
          <a:lstStyle/>
          <a:p>
            <a:r>
              <a:rPr lang="en-US" dirty="0" smtClean="0">
                <a:solidFill>
                  <a:srgbClr val="FFC000"/>
                </a:solidFill>
              </a:rPr>
              <a:t>silicosis</a:t>
            </a:r>
            <a:endParaRPr lang="en-US" dirty="0">
              <a:solidFill>
                <a:srgbClr val="FFC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descr="G:\Mohamed Zitoun 1\diffuse lung disease\diagnostic-imaging-of-diffuse-lung-lesions-208-638.jpg"/>
          <p:cNvPicPr>
            <a:picLocks noChangeAspect="1" noChangeArrowheads="1"/>
          </p:cNvPicPr>
          <p:nvPr/>
        </p:nvPicPr>
        <p:blipFill>
          <a:blip r:embed="rId2" cstate="print"/>
          <a:srcRect/>
          <a:stretch>
            <a:fillRect/>
          </a:stretch>
        </p:blipFill>
        <p:spPr bwMode="auto">
          <a:xfrm>
            <a:off x="285720" y="785794"/>
            <a:ext cx="4572032" cy="4929222"/>
          </a:xfrm>
          <a:prstGeom prst="rect">
            <a:avLst/>
          </a:prstGeom>
          <a:noFill/>
        </p:spPr>
      </p:pic>
      <p:pic>
        <p:nvPicPr>
          <p:cNvPr id="3" name="Picture 2" descr="G:\Mohamed Zitoun 1\diffuse lung disease\diagnostic-imaging-of-diffuse-lung-lesions-209-638.jpg"/>
          <p:cNvPicPr>
            <a:picLocks noChangeAspect="1" noChangeArrowheads="1"/>
          </p:cNvPicPr>
          <p:nvPr/>
        </p:nvPicPr>
        <p:blipFill>
          <a:blip r:embed="rId3" cstate="print"/>
          <a:srcRect/>
          <a:stretch>
            <a:fillRect/>
          </a:stretch>
        </p:blipFill>
        <p:spPr bwMode="auto">
          <a:xfrm>
            <a:off x="4248137" y="1857364"/>
            <a:ext cx="4895863" cy="3495683"/>
          </a:xfrm>
          <a:prstGeom prst="rect">
            <a:avLst/>
          </a:prstGeom>
          <a:noFill/>
        </p:spPr>
      </p:pic>
      <p:sp>
        <p:nvSpPr>
          <p:cNvPr id="4" name="Rectangle 3"/>
          <p:cNvSpPr/>
          <p:nvPr/>
        </p:nvSpPr>
        <p:spPr>
          <a:xfrm>
            <a:off x="2643174" y="5929330"/>
            <a:ext cx="3621568" cy="369332"/>
          </a:xfrm>
          <a:prstGeom prst="rect">
            <a:avLst/>
          </a:prstGeom>
        </p:spPr>
        <p:txBody>
          <a:bodyPr wrap="none">
            <a:spAutoFit/>
          </a:bodyPr>
          <a:lstStyle/>
          <a:p>
            <a:r>
              <a:rPr lang="en-US" dirty="0" smtClean="0">
                <a:solidFill>
                  <a:srgbClr val="FFC000"/>
                </a:solidFill>
                <a:latin typeface="Helvetica" charset="0"/>
                <a:ea typeface="Times New Roman" pitchFamily="18" charset="0"/>
                <a:cs typeface="Arial" pitchFamily="34" charset="0"/>
              </a:rPr>
              <a:t>Pulmonary Alveolar </a:t>
            </a:r>
            <a:r>
              <a:rPr lang="en-US" dirty="0" err="1" smtClean="0">
                <a:solidFill>
                  <a:srgbClr val="FFC000"/>
                </a:solidFill>
                <a:latin typeface="Helvetica" charset="0"/>
                <a:ea typeface="Times New Roman" pitchFamily="18" charset="0"/>
                <a:cs typeface="Arial" pitchFamily="34" charset="0"/>
              </a:rPr>
              <a:t>Microlithiasis</a:t>
            </a:r>
            <a:r>
              <a:rPr lang="en-US" dirty="0" smtClean="0">
                <a:solidFill>
                  <a:srgbClr val="FFC000"/>
                </a:solidFill>
                <a:latin typeface="Helvetica" charset="0"/>
                <a:ea typeface="Times New Roman" pitchFamily="18" charset="0"/>
                <a:cs typeface="Arial" pitchFamily="34" charset="0"/>
              </a:rPr>
              <a:t> </a:t>
            </a:r>
            <a:endParaRPr lang="en-US" dirty="0">
              <a:solidFill>
                <a:srgbClr val="FFC0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82" name="Picture 2" descr="Image result for nature picture"/>
          <p:cNvPicPr>
            <a:picLocks noChangeAspect="1" noChangeArrowheads="1"/>
          </p:cNvPicPr>
          <p:nvPr/>
        </p:nvPicPr>
        <p:blipFill>
          <a:blip r:embed="rId2" cstate="print"/>
          <a:srcRect/>
          <a:stretch>
            <a:fillRect/>
          </a:stretch>
        </p:blipFill>
        <p:spPr bwMode="auto">
          <a:xfrm>
            <a:off x="1403648" y="1124744"/>
            <a:ext cx="5857916" cy="4000528"/>
          </a:xfrm>
          <a:prstGeom prst="rect">
            <a:avLst/>
          </a:prstGeom>
          <a:noFill/>
        </p:spPr>
      </p:pic>
      <p:sp>
        <p:nvSpPr>
          <p:cNvPr id="5" name="TextBox 4"/>
          <p:cNvSpPr txBox="1"/>
          <p:nvPr/>
        </p:nvSpPr>
        <p:spPr>
          <a:xfrm>
            <a:off x="4716016" y="5157192"/>
            <a:ext cx="2949845" cy="338554"/>
          </a:xfrm>
          <a:prstGeom prst="rect">
            <a:avLst/>
          </a:prstGeom>
          <a:noFill/>
        </p:spPr>
        <p:txBody>
          <a:bodyPr wrap="none" rtlCol="0">
            <a:spAutoFit/>
          </a:bodyPr>
          <a:lstStyle/>
          <a:p>
            <a:pPr algn="r" rtl="1"/>
            <a:r>
              <a:rPr lang="ar-LY" sz="1600" dirty="0" smtClean="0">
                <a:solidFill>
                  <a:srgbClr val="DA6C8E"/>
                </a:solidFill>
              </a:rPr>
              <a:t>الكلام الجميل مثل المفاتيح...تفتح به القلوب</a:t>
            </a:r>
            <a:endParaRPr lang="en-US" sz="1600" dirty="0">
              <a:solidFill>
                <a:srgbClr val="DA6C8E"/>
              </a:solidFill>
            </a:endParaRPr>
          </a:p>
        </p:txBody>
      </p:sp>
      <p:pic>
        <p:nvPicPr>
          <p:cNvPr id="6" name="Picture 2" descr="G:\teaching pic\41.jpg"/>
          <p:cNvPicPr>
            <a:picLocks noChangeAspect="1" noChangeArrowheads="1"/>
          </p:cNvPicPr>
          <p:nvPr/>
        </p:nvPicPr>
        <p:blipFill>
          <a:blip r:embed="rId3" cstate="print"/>
          <a:srcRect/>
          <a:stretch>
            <a:fillRect/>
          </a:stretch>
        </p:blipFill>
        <p:spPr bwMode="auto">
          <a:xfrm>
            <a:off x="5652120" y="4077072"/>
            <a:ext cx="1584176" cy="108391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Rectangle 1"/>
          <p:cNvSpPr>
            <a:spLocks noChangeArrowheads="1"/>
          </p:cNvSpPr>
          <p:nvPr/>
        </p:nvSpPr>
        <p:spPr bwMode="auto">
          <a:xfrm>
            <a:off x="179512" y="1884313"/>
            <a:ext cx="8712968" cy="18774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tab pos="457200" algn="l"/>
              </a:tabLst>
            </a:pPr>
            <a:r>
              <a:rPr kumimoji="0" lang="en-US" sz="3600" b="0" i="0" u="none" strike="noStrike" cap="none" normalizeH="0" baseline="0" dirty="0" smtClean="0">
                <a:ln>
                  <a:noFill/>
                </a:ln>
                <a:solidFill>
                  <a:srgbClr val="FF0000"/>
                </a:solidFill>
                <a:effectLst/>
                <a:latin typeface="Helvetica" charset="0"/>
                <a:ea typeface="Times New Roman" pitchFamily="18" charset="0"/>
                <a:cs typeface="Arial" pitchFamily="34" charset="0"/>
              </a:rPr>
              <a:t>d) Cystic Pattern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-Defined as radiolucent areas with a wall thickness of less</a:t>
            </a:r>
            <a:r>
              <a:rPr kumimoji="0" lang="en-US" sz="2000" b="0" i="0" u="none" strike="noStrike" cap="none" normalizeH="0" dirty="0" smtClean="0">
                <a:ln>
                  <a:noFill/>
                </a:ln>
                <a:solidFill>
                  <a:srgbClr val="FFC000"/>
                </a:solidFill>
                <a:effectLst/>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than 4mm </a:t>
            </a:r>
          </a:p>
          <a:p>
            <a:pPr marL="0" marR="0" lvl="0" indent="0" algn="l" defTabSz="914400" rtl="0" eaLnBrk="0" fontAlgn="base" latinLnBrk="0" hangingPunct="0">
              <a:lnSpc>
                <a:spcPct val="100000"/>
              </a:lnSpc>
              <a:spcBef>
                <a:spcPct val="0"/>
              </a:spcBef>
              <a:spcAft>
                <a:spcPct val="0"/>
              </a:spcAft>
              <a:buClrTx/>
              <a:buSzTx/>
              <a:tabLst>
                <a:tab pos="457200" algn="l"/>
              </a:tabLst>
            </a:pPr>
            <a:endParaRPr lang="en-US" sz="2000" dirty="0" smtClean="0">
              <a:solidFill>
                <a:srgbClr val="FFC000"/>
              </a:solidFill>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-Multiple thin walled air containing lesions 1 cm or more</a:t>
            </a: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2000" dirty="0" smtClean="0">
                <a:solidFill>
                  <a:srgbClr val="FFC000"/>
                </a:solidFill>
                <a:latin typeface="Helvetica" charset="0"/>
                <a:ea typeface="Times New Roman" pitchFamily="18" charset="0"/>
                <a:cs typeface="Arial" pitchFamily="34" charset="0"/>
              </a:rPr>
              <a:t>                       </a:t>
            </a: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 (Not seen by x-rays except for bronchiectasis)</a:t>
            </a: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1628800"/>
            <a:ext cx="5976664" cy="2739211"/>
          </a:xfrm>
          <a:prstGeom prst="rect">
            <a:avLst/>
          </a:prstGeom>
        </p:spPr>
        <p:txBody>
          <a:bodyPr wrap="square">
            <a:spAutoFit/>
          </a:bodyPr>
          <a:lstStyle/>
          <a:p>
            <a:pPr algn="l"/>
            <a:r>
              <a:rPr lang="en-US" sz="2400" dirty="0" smtClean="0">
                <a:solidFill>
                  <a:srgbClr val="92D050"/>
                </a:solidFill>
              </a:rPr>
              <a:t>3-Etiology : </a:t>
            </a:r>
          </a:p>
          <a:p>
            <a:pPr algn="l"/>
            <a:endParaRPr lang="en-US" sz="2400" dirty="0" smtClean="0">
              <a:solidFill>
                <a:srgbClr val="92D050"/>
              </a:solidFill>
            </a:endParaRPr>
          </a:p>
          <a:p>
            <a:pPr algn="l"/>
            <a:r>
              <a:rPr lang="en-US" sz="2400" dirty="0" smtClean="0">
                <a:solidFill>
                  <a:srgbClr val="92D050"/>
                </a:solidFill>
              </a:rPr>
              <a:t>        </a:t>
            </a:r>
            <a:r>
              <a:rPr lang="en-US" sz="2000" dirty="0" smtClean="0">
                <a:solidFill>
                  <a:srgbClr val="FFC000"/>
                </a:solidFill>
              </a:rPr>
              <a:t>a) </a:t>
            </a:r>
            <a:r>
              <a:rPr lang="en-US" sz="2000" dirty="0" err="1" smtClean="0">
                <a:solidFill>
                  <a:srgbClr val="FFC000"/>
                </a:solidFill>
              </a:rPr>
              <a:t>Langerhan’s</a:t>
            </a:r>
            <a:r>
              <a:rPr lang="en-US" sz="2000" dirty="0" smtClean="0">
                <a:solidFill>
                  <a:srgbClr val="FFC000"/>
                </a:solidFill>
              </a:rPr>
              <a:t> Cell </a:t>
            </a:r>
            <a:r>
              <a:rPr lang="en-US" sz="2000" dirty="0" err="1" smtClean="0">
                <a:solidFill>
                  <a:srgbClr val="FFC000"/>
                </a:solidFill>
              </a:rPr>
              <a:t>Histiocytosis</a:t>
            </a:r>
            <a:r>
              <a:rPr lang="en-US" sz="2000" dirty="0" smtClean="0">
                <a:solidFill>
                  <a:srgbClr val="FFC000"/>
                </a:solidFill>
              </a:rPr>
              <a:t> (LCH)</a:t>
            </a:r>
          </a:p>
          <a:p>
            <a:pPr algn="l"/>
            <a:r>
              <a:rPr lang="en-US" sz="2000" dirty="0" smtClean="0">
                <a:solidFill>
                  <a:srgbClr val="FFC000"/>
                </a:solidFill>
              </a:rPr>
              <a:t>          b) Lymphangioleiomyomatosis (LAM) </a:t>
            </a:r>
          </a:p>
          <a:p>
            <a:pPr algn="l"/>
            <a:r>
              <a:rPr lang="en-US" sz="2000" dirty="0" smtClean="0">
                <a:solidFill>
                  <a:srgbClr val="FFC000"/>
                </a:solidFill>
              </a:rPr>
              <a:t>          c) </a:t>
            </a:r>
            <a:r>
              <a:rPr lang="en-US" sz="2000" dirty="0" err="1" smtClean="0">
                <a:solidFill>
                  <a:srgbClr val="FFC000"/>
                </a:solidFill>
              </a:rPr>
              <a:t>TuberousSclerosis</a:t>
            </a:r>
            <a:r>
              <a:rPr lang="en-US" sz="2000" dirty="0" smtClean="0">
                <a:solidFill>
                  <a:srgbClr val="FFC000"/>
                </a:solidFill>
              </a:rPr>
              <a:t> (TS) </a:t>
            </a:r>
          </a:p>
          <a:p>
            <a:pPr algn="l"/>
            <a:r>
              <a:rPr lang="en-US" sz="2000" dirty="0" smtClean="0">
                <a:solidFill>
                  <a:srgbClr val="FFC000"/>
                </a:solidFill>
              </a:rPr>
              <a:t>          d) Emphysema </a:t>
            </a:r>
          </a:p>
          <a:p>
            <a:pPr algn="l"/>
            <a:r>
              <a:rPr lang="en-US" sz="2000" dirty="0" smtClean="0">
                <a:solidFill>
                  <a:srgbClr val="FFC000"/>
                </a:solidFill>
              </a:rPr>
              <a:t>          e) Cystic Bronchiectasis </a:t>
            </a:r>
          </a:p>
          <a:p>
            <a:pPr algn="l"/>
            <a:r>
              <a:rPr lang="en-US" sz="2000" dirty="0" smtClean="0">
                <a:solidFill>
                  <a:srgbClr val="FFC000"/>
                </a:solidFill>
              </a:rPr>
              <a:t>           f) Lymphocytic Interstitial Pneumonia (LIP)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0" y="500042"/>
            <a:ext cx="8929782" cy="2523768"/>
          </a:xfrm>
          <a:prstGeom prst="rect">
            <a:avLst/>
          </a:prstGeom>
        </p:spPr>
        <p:txBody>
          <a:bodyPr wrap="square">
            <a:spAutoFit/>
          </a:bodyPr>
          <a:lstStyle/>
          <a:p>
            <a:pPr algn="ctr"/>
            <a:r>
              <a:rPr lang="en-US" sz="3200" dirty="0" smtClean="0">
                <a:solidFill>
                  <a:srgbClr val="FF0000"/>
                </a:solidFill>
              </a:rPr>
              <a:t>Bronchiectasis</a:t>
            </a:r>
            <a:r>
              <a:rPr lang="en-US" sz="3200" dirty="0" smtClean="0">
                <a:solidFill>
                  <a:srgbClr val="FFC000"/>
                </a:solidFill>
              </a:rPr>
              <a:t> </a:t>
            </a:r>
            <a:r>
              <a:rPr lang="en-US" dirty="0" smtClean="0">
                <a:solidFill>
                  <a:srgbClr val="FFC000"/>
                </a:solidFill>
              </a:rPr>
              <a:t>:</a:t>
            </a:r>
          </a:p>
          <a:p>
            <a:pPr algn="l"/>
            <a:r>
              <a:rPr lang="en-US" dirty="0" smtClean="0">
                <a:solidFill>
                  <a:srgbClr val="FFC000"/>
                </a:solidFill>
              </a:rPr>
              <a:t>refers to abnormal dilatation of the bronchial tree and is seen in a variety of clinical settings. CT is the </a:t>
            </a:r>
            <a:endParaRPr lang="ar-LY" dirty="0" smtClean="0">
              <a:solidFill>
                <a:srgbClr val="FFC000"/>
              </a:solidFill>
            </a:endParaRPr>
          </a:p>
          <a:p>
            <a:pPr algn="l"/>
            <a:r>
              <a:rPr lang="en-US" dirty="0" smtClean="0">
                <a:solidFill>
                  <a:srgbClr val="FFC000"/>
                </a:solidFill>
              </a:rPr>
              <a:t>most accurate modality for diagnosis. It is largely considered irreversible.</a:t>
            </a:r>
          </a:p>
          <a:p>
            <a:pPr algn="l"/>
            <a:r>
              <a:rPr lang="en-US" b="1" dirty="0" smtClean="0">
                <a:solidFill>
                  <a:srgbClr val="FFC000"/>
                </a:solidFill>
              </a:rPr>
              <a:t>Causes</a:t>
            </a:r>
            <a:r>
              <a:rPr lang="en-US" dirty="0" smtClean="0">
                <a:solidFill>
                  <a:srgbClr val="FFC000"/>
                </a:solidFill>
              </a:rPr>
              <a:t>:</a:t>
            </a:r>
          </a:p>
          <a:p>
            <a:pPr algn="l"/>
            <a:r>
              <a:rPr lang="en-US" b="1" dirty="0" smtClean="0">
                <a:solidFill>
                  <a:srgbClr val="FFC000"/>
                </a:solidFill>
              </a:rPr>
              <a:t>post-infective</a:t>
            </a:r>
            <a:r>
              <a:rPr lang="en-US" dirty="0" smtClean="0">
                <a:solidFill>
                  <a:srgbClr val="FFC000"/>
                </a:solidFill>
              </a:rPr>
              <a:t> (most common)</a:t>
            </a:r>
          </a:p>
          <a:p>
            <a:pPr algn="l"/>
            <a:r>
              <a:rPr lang="en-US" b="1" dirty="0" smtClean="0">
                <a:solidFill>
                  <a:srgbClr val="FFC000"/>
                </a:solidFill>
              </a:rPr>
              <a:t>congenital</a:t>
            </a:r>
            <a:endParaRPr lang="en-US" dirty="0" smtClean="0">
              <a:solidFill>
                <a:srgbClr val="FFC000"/>
              </a:solidFill>
            </a:endParaRPr>
          </a:p>
          <a:p>
            <a:pPr algn="l"/>
            <a:r>
              <a:rPr lang="en-US" b="1" dirty="0" smtClean="0">
                <a:solidFill>
                  <a:srgbClr val="FFC000"/>
                </a:solidFill>
              </a:rPr>
              <a:t>bronchial obstruction</a:t>
            </a:r>
            <a:endParaRPr lang="en-US" dirty="0" smtClean="0">
              <a:solidFill>
                <a:srgbClr val="FFC000"/>
              </a:solidFill>
            </a:endParaRPr>
          </a:p>
          <a:p>
            <a:pPr algn="l"/>
            <a:endParaRPr lang="ar-LY" dirty="0">
              <a:solidFill>
                <a:srgbClr val="FFC000"/>
              </a:solidFill>
            </a:endParaRPr>
          </a:p>
        </p:txBody>
      </p:sp>
      <p:sp>
        <p:nvSpPr>
          <p:cNvPr id="3" name="مستطيل 2"/>
          <p:cNvSpPr/>
          <p:nvPr/>
        </p:nvSpPr>
        <p:spPr>
          <a:xfrm>
            <a:off x="0" y="2571744"/>
            <a:ext cx="6786578" cy="4616648"/>
          </a:xfrm>
          <a:prstGeom prst="rect">
            <a:avLst/>
          </a:prstGeom>
        </p:spPr>
        <p:txBody>
          <a:bodyPr wrap="square">
            <a:spAutoFit/>
          </a:bodyPr>
          <a:lstStyle/>
          <a:p>
            <a:pPr algn="l"/>
            <a:r>
              <a:rPr lang="en-US" b="1" dirty="0" smtClean="0">
                <a:solidFill>
                  <a:srgbClr val="FFC000"/>
                </a:solidFill>
              </a:rPr>
              <a:t>loss of surrounding lung volume</a:t>
            </a:r>
            <a:endParaRPr lang="en-US" dirty="0" smtClean="0">
              <a:solidFill>
                <a:srgbClr val="FFC000"/>
              </a:solidFill>
            </a:endParaRPr>
          </a:p>
          <a:p>
            <a:pPr algn="l"/>
            <a:r>
              <a:rPr lang="en-US" b="1" dirty="0" smtClean="0">
                <a:solidFill>
                  <a:srgbClr val="FFC000"/>
                </a:solidFill>
              </a:rPr>
              <a:t>Others</a:t>
            </a:r>
          </a:p>
          <a:p>
            <a:pPr algn="l"/>
            <a:r>
              <a:rPr lang="ar-LY" sz="2400" dirty="0" smtClean="0">
                <a:solidFill>
                  <a:srgbClr val="92D050"/>
                </a:solidFill>
              </a:rPr>
              <a:t>:</a:t>
            </a:r>
            <a:r>
              <a:rPr lang="en-US" sz="2400" dirty="0" smtClean="0">
                <a:solidFill>
                  <a:srgbClr val="92D050"/>
                </a:solidFill>
              </a:rPr>
              <a:t>Subtypes</a:t>
            </a:r>
            <a:r>
              <a:rPr lang="en-US" dirty="0" smtClean="0">
                <a:solidFill>
                  <a:srgbClr val="92D050"/>
                </a:solidFill>
              </a:rPr>
              <a:t>:</a:t>
            </a:r>
          </a:p>
          <a:p>
            <a:pPr algn="l"/>
            <a:r>
              <a:rPr lang="en-US" dirty="0" smtClean="0">
                <a:solidFill>
                  <a:srgbClr val="92D050"/>
                </a:solidFill>
              </a:rPr>
              <a:t>cylindrical bronchiectasis</a:t>
            </a:r>
          </a:p>
          <a:p>
            <a:pPr lvl="1" algn="l"/>
            <a:r>
              <a:rPr lang="en-US" dirty="0" smtClean="0">
                <a:solidFill>
                  <a:srgbClr val="FFC000"/>
                </a:solidFill>
              </a:rPr>
              <a:t>bronchi have a uniform </a:t>
            </a:r>
            <a:r>
              <a:rPr lang="en-US" dirty="0" err="1" smtClean="0">
                <a:solidFill>
                  <a:srgbClr val="FFC000"/>
                </a:solidFill>
              </a:rPr>
              <a:t>calibre</a:t>
            </a:r>
            <a:r>
              <a:rPr lang="en-US" dirty="0" smtClean="0">
                <a:solidFill>
                  <a:srgbClr val="FFC000"/>
                </a:solidFill>
              </a:rPr>
              <a:t>, do not taper and have parallel walls (tram track sign and signet ring sign)</a:t>
            </a:r>
          </a:p>
          <a:p>
            <a:pPr lvl="1" algn="l"/>
            <a:r>
              <a:rPr lang="en-US" dirty="0" smtClean="0">
                <a:solidFill>
                  <a:srgbClr val="FFC000"/>
                </a:solidFill>
              </a:rPr>
              <a:t>commonest form</a:t>
            </a:r>
          </a:p>
          <a:p>
            <a:pPr algn="l"/>
            <a:r>
              <a:rPr lang="en-US" dirty="0" smtClean="0">
                <a:solidFill>
                  <a:srgbClr val="92D050"/>
                </a:solidFill>
              </a:rPr>
              <a:t>varicose bronchiectasis</a:t>
            </a:r>
          </a:p>
          <a:p>
            <a:pPr lvl="1" algn="l"/>
            <a:r>
              <a:rPr lang="en-US" dirty="0" smtClean="0">
                <a:solidFill>
                  <a:srgbClr val="FFC000"/>
                </a:solidFill>
              </a:rPr>
              <a:t>relatively uncommon</a:t>
            </a:r>
          </a:p>
          <a:p>
            <a:pPr lvl="1" algn="l"/>
            <a:r>
              <a:rPr lang="en-US" dirty="0" smtClean="0">
                <a:solidFill>
                  <a:srgbClr val="FFC000"/>
                </a:solidFill>
              </a:rPr>
              <a:t>beaded appearances where dilated bronchi have interspersed sites of relative narrowing</a:t>
            </a:r>
          </a:p>
          <a:p>
            <a:pPr algn="l"/>
            <a:r>
              <a:rPr lang="en-US" dirty="0" smtClean="0">
                <a:solidFill>
                  <a:srgbClr val="92D050"/>
                </a:solidFill>
              </a:rPr>
              <a:t>cystic bronchiectasis</a:t>
            </a:r>
          </a:p>
          <a:p>
            <a:pPr lvl="1" algn="l"/>
            <a:r>
              <a:rPr lang="en-US" dirty="0" smtClean="0">
                <a:solidFill>
                  <a:srgbClr val="FFC000"/>
                </a:solidFill>
              </a:rPr>
              <a:t>severe form with cyst-like bronchi that extend to the pleural surface</a:t>
            </a:r>
          </a:p>
          <a:p>
            <a:pPr lvl="1" algn="l"/>
            <a:r>
              <a:rPr lang="en-US" dirty="0" smtClean="0">
                <a:solidFill>
                  <a:srgbClr val="FFC000"/>
                </a:solidFill>
              </a:rPr>
              <a:t>air-fluid levels are commonly present</a:t>
            </a:r>
          </a:p>
          <a:p>
            <a:pPr algn="l"/>
            <a:endParaRPr lang="en-US" b="1" dirty="0" smtClean="0">
              <a:solidFill>
                <a:srgbClr val="FFC000"/>
              </a:solidFill>
            </a:endParaRPr>
          </a:p>
          <a:p>
            <a:pPr algn="l"/>
            <a:endParaRPr lang="en-US" dirty="0" smtClean="0">
              <a:solidFill>
                <a:srgbClr val="FFC00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428596" y="857232"/>
            <a:ext cx="8215370" cy="2000548"/>
          </a:xfrm>
          <a:prstGeom prst="rect">
            <a:avLst/>
          </a:prstGeom>
        </p:spPr>
        <p:txBody>
          <a:bodyPr wrap="square">
            <a:spAutoFit/>
          </a:bodyPr>
          <a:lstStyle/>
          <a:p>
            <a:pPr algn="l"/>
            <a:r>
              <a:rPr lang="en-US" sz="2800" dirty="0" smtClean="0">
                <a:solidFill>
                  <a:srgbClr val="FF0000"/>
                </a:solidFill>
              </a:rPr>
              <a:t>Radiographic features</a:t>
            </a:r>
          </a:p>
          <a:p>
            <a:pPr algn="l"/>
            <a:r>
              <a:rPr lang="en-US" sz="2400" dirty="0" smtClean="0">
                <a:solidFill>
                  <a:srgbClr val="92D050"/>
                </a:solidFill>
              </a:rPr>
              <a:t>Plain radiograph</a:t>
            </a:r>
          </a:p>
          <a:p>
            <a:pPr algn="l"/>
            <a:r>
              <a:rPr lang="en-US" dirty="0" smtClean="0">
                <a:solidFill>
                  <a:srgbClr val="FFC000"/>
                </a:solidFill>
              </a:rPr>
              <a:t>Chest x-rays are usually abnormal, but are inadequate in the diagnosis or quantification of bronchiectasis. Tram-track opacities are seen in cylindrical bronchiectasis, and air-fluid levels may be seen in cystic bronchiectasis. Overall there appears to be an increase in </a:t>
            </a:r>
            <a:r>
              <a:rPr lang="en-US" dirty="0" err="1" smtClean="0">
                <a:solidFill>
                  <a:srgbClr val="FFC000"/>
                </a:solidFill>
              </a:rPr>
              <a:t>bronchovascular</a:t>
            </a:r>
            <a:r>
              <a:rPr lang="en-US" dirty="0" smtClean="0">
                <a:solidFill>
                  <a:srgbClr val="FFC000"/>
                </a:solidFill>
              </a:rPr>
              <a:t> markings, and bronchi seen end on may appear as ring shadows . </a:t>
            </a:r>
            <a:endParaRPr lang="en-US" dirty="0">
              <a:solidFill>
                <a:srgbClr val="FFC000"/>
              </a:solidFill>
            </a:endParaRPr>
          </a:p>
        </p:txBody>
      </p:sp>
      <p:pic>
        <p:nvPicPr>
          <p:cNvPr id="94210" name="Picture 2" descr="http://images.radiopaedia.org/images/11360887/83b28194b5b2824f057312fe053193_thumb.jpg"/>
          <p:cNvPicPr>
            <a:picLocks noChangeAspect="1" noChangeArrowheads="1"/>
          </p:cNvPicPr>
          <p:nvPr/>
        </p:nvPicPr>
        <p:blipFill>
          <a:blip r:embed="rId2" cstate="print"/>
          <a:srcRect/>
          <a:stretch>
            <a:fillRect/>
          </a:stretch>
        </p:blipFill>
        <p:spPr bwMode="auto">
          <a:xfrm>
            <a:off x="3000364" y="3000372"/>
            <a:ext cx="3571900" cy="3857628"/>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images.radiopaedia.org/images/1343595/53dc709f46798e410b436479dbd101_thumb.jpg"/>
          <p:cNvPicPr>
            <a:picLocks noChangeAspect="1" noChangeArrowheads="1"/>
          </p:cNvPicPr>
          <p:nvPr/>
        </p:nvPicPr>
        <p:blipFill>
          <a:blip r:embed="rId2" cstate="print"/>
          <a:srcRect/>
          <a:stretch>
            <a:fillRect/>
          </a:stretch>
        </p:blipFill>
        <p:spPr bwMode="auto">
          <a:xfrm>
            <a:off x="1928794" y="928670"/>
            <a:ext cx="4643470" cy="5500726"/>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images.radiopaedia.org/images/2003702/3f8f12dec9128eed3efe41b1c044d5_thumb.jpg"/>
          <p:cNvPicPr>
            <a:picLocks noChangeAspect="1" noChangeArrowheads="1"/>
          </p:cNvPicPr>
          <p:nvPr/>
        </p:nvPicPr>
        <p:blipFill>
          <a:blip r:embed="rId2" cstate="print"/>
          <a:srcRect/>
          <a:stretch>
            <a:fillRect/>
          </a:stretch>
        </p:blipFill>
        <p:spPr bwMode="auto">
          <a:xfrm>
            <a:off x="1928794" y="642918"/>
            <a:ext cx="5214974" cy="5286412"/>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0" y="214290"/>
            <a:ext cx="8429684" cy="2585323"/>
          </a:xfrm>
          <a:prstGeom prst="rect">
            <a:avLst/>
          </a:prstGeom>
        </p:spPr>
        <p:txBody>
          <a:bodyPr wrap="square">
            <a:spAutoFit/>
          </a:bodyPr>
          <a:lstStyle/>
          <a:p>
            <a:pPr algn="l"/>
            <a:r>
              <a:rPr lang="en-US" b="1" dirty="0" smtClean="0">
                <a:solidFill>
                  <a:srgbClr val="92D050"/>
                </a:solidFill>
              </a:rPr>
              <a:t>CT</a:t>
            </a:r>
          </a:p>
          <a:p>
            <a:pPr algn="l"/>
            <a:r>
              <a:rPr lang="en-US" dirty="0" smtClean="0">
                <a:solidFill>
                  <a:srgbClr val="FFC000"/>
                </a:solidFill>
              </a:rPr>
              <a:t>CT and HRCT especially excels at demonstrating the airways, and is able to a greater or lesser degree to distinguish some of the various underlying causes.</a:t>
            </a:r>
          </a:p>
          <a:p>
            <a:pPr algn="l"/>
            <a:endParaRPr lang="en-US" dirty="0" smtClean="0">
              <a:solidFill>
                <a:srgbClr val="FFC000"/>
              </a:solidFill>
            </a:endParaRPr>
          </a:p>
          <a:p>
            <a:pPr algn="l"/>
            <a:r>
              <a:rPr lang="en-US" dirty="0" smtClean="0">
                <a:solidFill>
                  <a:srgbClr val="FFC000"/>
                </a:solidFill>
              </a:rPr>
              <a:t>increased </a:t>
            </a:r>
            <a:r>
              <a:rPr lang="en-US" dirty="0" err="1" smtClean="0">
                <a:solidFill>
                  <a:srgbClr val="FFC000"/>
                </a:solidFill>
              </a:rPr>
              <a:t>bronchoarterial</a:t>
            </a:r>
            <a:r>
              <a:rPr lang="en-US" dirty="0" smtClean="0">
                <a:solidFill>
                  <a:srgbClr val="FFC000"/>
                </a:solidFill>
              </a:rPr>
              <a:t> ratio</a:t>
            </a:r>
          </a:p>
          <a:p>
            <a:pPr algn="l"/>
            <a:r>
              <a:rPr lang="en-US" dirty="0" smtClean="0">
                <a:solidFill>
                  <a:srgbClr val="FFC000"/>
                </a:solidFill>
              </a:rPr>
              <a:t>bronchial wall thickening</a:t>
            </a:r>
          </a:p>
          <a:p>
            <a:pPr algn="l"/>
            <a:r>
              <a:rPr lang="en-US" dirty="0" err="1" smtClean="0">
                <a:solidFill>
                  <a:srgbClr val="FFC000"/>
                </a:solidFill>
              </a:rPr>
              <a:t>mucoid</a:t>
            </a:r>
            <a:r>
              <a:rPr lang="en-US" dirty="0" smtClean="0">
                <a:solidFill>
                  <a:srgbClr val="FFC000"/>
                </a:solidFill>
              </a:rPr>
              <a:t> impaction</a:t>
            </a:r>
          </a:p>
          <a:p>
            <a:pPr algn="l"/>
            <a:r>
              <a:rPr lang="en-US" dirty="0" smtClean="0">
                <a:solidFill>
                  <a:srgbClr val="FFC000"/>
                </a:solidFill>
              </a:rPr>
              <a:t>air-trapping </a:t>
            </a:r>
          </a:p>
          <a:p>
            <a:pPr algn="l"/>
            <a:endParaRPr lang="en-US" b="1" dirty="0"/>
          </a:p>
        </p:txBody>
      </p:sp>
      <p:pic>
        <p:nvPicPr>
          <p:cNvPr id="98306" name="Picture 2" descr="&#10;"/>
          <p:cNvPicPr>
            <a:picLocks noChangeAspect="1" noChangeArrowheads="1"/>
          </p:cNvPicPr>
          <p:nvPr/>
        </p:nvPicPr>
        <p:blipFill>
          <a:blip r:embed="rId2" cstate="print"/>
          <a:srcRect/>
          <a:stretch>
            <a:fillRect/>
          </a:stretch>
        </p:blipFill>
        <p:spPr bwMode="auto">
          <a:xfrm>
            <a:off x="571472" y="2928934"/>
            <a:ext cx="5286412" cy="3071834"/>
          </a:xfrm>
          <a:prstGeom prst="rect">
            <a:avLst/>
          </a:prstGeom>
          <a:noFill/>
        </p:spPr>
      </p:pic>
      <p:sp>
        <p:nvSpPr>
          <p:cNvPr id="4" name="مستطيل 3"/>
          <p:cNvSpPr/>
          <p:nvPr/>
        </p:nvSpPr>
        <p:spPr>
          <a:xfrm>
            <a:off x="6429388" y="3786190"/>
            <a:ext cx="2279790" cy="369332"/>
          </a:xfrm>
          <a:prstGeom prst="rect">
            <a:avLst/>
          </a:prstGeom>
        </p:spPr>
        <p:txBody>
          <a:bodyPr wrap="none">
            <a:spAutoFit/>
          </a:bodyPr>
          <a:lstStyle/>
          <a:p>
            <a:r>
              <a:rPr lang="en-US" dirty="0" smtClean="0">
                <a:hlinkClick r:id="rId3"/>
              </a:rPr>
              <a:t>cylindrical bronchiectasis</a:t>
            </a:r>
            <a:endParaRPr lang="ar-LY"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10;"/>
          <p:cNvPicPr>
            <a:picLocks noChangeAspect="1" noChangeArrowheads="1"/>
          </p:cNvPicPr>
          <p:nvPr/>
        </p:nvPicPr>
        <p:blipFill>
          <a:blip r:embed="rId2" cstate="print"/>
          <a:srcRect/>
          <a:stretch>
            <a:fillRect/>
          </a:stretch>
        </p:blipFill>
        <p:spPr bwMode="auto">
          <a:xfrm>
            <a:off x="571472" y="857232"/>
            <a:ext cx="3643338" cy="4429156"/>
          </a:xfrm>
          <a:prstGeom prst="rect">
            <a:avLst/>
          </a:prstGeom>
          <a:noFill/>
        </p:spPr>
      </p:pic>
      <p:sp>
        <p:nvSpPr>
          <p:cNvPr id="3" name="مستطيل 2"/>
          <p:cNvSpPr/>
          <p:nvPr/>
        </p:nvSpPr>
        <p:spPr>
          <a:xfrm>
            <a:off x="5715008" y="2786058"/>
            <a:ext cx="1460656" cy="369332"/>
          </a:xfrm>
          <a:prstGeom prst="rect">
            <a:avLst/>
          </a:prstGeom>
        </p:spPr>
        <p:txBody>
          <a:bodyPr wrap="none">
            <a:spAutoFit/>
          </a:bodyPr>
          <a:lstStyle/>
          <a:p>
            <a:r>
              <a:rPr lang="en-US" dirty="0" smtClean="0">
                <a:solidFill>
                  <a:srgbClr val="92D050"/>
                </a:solidFill>
              </a:rPr>
              <a:t>signet ring sign</a:t>
            </a:r>
            <a:endParaRPr lang="en-US" dirty="0">
              <a:solidFill>
                <a:srgbClr val="92D050"/>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Bronchiectasis - ..."/>
          <p:cNvPicPr>
            <a:picLocks noChangeAspect="1" noChangeArrowheads="1"/>
          </p:cNvPicPr>
          <p:nvPr/>
        </p:nvPicPr>
        <p:blipFill>
          <a:blip r:embed="rId2" cstate="print"/>
          <a:srcRect/>
          <a:stretch>
            <a:fillRect/>
          </a:stretch>
        </p:blipFill>
        <p:spPr bwMode="auto">
          <a:xfrm>
            <a:off x="500034" y="1071546"/>
            <a:ext cx="4929222" cy="4572032"/>
          </a:xfrm>
          <a:prstGeom prst="rect">
            <a:avLst/>
          </a:prstGeom>
          <a:noFill/>
        </p:spPr>
      </p:pic>
      <p:sp>
        <p:nvSpPr>
          <p:cNvPr id="3" name="مستطيل 2"/>
          <p:cNvSpPr/>
          <p:nvPr/>
        </p:nvSpPr>
        <p:spPr>
          <a:xfrm>
            <a:off x="6143636" y="3143248"/>
            <a:ext cx="1922321" cy="369332"/>
          </a:xfrm>
          <a:prstGeom prst="rect">
            <a:avLst/>
          </a:prstGeom>
        </p:spPr>
        <p:txBody>
          <a:bodyPr wrap="none">
            <a:spAutoFit/>
          </a:bodyPr>
          <a:lstStyle/>
          <a:p>
            <a:r>
              <a:rPr lang="en-US" dirty="0" smtClean="0">
                <a:solidFill>
                  <a:srgbClr val="92D050"/>
                </a:solidFill>
              </a:rPr>
              <a:t>cystic bronchiectasis</a:t>
            </a:r>
            <a:endParaRPr lang="ar-LY" dirty="0">
              <a:solidFill>
                <a:srgbClr val="92D050"/>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images.radiopaedia.org/images/801997/3879caed16f6d9a1f9ebc3f33fa0b8_thumb.jpg"/>
          <p:cNvPicPr>
            <a:picLocks noChangeAspect="1" noChangeArrowheads="1"/>
          </p:cNvPicPr>
          <p:nvPr/>
        </p:nvPicPr>
        <p:blipFill>
          <a:blip r:embed="rId2" cstate="print"/>
          <a:srcRect/>
          <a:stretch>
            <a:fillRect/>
          </a:stretch>
        </p:blipFill>
        <p:spPr bwMode="auto">
          <a:xfrm>
            <a:off x="571472" y="785794"/>
            <a:ext cx="5072098" cy="5214974"/>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images.radiopaedia.org/images/2265369/71103bb62ccccdf1a21c4fc1e5aecc_thumb.jpg"/>
          <p:cNvPicPr>
            <a:picLocks noChangeAspect="1" noChangeArrowheads="1"/>
          </p:cNvPicPr>
          <p:nvPr/>
        </p:nvPicPr>
        <p:blipFill>
          <a:blip r:embed="rId2" cstate="print"/>
          <a:srcRect/>
          <a:stretch>
            <a:fillRect/>
          </a:stretch>
        </p:blipFill>
        <p:spPr bwMode="auto">
          <a:xfrm>
            <a:off x="1643042" y="1071546"/>
            <a:ext cx="5357850" cy="3857652"/>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images.radiopaedia.org/images/7327393/71c2ed376aca2bc0512ced456e1187_thumb.jpg"/>
          <p:cNvPicPr>
            <a:picLocks noChangeAspect="1" noChangeArrowheads="1"/>
          </p:cNvPicPr>
          <p:nvPr/>
        </p:nvPicPr>
        <p:blipFill>
          <a:blip r:embed="rId2" cstate="print"/>
          <a:srcRect/>
          <a:stretch>
            <a:fillRect/>
          </a:stretch>
        </p:blipFill>
        <p:spPr bwMode="auto">
          <a:xfrm>
            <a:off x="1428728" y="1214422"/>
            <a:ext cx="5786478" cy="4572032"/>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7314" name="Picture 2" descr="ÙØªÙØ¬Ø© Ø¨Ø­Ø« Ø§ÙØµÙØ± Ø¹Ù âªnature picâ¬â"/>
          <p:cNvPicPr>
            <a:picLocks noChangeAspect="1" noChangeArrowheads="1"/>
          </p:cNvPicPr>
          <p:nvPr/>
        </p:nvPicPr>
        <p:blipFill>
          <a:blip r:embed="rId2" cstate="print"/>
          <a:srcRect/>
          <a:stretch>
            <a:fillRect/>
          </a:stretch>
        </p:blipFill>
        <p:spPr bwMode="auto">
          <a:xfrm>
            <a:off x="1547664" y="980728"/>
            <a:ext cx="5472608" cy="3960440"/>
          </a:xfrm>
          <a:prstGeom prst="rect">
            <a:avLst/>
          </a:prstGeom>
          <a:noFill/>
        </p:spPr>
      </p:pic>
      <p:sp>
        <p:nvSpPr>
          <p:cNvPr id="6" name="TextBox 5"/>
          <p:cNvSpPr txBox="1"/>
          <p:nvPr/>
        </p:nvSpPr>
        <p:spPr>
          <a:xfrm>
            <a:off x="3635896" y="5229200"/>
            <a:ext cx="3720890" cy="338554"/>
          </a:xfrm>
          <a:prstGeom prst="rect">
            <a:avLst/>
          </a:prstGeom>
          <a:noFill/>
        </p:spPr>
        <p:txBody>
          <a:bodyPr wrap="none" rtlCol="0">
            <a:spAutoFit/>
          </a:bodyPr>
          <a:lstStyle/>
          <a:p>
            <a:r>
              <a:rPr lang="ar-LY" sz="1600" dirty="0" smtClean="0">
                <a:solidFill>
                  <a:srgbClr val="DA6C8E"/>
                </a:solidFill>
              </a:rPr>
              <a:t>وانت فى طريقك للبحث عن الحياة ...لا تنسى ان تعيش</a:t>
            </a:r>
            <a:endParaRPr lang="en-US" sz="1600" dirty="0">
              <a:solidFill>
                <a:srgbClr val="DA6C8E"/>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500034" y="1214422"/>
            <a:ext cx="8643966" cy="3139321"/>
          </a:xfrm>
          <a:prstGeom prst="rect">
            <a:avLst/>
          </a:prstGeom>
        </p:spPr>
        <p:txBody>
          <a:bodyPr wrap="square">
            <a:spAutoFit/>
          </a:bodyPr>
          <a:lstStyle/>
          <a:p>
            <a:pPr algn="ctr"/>
            <a:endParaRPr lang="ar-LY" sz="3600" b="1" dirty="0" smtClean="0">
              <a:solidFill>
                <a:srgbClr val="FF0000"/>
              </a:solidFill>
            </a:endParaRPr>
          </a:p>
          <a:p>
            <a:pPr algn="ctr"/>
            <a:r>
              <a:rPr lang="en-US" sz="3200" dirty="0" smtClean="0">
                <a:solidFill>
                  <a:srgbClr val="FF0000"/>
                </a:solidFill>
              </a:rPr>
              <a:t>Pulmonary emphysema</a:t>
            </a:r>
          </a:p>
          <a:p>
            <a:pPr algn="l"/>
            <a:endParaRPr lang="en-US" dirty="0" smtClean="0"/>
          </a:p>
          <a:p>
            <a:pPr algn="l"/>
            <a:endParaRPr lang="en-US" dirty="0" smtClean="0"/>
          </a:p>
          <a:p>
            <a:pPr algn="l"/>
            <a:r>
              <a:rPr lang="en-US" dirty="0" smtClean="0"/>
              <a:t> </a:t>
            </a:r>
            <a:r>
              <a:rPr lang="en-US" dirty="0" smtClean="0">
                <a:solidFill>
                  <a:srgbClr val="FFC000"/>
                </a:solidFill>
              </a:rPr>
              <a:t>is defined as the "abnormal permanent enlargement of the airspaces distal to the terminal bronchioles accompanied by destruction of the alveolar wall and without obvious fibrosis". Emphysema is one of the entities grouped together as chronic obstructive pulmonary disease. Emphysema is best evaluated on CT, although indirect signs can be noticed on conventional radiography in a proportion of cases</a:t>
            </a:r>
            <a:r>
              <a:rPr lang="en-US" dirty="0" smtClean="0"/>
              <a:t>.</a:t>
            </a:r>
            <a:endParaRPr lang="ar-LY"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214282" y="1785926"/>
            <a:ext cx="7929618" cy="2185214"/>
          </a:xfrm>
          <a:prstGeom prst="rect">
            <a:avLst/>
          </a:prstGeom>
        </p:spPr>
        <p:txBody>
          <a:bodyPr wrap="square">
            <a:spAutoFit/>
          </a:bodyPr>
          <a:lstStyle/>
          <a:p>
            <a:pPr algn="l"/>
            <a:r>
              <a:rPr lang="en-US" sz="2800" dirty="0" smtClean="0">
                <a:solidFill>
                  <a:srgbClr val="FFC000"/>
                </a:solidFill>
              </a:rPr>
              <a:t>morphologic subtypes</a:t>
            </a:r>
          </a:p>
          <a:p>
            <a:pPr algn="l"/>
            <a:endParaRPr lang="en-US" dirty="0" smtClean="0"/>
          </a:p>
          <a:p>
            <a:pPr algn="l"/>
            <a:endParaRPr lang="en-US" dirty="0" smtClean="0"/>
          </a:p>
          <a:p>
            <a:pPr algn="l"/>
            <a:r>
              <a:rPr lang="en-US" sz="2400" dirty="0" err="1" smtClean="0">
                <a:solidFill>
                  <a:srgbClr val="92D050"/>
                </a:solidFill>
              </a:rPr>
              <a:t>centrilobular</a:t>
            </a:r>
            <a:r>
              <a:rPr lang="en-US" sz="2400" dirty="0" smtClean="0">
                <a:solidFill>
                  <a:srgbClr val="92D050"/>
                </a:solidFill>
              </a:rPr>
              <a:t> emphysema (most common)</a:t>
            </a:r>
          </a:p>
          <a:p>
            <a:pPr algn="l"/>
            <a:r>
              <a:rPr lang="en-US" sz="2400" dirty="0" err="1" smtClean="0">
                <a:solidFill>
                  <a:srgbClr val="92D050"/>
                </a:solidFill>
              </a:rPr>
              <a:t>panlobular</a:t>
            </a:r>
            <a:r>
              <a:rPr lang="en-US" sz="2400" dirty="0" smtClean="0">
                <a:solidFill>
                  <a:srgbClr val="92D050"/>
                </a:solidFill>
              </a:rPr>
              <a:t> emphysema</a:t>
            </a:r>
          </a:p>
          <a:p>
            <a:pPr algn="l"/>
            <a:r>
              <a:rPr lang="en-US" sz="2400" dirty="0" err="1" smtClean="0">
                <a:solidFill>
                  <a:srgbClr val="92D050"/>
                </a:solidFill>
              </a:rPr>
              <a:t>paraseptal</a:t>
            </a:r>
            <a:r>
              <a:rPr lang="en-US" sz="2400" dirty="0" smtClean="0">
                <a:solidFill>
                  <a:srgbClr val="92D050"/>
                </a:solidFill>
              </a:rPr>
              <a:t> emphysema</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0" y="0"/>
            <a:ext cx="9144000" cy="1200329"/>
          </a:xfrm>
          <a:prstGeom prst="rect">
            <a:avLst/>
          </a:prstGeom>
        </p:spPr>
        <p:txBody>
          <a:bodyPr wrap="square">
            <a:spAutoFit/>
          </a:bodyPr>
          <a:lstStyle/>
          <a:p>
            <a:pPr algn="l"/>
            <a:r>
              <a:rPr lang="en-US" dirty="0" smtClean="0">
                <a:solidFill>
                  <a:srgbClr val="FFC000"/>
                </a:solidFill>
              </a:rPr>
              <a:t>The three morphologic subtypes of emphysema are named according to their relationship to the secondary pulmonary lobule:</a:t>
            </a:r>
          </a:p>
          <a:p>
            <a:pPr algn="l"/>
            <a:r>
              <a:rPr lang="en-US" dirty="0" err="1" smtClean="0">
                <a:solidFill>
                  <a:srgbClr val="92D050"/>
                </a:solidFill>
              </a:rPr>
              <a:t>Centrilobular</a:t>
            </a:r>
            <a:r>
              <a:rPr lang="en-US" dirty="0" smtClean="0">
                <a:solidFill>
                  <a:srgbClr val="92D050"/>
                </a:solidFill>
              </a:rPr>
              <a:t> emphysema </a:t>
            </a:r>
            <a:r>
              <a:rPr lang="en-US" dirty="0" smtClean="0">
                <a:solidFill>
                  <a:srgbClr val="FFC000"/>
                </a:solidFill>
              </a:rPr>
              <a:t>is the most frequently encountered type and affects the bronchioles, particularly of the upper zones. It is strongly associated with smoking in a dose-dependent way</a:t>
            </a:r>
            <a:r>
              <a:rPr lang="en-US" dirty="0" smtClean="0"/>
              <a:t> </a:t>
            </a:r>
            <a:endParaRPr lang="en-US" dirty="0"/>
          </a:p>
        </p:txBody>
      </p:sp>
      <p:pic>
        <p:nvPicPr>
          <p:cNvPr id="104450" name="Picture 2" descr="Centrilobular emp..."/>
          <p:cNvPicPr>
            <a:picLocks noChangeAspect="1" noChangeArrowheads="1"/>
          </p:cNvPicPr>
          <p:nvPr/>
        </p:nvPicPr>
        <p:blipFill>
          <a:blip r:embed="rId2" cstate="print"/>
          <a:srcRect/>
          <a:stretch>
            <a:fillRect/>
          </a:stretch>
        </p:blipFill>
        <p:spPr bwMode="auto">
          <a:xfrm>
            <a:off x="285720" y="2000240"/>
            <a:ext cx="3071834" cy="3857652"/>
          </a:xfrm>
          <a:prstGeom prst="rect">
            <a:avLst/>
          </a:prstGeom>
          <a:noFill/>
        </p:spPr>
      </p:pic>
      <p:pic>
        <p:nvPicPr>
          <p:cNvPr id="104452" name="Picture 4" descr="http://images.radiopaedia.org/images/568430/2e84cd9f312a61cf877ce68467c026_thumb.jpg"/>
          <p:cNvPicPr>
            <a:picLocks noChangeAspect="1" noChangeArrowheads="1"/>
          </p:cNvPicPr>
          <p:nvPr/>
        </p:nvPicPr>
        <p:blipFill>
          <a:blip r:embed="rId3" cstate="print"/>
          <a:srcRect/>
          <a:stretch>
            <a:fillRect/>
          </a:stretch>
        </p:blipFill>
        <p:spPr bwMode="auto">
          <a:xfrm>
            <a:off x="4214810" y="1785926"/>
            <a:ext cx="4071966" cy="4143404"/>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0" y="0"/>
            <a:ext cx="8858280" cy="1015663"/>
          </a:xfrm>
          <a:prstGeom prst="rect">
            <a:avLst/>
          </a:prstGeom>
        </p:spPr>
        <p:txBody>
          <a:bodyPr wrap="square">
            <a:spAutoFit/>
          </a:bodyPr>
          <a:lstStyle/>
          <a:p>
            <a:pPr algn="l"/>
            <a:r>
              <a:rPr lang="en-US" sz="2400" dirty="0" err="1" smtClean="0">
                <a:solidFill>
                  <a:srgbClr val="92D050"/>
                </a:solidFill>
              </a:rPr>
              <a:t>Panlobular</a:t>
            </a:r>
            <a:r>
              <a:rPr lang="en-US" sz="2400" dirty="0" smtClean="0">
                <a:solidFill>
                  <a:srgbClr val="92D050"/>
                </a:solidFill>
              </a:rPr>
              <a:t> emphysema </a:t>
            </a:r>
            <a:r>
              <a:rPr lang="en-US" dirty="0" smtClean="0">
                <a:solidFill>
                  <a:srgbClr val="FFC000"/>
                </a:solidFill>
              </a:rPr>
              <a:t>in contrast, affects the entire secondary pulmonary lobule and is more pronounced in the lower zones, matching areas of maximal blood flow. It is seen particularly in alpha-1-antitrypsin (AAT) deficiency (exacerbated by smoking)</a:t>
            </a:r>
            <a:endParaRPr lang="ar-LY" dirty="0">
              <a:solidFill>
                <a:srgbClr val="FFC000"/>
              </a:solidFill>
            </a:endParaRPr>
          </a:p>
        </p:txBody>
      </p:sp>
      <p:pic>
        <p:nvPicPr>
          <p:cNvPr id="107522" name="Picture 2" descr="Emphysema&#10;&#10;Hyper-..."/>
          <p:cNvPicPr>
            <a:picLocks noChangeAspect="1" noChangeArrowheads="1"/>
          </p:cNvPicPr>
          <p:nvPr/>
        </p:nvPicPr>
        <p:blipFill>
          <a:blip r:embed="rId2" cstate="print"/>
          <a:srcRect/>
          <a:stretch>
            <a:fillRect/>
          </a:stretch>
        </p:blipFill>
        <p:spPr bwMode="auto">
          <a:xfrm>
            <a:off x="285720" y="1571612"/>
            <a:ext cx="3500462" cy="4643470"/>
          </a:xfrm>
          <a:prstGeom prst="rect">
            <a:avLst/>
          </a:prstGeom>
          <a:noFill/>
        </p:spPr>
      </p:pic>
      <p:pic>
        <p:nvPicPr>
          <p:cNvPr id="107524" name="Picture 4" descr="Panlobular emphys..."/>
          <p:cNvPicPr>
            <a:picLocks noChangeAspect="1" noChangeArrowheads="1"/>
          </p:cNvPicPr>
          <p:nvPr/>
        </p:nvPicPr>
        <p:blipFill>
          <a:blip r:embed="rId3" cstate="print"/>
          <a:srcRect/>
          <a:stretch>
            <a:fillRect/>
          </a:stretch>
        </p:blipFill>
        <p:spPr bwMode="auto">
          <a:xfrm>
            <a:off x="4500562" y="2428868"/>
            <a:ext cx="4357718" cy="3786214"/>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0" y="214290"/>
            <a:ext cx="9001156" cy="1015663"/>
          </a:xfrm>
          <a:prstGeom prst="rect">
            <a:avLst/>
          </a:prstGeom>
        </p:spPr>
        <p:txBody>
          <a:bodyPr wrap="square">
            <a:spAutoFit/>
          </a:bodyPr>
          <a:lstStyle/>
          <a:p>
            <a:pPr algn="l"/>
            <a:r>
              <a:rPr lang="en-US" sz="2400" dirty="0" err="1" smtClean="0">
                <a:solidFill>
                  <a:srgbClr val="92D050"/>
                </a:solidFill>
              </a:rPr>
              <a:t>Paraseptal</a:t>
            </a:r>
            <a:r>
              <a:rPr lang="en-US" sz="2400" dirty="0" smtClean="0">
                <a:solidFill>
                  <a:srgbClr val="92D050"/>
                </a:solidFill>
              </a:rPr>
              <a:t> emphysema </a:t>
            </a:r>
            <a:r>
              <a:rPr lang="en-US" dirty="0" smtClean="0">
                <a:solidFill>
                  <a:srgbClr val="FFC000"/>
                </a:solidFill>
              </a:rPr>
              <a:t>affects the peripheral parts of the secondary pulmonary lobule, and is usually located adjacent to the pleural surfaces (including pleural fissures) . It is also associated with smoking, and can lead to the formation of </a:t>
            </a:r>
            <a:r>
              <a:rPr lang="en-US" dirty="0" err="1" smtClean="0">
                <a:solidFill>
                  <a:srgbClr val="FFC000"/>
                </a:solidFill>
              </a:rPr>
              <a:t>subpleural</a:t>
            </a:r>
            <a:r>
              <a:rPr lang="en-US" dirty="0" smtClean="0">
                <a:solidFill>
                  <a:srgbClr val="FFC000"/>
                </a:solidFill>
              </a:rPr>
              <a:t> </a:t>
            </a:r>
            <a:r>
              <a:rPr lang="en-US" dirty="0" err="1" smtClean="0">
                <a:solidFill>
                  <a:srgbClr val="FFC000"/>
                </a:solidFill>
              </a:rPr>
              <a:t>bullae</a:t>
            </a:r>
            <a:r>
              <a:rPr lang="en-US" dirty="0" smtClean="0">
                <a:solidFill>
                  <a:srgbClr val="FFC000"/>
                </a:solidFill>
              </a:rPr>
              <a:t> and spontaneous </a:t>
            </a:r>
            <a:r>
              <a:rPr lang="en-US" dirty="0" err="1" smtClean="0">
                <a:solidFill>
                  <a:srgbClr val="FFC000"/>
                </a:solidFill>
              </a:rPr>
              <a:t>pneumothorax</a:t>
            </a:r>
            <a:r>
              <a:rPr lang="en-US" dirty="0" smtClean="0"/>
              <a:t> </a:t>
            </a:r>
            <a:endParaRPr lang="ar-LY" dirty="0"/>
          </a:p>
        </p:txBody>
      </p:sp>
      <p:pic>
        <p:nvPicPr>
          <p:cNvPr id="108548" name="Picture 4" descr="Paraseptal emphys..."/>
          <p:cNvPicPr>
            <a:picLocks noChangeAspect="1" noChangeArrowheads="1"/>
          </p:cNvPicPr>
          <p:nvPr/>
        </p:nvPicPr>
        <p:blipFill>
          <a:blip r:embed="rId2" cstate="print"/>
          <a:srcRect/>
          <a:stretch>
            <a:fillRect/>
          </a:stretch>
        </p:blipFill>
        <p:spPr bwMode="auto">
          <a:xfrm>
            <a:off x="0" y="1785926"/>
            <a:ext cx="3857620" cy="3643338"/>
          </a:xfrm>
          <a:prstGeom prst="rect">
            <a:avLst/>
          </a:prstGeom>
          <a:noFill/>
        </p:spPr>
      </p:pic>
      <p:pic>
        <p:nvPicPr>
          <p:cNvPr id="108550" name="Picture 6" descr="Coronal image sho..."/>
          <p:cNvPicPr>
            <a:picLocks noChangeAspect="1" noChangeArrowheads="1"/>
          </p:cNvPicPr>
          <p:nvPr/>
        </p:nvPicPr>
        <p:blipFill>
          <a:blip r:embed="rId3" cstate="print"/>
          <a:srcRect/>
          <a:stretch>
            <a:fillRect/>
          </a:stretch>
        </p:blipFill>
        <p:spPr bwMode="auto">
          <a:xfrm>
            <a:off x="4929190" y="1785926"/>
            <a:ext cx="3643338" cy="3643338"/>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http://images.radiopaedia.org/images/4417780/d60ff832490acddbf4a2ff030d06be_thumb.jpg"/>
          <p:cNvPicPr>
            <a:picLocks noChangeAspect="1" noChangeArrowheads="1"/>
          </p:cNvPicPr>
          <p:nvPr/>
        </p:nvPicPr>
        <p:blipFill>
          <a:blip r:embed="rId2" cstate="print"/>
          <a:srcRect/>
          <a:stretch>
            <a:fillRect/>
          </a:stretch>
        </p:blipFill>
        <p:spPr bwMode="auto">
          <a:xfrm>
            <a:off x="500034" y="714356"/>
            <a:ext cx="4857784" cy="5286412"/>
          </a:xfrm>
          <a:prstGeom prst="rect">
            <a:avLst/>
          </a:prstGeom>
          <a:noFill/>
        </p:spPr>
      </p:pic>
      <p:sp>
        <p:nvSpPr>
          <p:cNvPr id="3" name="مستطيل 2"/>
          <p:cNvSpPr/>
          <p:nvPr/>
        </p:nvSpPr>
        <p:spPr>
          <a:xfrm>
            <a:off x="6215074" y="3143248"/>
            <a:ext cx="1871025" cy="369332"/>
          </a:xfrm>
          <a:prstGeom prst="rect">
            <a:avLst/>
          </a:prstGeom>
        </p:spPr>
        <p:txBody>
          <a:bodyPr wrap="none">
            <a:spAutoFit/>
          </a:bodyPr>
          <a:lstStyle/>
          <a:p>
            <a:r>
              <a:rPr lang="en-US" dirty="0" err="1" smtClean="0">
                <a:solidFill>
                  <a:srgbClr val="92D050"/>
                </a:solidFill>
              </a:rPr>
              <a:t>bullous</a:t>
            </a:r>
            <a:r>
              <a:rPr lang="en-US" dirty="0" smtClean="0">
                <a:solidFill>
                  <a:srgbClr val="92D050"/>
                </a:solidFill>
              </a:rPr>
              <a:t> emphysema</a:t>
            </a:r>
            <a:endParaRPr lang="ar-LY" dirty="0">
              <a:solidFill>
                <a:srgbClr val="92D050"/>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images.radiopaedia.org/images/449024/1b69a65774aa3c48d2292f98b50728_thumb.jpeg"/>
          <p:cNvPicPr>
            <a:picLocks noChangeAspect="1" noChangeArrowheads="1"/>
          </p:cNvPicPr>
          <p:nvPr/>
        </p:nvPicPr>
        <p:blipFill>
          <a:blip r:embed="rId2" cstate="print"/>
          <a:srcRect/>
          <a:stretch>
            <a:fillRect/>
          </a:stretch>
        </p:blipFill>
        <p:spPr bwMode="auto">
          <a:xfrm>
            <a:off x="2500298" y="571480"/>
            <a:ext cx="3786214" cy="5214974"/>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مستطيل 1"/>
          <p:cNvSpPr>
            <a:spLocks noChangeArrowheads="1"/>
          </p:cNvSpPr>
          <p:nvPr/>
        </p:nvSpPr>
        <p:spPr bwMode="auto">
          <a:xfrm>
            <a:off x="4643438" y="1700213"/>
            <a:ext cx="45720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dirty="0" smtClean="0">
                <a:solidFill>
                  <a:srgbClr val="92D050"/>
                </a:solidFill>
                <a:latin typeface="Times New Roman" pitchFamily="18" charset="0"/>
              </a:rPr>
              <a:t>                Emphysema</a:t>
            </a:r>
            <a:endParaRPr lang="en-US" dirty="0">
              <a:solidFill>
                <a:srgbClr val="92D050"/>
              </a:solidFill>
              <a:latin typeface="Times New Roman" pitchFamily="18" charset="0"/>
            </a:endParaRPr>
          </a:p>
          <a:p>
            <a:pPr algn="l" rtl="0" fontAlgn="base">
              <a:spcBef>
                <a:spcPct val="0"/>
              </a:spcBef>
              <a:spcAft>
                <a:spcPct val="0"/>
              </a:spcAft>
            </a:pPr>
            <a:r>
              <a:rPr lang="en-US" dirty="0" smtClean="0">
                <a:solidFill>
                  <a:srgbClr val="92D050"/>
                </a:solidFill>
                <a:latin typeface="Times New Roman" pitchFamily="18" charset="0"/>
              </a:rPr>
              <a:t>-over-inflation </a:t>
            </a:r>
            <a:r>
              <a:rPr lang="en-US" dirty="0">
                <a:solidFill>
                  <a:srgbClr val="92D050"/>
                </a:solidFill>
                <a:latin typeface="Times New Roman" pitchFamily="18" charset="0"/>
              </a:rPr>
              <a:t>of the lungs.</a:t>
            </a:r>
          </a:p>
          <a:p>
            <a:pPr algn="l" rtl="0" fontAlgn="base">
              <a:spcBef>
                <a:spcPct val="0"/>
              </a:spcBef>
              <a:spcAft>
                <a:spcPct val="0"/>
              </a:spcAft>
            </a:pPr>
            <a:r>
              <a:rPr lang="en-US" dirty="0" smtClean="0">
                <a:solidFill>
                  <a:srgbClr val="92D050"/>
                </a:solidFill>
                <a:latin typeface="Times New Roman" pitchFamily="18" charset="0"/>
              </a:rPr>
              <a:t>-abnormally </a:t>
            </a:r>
            <a:r>
              <a:rPr lang="en-US" dirty="0">
                <a:solidFill>
                  <a:srgbClr val="92D050"/>
                </a:solidFill>
                <a:latin typeface="Times New Roman" pitchFamily="18" charset="0"/>
              </a:rPr>
              <a:t>increased chest diameter</a:t>
            </a:r>
            <a:r>
              <a:rPr lang="en-US" dirty="0" smtClean="0">
                <a:solidFill>
                  <a:srgbClr val="92D050"/>
                </a:solidFill>
                <a:latin typeface="Times New Roman" pitchFamily="18" charset="0"/>
              </a:rPr>
              <a:t>.</a:t>
            </a:r>
          </a:p>
          <a:p>
            <a:pPr algn="l" rtl="0" fontAlgn="base">
              <a:spcBef>
                <a:spcPct val="0"/>
              </a:spcBef>
              <a:spcAft>
                <a:spcPct val="0"/>
              </a:spcAft>
            </a:pPr>
            <a:r>
              <a:rPr lang="en-US" dirty="0" smtClean="0">
                <a:solidFill>
                  <a:srgbClr val="92D050"/>
                </a:solidFill>
                <a:latin typeface="Times New Roman" pitchFamily="18" charset="0"/>
              </a:rPr>
              <a:t>-Increase </a:t>
            </a:r>
            <a:r>
              <a:rPr lang="en-US" dirty="0" err="1" smtClean="0">
                <a:solidFill>
                  <a:srgbClr val="92D050"/>
                </a:solidFill>
                <a:latin typeface="Times New Roman" pitchFamily="18" charset="0"/>
              </a:rPr>
              <a:t>intercostal</a:t>
            </a:r>
            <a:r>
              <a:rPr lang="en-US" dirty="0" smtClean="0">
                <a:solidFill>
                  <a:srgbClr val="92D050"/>
                </a:solidFill>
                <a:latin typeface="Times New Roman" pitchFamily="18" charset="0"/>
              </a:rPr>
              <a:t> space  </a:t>
            </a:r>
            <a:endParaRPr lang="en-US" dirty="0">
              <a:solidFill>
                <a:srgbClr val="92D050"/>
              </a:solidFill>
              <a:latin typeface="Times New Roman" pitchFamily="18" charset="0"/>
            </a:endParaRPr>
          </a:p>
          <a:p>
            <a:pPr algn="l" rtl="0" fontAlgn="base">
              <a:spcBef>
                <a:spcPct val="0"/>
              </a:spcBef>
              <a:spcAft>
                <a:spcPct val="0"/>
              </a:spcAft>
            </a:pPr>
            <a:r>
              <a:rPr lang="en-US" dirty="0" smtClean="0">
                <a:solidFill>
                  <a:srgbClr val="92D050"/>
                </a:solidFill>
                <a:latin typeface="Times New Roman" pitchFamily="18" charset="0"/>
              </a:rPr>
              <a:t>-The </a:t>
            </a:r>
            <a:r>
              <a:rPr lang="en-US" dirty="0">
                <a:solidFill>
                  <a:srgbClr val="92D050"/>
                </a:solidFill>
                <a:latin typeface="Times New Roman" pitchFamily="18" charset="0"/>
              </a:rPr>
              <a:t>diaphragm may appear depressed or flattened. </a:t>
            </a:r>
          </a:p>
          <a:p>
            <a:pPr algn="l" rtl="0" fontAlgn="base">
              <a:spcBef>
                <a:spcPct val="0"/>
              </a:spcBef>
              <a:spcAft>
                <a:spcPct val="0"/>
              </a:spcAft>
            </a:pPr>
            <a:r>
              <a:rPr lang="en-US" dirty="0">
                <a:solidFill>
                  <a:srgbClr val="92D050"/>
                </a:solidFill>
                <a:latin typeface="Times New Roman" pitchFamily="18" charset="0"/>
              </a:rPr>
              <a:t> </a:t>
            </a:r>
            <a:r>
              <a:rPr lang="en-US" dirty="0" smtClean="0">
                <a:solidFill>
                  <a:srgbClr val="92D050"/>
                </a:solidFill>
                <a:latin typeface="Times New Roman" pitchFamily="18" charset="0"/>
              </a:rPr>
              <a:t>-patients </a:t>
            </a:r>
            <a:r>
              <a:rPr lang="en-US" dirty="0">
                <a:solidFill>
                  <a:srgbClr val="92D050"/>
                </a:solidFill>
                <a:latin typeface="Times New Roman" pitchFamily="18" charset="0"/>
              </a:rPr>
              <a:t>with advanced emphysema may show a smaller or vertical heart.</a:t>
            </a:r>
            <a:endParaRPr lang="ar-LY" dirty="0">
              <a:solidFill>
                <a:srgbClr val="92D050"/>
              </a:solidFill>
              <a:latin typeface="Times New Roman" pitchFamily="18" charset="0"/>
            </a:endParaRPr>
          </a:p>
        </p:txBody>
      </p:sp>
      <p:pic>
        <p:nvPicPr>
          <p:cNvPr id="8397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63" y="735013"/>
            <a:ext cx="45339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83020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0034" y="5286388"/>
            <a:ext cx="7924800" cy="1143000"/>
          </a:xfrm>
        </p:spPr>
        <p:txBody>
          <a:bodyPr/>
          <a:lstStyle/>
          <a:p>
            <a:r>
              <a:rPr lang="en-US" sz="1600" dirty="0" smtClean="0"/>
              <a:t>Thanks god , there is no radiology</a:t>
            </a:r>
            <a:endParaRPr lang="ar-LY" sz="1600" dirty="0"/>
          </a:p>
        </p:txBody>
      </p:sp>
      <p:pic>
        <p:nvPicPr>
          <p:cNvPr id="2050" name="Picture 2" descr="C:\Users\ءءءءءءءءءءءءءءءءءءء\Desktop\images (2).jpg"/>
          <p:cNvPicPr>
            <a:picLocks noChangeAspect="1" noChangeArrowheads="1"/>
          </p:cNvPicPr>
          <p:nvPr/>
        </p:nvPicPr>
        <p:blipFill>
          <a:blip r:embed="rId2" cstate="print"/>
          <a:srcRect/>
          <a:stretch>
            <a:fillRect/>
          </a:stretch>
        </p:blipFill>
        <p:spPr bwMode="auto">
          <a:xfrm>
            <a:off x="0" y="428604"/>
            <a:ext cx="8072462" cy="5072098"/>
          </a:xfrm>
          <a:prstGeom prst="rect">
            <a:avLst/>
          </a:prstGeom>
          <a:noFill/>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1124744"/>
            <a:ext cx="6072214" cy="2185214"/>
          </a:xfrm>
          <a:prstGeom prst="rect">
            <a:avLst/>
          </a:prstGeom>
        </p:spPr>
        <p:txBody>
          <a:bodyPr wrap="square">
            <a:spAutoFit/>
          </a:bodyPr>
          <a:lstStyle/>
          <a:p>
            <a:pPr algn="l"/>
            <a:endParaRPr lang="en-US" sz="3200" dirty="0" smtClean="0">
              <a:solidFill>
                <a:srgbClr val="FF0000"/>
              </a:solidFill>
            </a:endParaRPr>
          </a:p>
          <a:p>
            <a:pPr algn="l"/>
            <a:r>
              <a:rPr lang="en-US" sz="3200" dirty="0" smtClean="0">
                <a:solidFill>
                  <a:srgbClr val="FF0000"/>
                </a:solidFill>
              </a:rPr>
              <a:t>Cystic fibrosis (CF) :</a:t>
            </a:r>
          </a:p>
          <a:p>
            <a:pPr algn="l"/>
            <a:endParaRPr lang="en-US" dirty="0" smtClean="0">
              <a:solidFill>
                <a:srgbClr val="FFC000"/>
              </a:solidFill>
            </a:endParaRPr>
          </a:p>
          <a:p>
            <a:pPr algn="l"/>
            <a:r>
              <a:rPr lang="en-US" dirty="0" smtClean="0">
                <a:solidFill>
                  <a:srgbClr val="FFC000"/>
                </a:solidFill>
              </a:rPr>
              <a:t>is an </a:t>
            </a:r>
            <a:r>
              <a:rPr lang="en-US" dirty="0" err="1" smtClean="0">
                <a:solidFill>
                  <a:srgbClr val="FFC000"/>
                </a:solidFill>
              </a:rPr>
              <a:t>autosomal</a:t>
            </a:r>
            <a:r>
              <a:rPr lang="en-US" dirty="0" smtClean="0">
                <a:solidFill>
                  <a:srgbClr val="FFC000"/>
                </a:solidFill>
              </a:rPr>
              <a:t> recessive genetic disease that affects the exocrine function of the lungs, liver, pancreas and small bowel resulting in progressive disability and multi-system failure</a:t>
            </a:r>
            <a:endParaRPr lang="en-US" dirty="0">
              <a:solidFill>
                <a:srgbClr val="FFC000"/>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14282" y="642919"/>
            <a:ext cx="7215238" cy="4362470"/>
          </a:xfrm>
          <a:prstGeom prst="rect">
            <a:avLst/>
          </a:prstGeom>
          <a:noFill/>
          <a:ln w="9525">
            <a:noFill/>
            <a:miter lim="800000"/>
            <a:headEnd/>
            <a:tailEnd/>
          </a:ln>
          <a:effec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ÙØªÙØ¬Ø© Ø¨Ø­Ø« Ø§ÙØµÙØ± Ø¹Ù âªchest Cystic fibrosisâ¬â"/>
          <p:cNvPicPr>
            <a:picLocks noChangeAspect="1" noChangeArrowheads="1"/>
          </p:cNvPicPr>
          <p:nvPr/>
        </p:nvPicPr>
        <p:blipFill>
          <a:blip r:embed="rId2" cstate="print"/>
          <a:srcRect/>
          <a:stretch>
            <a:fillRect/>
          </a:stretch>
        </p:blipFill>
        <p:spPr bwMode="auto">
          <a:xfrm>
            <a:off x="2555776" y="1268760"/>
            <a:ext cx="3390900" cy="3619500"/>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ÙØªÙØ¬Ø© Ø¨Ø­Ø« Ø§ÙØµÙØ± Ø¹Ù âªchest Cystic fibrosisâ¬â"/>
          <p:cNvPicPr>
            <a:picLocks noChangeAspect="1" noChangeArrowheads="1"/>
          </p:cNvPicPr>
          <p:nvPr/>
        </p:nvPicPr>
        <p:blipFill>
          <a:blip r:embed="rId2" cstate="print"/>
          <a:srcRect/>
          <a:stretch>
            <a:fillRect/>
          </a:stretch>
        </p:blipFill>
        <p:spPr bwMode="auto">
          <a:xfrm>
            <a:off x="755576" y="764704"/>
            <a:ext cx="7056784" cy="3312368"/>
          </a:xfrm>
          <a:prstGeom prst="rect">
            <a:avLst/>
          </a:prstGeom>
          <a:noFill/>
        </p:spPr>
      </p:pic>
      <p:sp>
        <p:nvSpPr>
          <p:cNvPr id="3" name="Rectangle 2"/>
          <p:cNvSpPr/>
          <p:nvPr/>
        </p:nvSpPr>
        <p:spPr>
          <a:xfrm>
            <a:off x="1475656" y="4653136"/>
            <a:ext cx="6534472" cy="584775"/>
          </a:xfrm>
          <a:prstGeom prst="rect">
            <a:avLst/>
          </a:prstGeom>
        </p:spPr>
        <p:txBody>
          <a:bodyPr wrap="square">
            <a:spAutoFit/>
          </a:bodyPr>
          <a:lstStyle/>
          <a:p>
            <a:pPr algn="l"/>
            <a:r>
              <a:rPr lang="en-US" sz="1600" dirty="0" smtClean="0">
                <a:solidFill>
                  <a:srgbClr val="FFC000"/>
                </a:solidFill>
              </a:rPr>
              <a:t>17-year-old female patient with cystic fibrosis : extensive areas of </a:t>
            </a:r>
            <a:r>
              <a:rPr lang="en-US" sz="1600" dirty="0" err="1" smtClean="0">
                <a:solidFill>
                  <a:srgbClr val="FFC000"/>
                </a:solidFill>
              </a:rPr>
              <a:t>bronchiectasis</a:t>
            </a:r>
            <a:r>
              <a:rPr lang="en-US" sz="1600" dirty="0" smtClean="0">
                <a:solidFill>
                  <a:srgbClr val="FFC000"/>
                </a:solidFill>
              </a:rPr>
              <a:t> predominantly involving  upper lung zones.</a:t>
            </a:r>
            <a:endParaRPr lang="en-US" sz="1600" dirty="0">
              <a:solidFill>
                <a:srgbClr val="FFC000"/>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3762" name="Picture 2" descr="Related image"/>
          <p:cNvPicPr>
            <a:picLocks noChangeAspect="1" noChangeArrowheads="1"/>
          </p:cNvPicPr>
          <p:nvPr/>
        </p:nvPicPr>
        <p:blipFill>
          <a:blip r:embed="rId2" cstate="print"/>
          <a:srcRect/>
          <a:stretch>
            <a:fillRect/>
          </a:stretch>
        </p:blipFill>
        <p:spPr bwMode="auto">
          <a:xfrm>
            <a:off x="1500166" y="1285860"/>
            <a:ext cx="6072230" cy="3714776"/>
          </a:xfrm>
          <a:prstGeom prst="rect">
            <a:avLst/>
          </a:prstGeom>
          <a:noFill/>
        </p:spPr>
      </p:pic>
      <p:sp>
        <p:nvSpPr>
          <p:cNvPr id="5" name="TextBox 4"/>
          <p:cNvSpPr txBox="1"/>
          <p:nvPr/>
        </p:nvSpPr>
        <p:spPr>
          <a:xfrm>
            <a:off x="5410701" y="4941168"/>
            <a:ext cx="2273444" cy="553998"/>
          </a:xfrm>
          <a:prstGeom prst="rect">
            <a:avLst/>
          </a:prstGeom>
          <a:noFill/>
        </p:spPr>
        <p:txBody>
          <a:bodyPr wrap="none" rtlCol="0">
            <a:spAutoFit/>
          </a:bodyPr>
          <a:lstStyle/>
          <a:p>
            <a:pPr algn="r" rtl="1"/>
            <a:endParaRPr lang="ar-LY" dirty="0" smtClean="0"/>
          </a:p>
          <a:p>
            <a:pPr algn="r" rtl="1"/>
            <a:r>
              <a:rPr lang="ar-LY" sz="1200" dirty="0" smtClean="0">
                <a:solidFill>
                  <a:srgbClr val="DA6C8E"/>
                </a:solidFill>
              </a:rPr>
              <a:t>ذاكر    فكر   انطلق..اكتشف مداك وقدرتك</a:t>
            </a:r>
            <a:endParaRPr lang="en-US" sz="1200" dirty="0">
              <a:solidFill>
                <a:srgbClr val="DA6C8E"/>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ctrTitle"/>
          </p:nvPr>
        </p:nvSpPr>
        <p:spPr>
          <a:xfrm>
            <a:off x="684213" y="2492375"/>
            <a:ext cx="7772400" cy="1143000"/>
          </a:xfrm>
        </p:spPr>
        <p:txBody>
          <a:bodyPr rtlCol="0"/>
          <a:lstStyle/>
          <a:p>
            <a:pPr eaLnBrk="1" fontAlgn="auto" hangingPunct="1">
              <a:spcAft>
                <a:spcPts val="0"/>
              </a:spcAft>
              <a:defRPr/>
            </a:pPr>
            <a:r>
              <a:rPr lang="en-US" sz="3600" b="1" dirty="0">
                <a:solidFill>
                  <a:schemeClr val="tx2"/>
                </a:solidFill>
                <a:latin typeface="Monotype Corsiva" pitchFamily="66" charset="0"/>
              </a:rPr>
              <a:t>GOOD LUCK</a:t>
            </a:r>
          </a:p>
        </p:txBody>
      </p:sp>
    </p:spTree>
    <p:extLst>
      <p:ext uri="{BB962C8B-B14F-4D97-AF65-F5344CB8AC3E}">
        <p14:creationId xmlns:p14="http://schemas.microsoft.com/office/powerpoint/2010/main" val="600444461"/>
      </p:ext>
    </p:extLst>
  </p:cSld>
  <p:clrMapOvr>
    <a:masterClrMapping/>
  </p:clrMapOvr>
  <p:timing>
    <p:tnLst>
      <p:par>
        <p:cTn id="1" dur="indefinite" restart="never" nodeType="tmRoot"/>
      </p:par>
    </p:tnLst>
  </p:timing>
</p:sld>
</file>

<file path=ppt/theme/theme1.xml><?xml version="1.0" encoding="utf-8"?>
<a:theme xmlns:a="http://schemas.openxmlformats.org/drawingml/2006/main" name="أفق">
  <a:themeElements>
    <a:clrScheme name="أف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أف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أف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791</TotalTime>
  <Words>772</Words>
  <Application>Microsoft Office PowerPoint</Application>
  <PresentationFormat>عرض على الشاشة (3:4)‏</PresentationFormat>
  <Paragraphs>235</Paragraphs>
  <Slides>70</Slides>
  <Notes>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70</vt:i4>
      </vt:variant>
    </vt:vector>
  </HeadingPairs>
  <TitlesOfParts>
    <vt:vector size="77" baseType="lpstr">
      <vt:lpstr>Arial</vt:lpstr>
      <vt:lpstr>Arial Narrow</vt:lpstr>
      <vt:lpstr>Calibri</vt:lpstr>
      <vt:lpstr>Helvetica</vt:lpstr>
      <vt:lpstr>Monotype Corsiva</vt:lpstr>
      <vt:lpstr>Times New Roman</vt:lpstr>
      <vt:lpstr>أفق</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Thanks god , there is no radiology</vt:lpstr>
      <vt:lpstr>عرض تقديمي في PowerPoint</vt:lpstr>
      <vt:lpstr>عرض تقديمي في PowerPoint</vt:lpstr>
      <vt:lpstr>عرض تقديمي في PowerPoint</vt:lpstr>
      <vt:lpstr>عرض تقديمي في PowerPoint</vt:lpstr>
      <vt:lpstr>عرض تقديمي في PowerPoint</vt:lpstr>
      <vt:lpstr>GOOD LUCK</vt:lpstr>
    </vt:vector>
  </TitlesOfParts>
  <Company>Naim Al Hussaini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proBook</dc:creator>
  <cp:lastModifiedBy>PIXEL-PC</cp:lastModifiedBy>
  <cp:revision>105</cp:revision>
  <dcterms:created xsi:type="dcterms:W3CDTF">2012-01-04T19:19:46Z</dcterms:created>
  <dcterms:modified xsi:type="dcterms:W3CDTF">2020-08-31T18:43:32Z</dcterms:modified>
</cp:coreProperties>
</file>