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5" r:id="rId2"/>
    <p:sldId id="256" r:id="rId3"/>
    <p:sldId id="294" r:id="rId4"/>
    <p:sldId id="257" r:id="rId5"/>
    <p:sldId id="279" r:id="rId6"/>
    <p:sldId id="277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59" r:id="rId16"/>
    <p:sldId id="288" r:id="rId17"/>
    <p:sldId id="292" r:id="rId18"/>
    <p:sldId id="289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90" r:id="rId27"/>
    <p:sldId id="291" r:id="rId28"/>
    <p:sldId id="274" r:id="rId2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CC"/>
    <a:srgbClr val="3316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3" autoAdjust="0"/>
    <p:restoredTop sz="94647" autoAdjust="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BEECB-8414-4A9D-A49A-2FEBCD55C4F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68C77-5E1C-4A53-9843-643CF1D282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CF44D-4C2C-495F-9B72-7BEAEAFDEAC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F455-3A0F-4F35-BADB-8865021FAC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5765C-E135-4B8A-AE94-D1D6E2E38F5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B96A3-6863-438E-976E-5E3031AB19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5E468-1928-4348-8140-B005C62EB0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2FE2-6C88-4517-B5DE-D2A3B76147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70425-9E1B-42D5-9973-C976217258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76926-48A9-4DFE-AF8E-25B072253AC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2704F-8994-4A7B-B408-BA3EA1D42A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1D988627-2565-46AA-ADB8-BC5FDAEDAED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>
          <a:xfrm>
            <a:off x="485804" y="908720"/>
            <a:ext cx="8229600" cy="1143000"/>
          </a:xfrm>
          <a:solidFill>
            <a:srgbClr val="000066"/>
          </a:solidFill>
        </p:spPr>
        <p:txBody>
          <a:bodyPr/>
          <a:lstStyle/>
          <a:p>
            <a:pPr rtl="0" eaLnBrk="1" hangingPunct="1"/>
            <a:r>
              <a:rPr lang="en-US" sz="6000" dirty="0" smtClean="0">
                <a:solidFill>
                  <a:schemeClr val="bg1"/>
                </a:solidFill>
              </a:rPr>
              <a:t>Brucellosis</a:t>
            </a:r>
            <a:endParaRPr lang="ar-SA" sz="6000" dirty="0" smtClean="0">
              <a:solidFill>
                <a:schemeClr val="bg1"/>
              </a:solidFill>
            </a:endParaRPr>
          </a:p>
        </p:txBody>
      </p:sp>
      <p:sp>
        <p:nvSpPr>
          <p:cNvPr id="13315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2809031"/>
          </a:xfrm>
        </p:spPr>
        <p:txBody>
          <a:bodyPr/>
          <a:lstStyle/>
          <a:p>
            <a:pPr marL="0" indent="0" algn="ctr" rtl="0" eaLnBrk="1" hangingPunct="1"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  <a:solidFill>
            <a:srgbClr val="000066"/>
          </a:solidFill>
        </p:spPr>
        <p:txBody>
          <a:bodyPr/>
          <a:lstStyle/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Intracellular parasitism: brucellae have a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particular tendency to persist </a:t>
            </a:r>
            <a:r>
              <a:rPr lang="en-US" dirty="0" smtClean="0">
                <a:solidFill>
                  <a:schemeClr val="bg1"/>
                </a:solidFill>
              </a:rPr>
              <a:t>ntracellularly</a:t>
            </a:r>
            <a:r>
              <a:rPr lang="en-US" dirty="0">
                <a:solidFill>
                  <a:schemeClr val="bg1"/>
                </a:solidFill>
              </a:rPr>
              <a:t>,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notably in the reticuloendothelial system.</a:t>
            </a:r>
          </a:p>
        </p:txBody>
      </p:sp>
    </p:spTree>
    <p:extLst>
      <p:ext uri="{BB962C8B-B14F-4D97-AF65-F5344CB8AC3E}">
        <p14:creationId xmlns:p14="http://schemas.microsoft.com/office/powerpoint/2010/main" val="2369775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0066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Who is at Risk?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Occupational Disease:</a:t>
            </a:r>
          </a:p>
          <a:p>
            <a:pPr marL="0" indent="0" algn="l" rtl="0">
              <a:buNone/>
            </a:pPr>
            <a:r>
              <a:rPr lang="en-US" dirty="0"/>
              <a:t>• Cattle ranchers/dairy farmers.</a:t>
            </a:r>
          </a:p>
          <a:p>
            <a:pPr marL="0" indent="0" algn="l" rtl="0">
              <a:buNone/>
            </a:pPr>
            <a:r>
              <a:rPr lang="en-US" dirty="0"/>
              <a:t>• Veterinarians.</a:t>
            </a:r>
          </a:p>
          <a:p>
            <a:pPr marL="0" indent="0" algn="l" rtl="0">
              <a:buNone/>
            </a:pPr>
            <a:r>
              <a:rPr lang="en-US" dirty="0"/>
              <a:t>• Abattoir workers.</a:t>
            </a:r>
          </a:p>
          <a:p>
            <a:pPr marL="0" indent="0" algn="l" rtl="0">
              <a:buNone/>
            </a:pPr>
            <a:r>
              <a:rPr lang="en-US" dirty="0"/>
              <a:t>• Meat inspectors.</a:t>
            </a:r>
          </a:p>
          <a:p>
            <a:pPr marL="0" indent="0" algn="l" rtl="0">
              <a:buNone/>
            </a:pPr>
            <a:r>
              <a:rPr lang="en-US" dirty="0"/>
              <a:t>• </a:t>
            </a:r>
            <a:r>
              <a:rPr lang="en-US" dirty="0" smtClean="0"/>
              <a:t>Consumers </a:t>
            </a:r>
            <a:r>
              <a:rPr lang="en-US" dirty="0"/>
              <a:t>of unpasteurized dairy </a:t>
            </a:r>
            <a:r>
              <a:rPr lang="en-US" dirty="0" smtClean="0"/>
              <a:t>products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4650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/>
          <a:lstStyle/>
          <a:p>
            <a:r>
              <a:rPr lang="en-US" dirty="0" smtClean="0"/>
              <a:t>Raw milk increse the risk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0485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4615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836712"/>
            <a:ext cx="8027557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397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solidFill>
            <a:srgbClr val="000066"/>
          </a:solidFill>
        </p:spPr>
        <p:txBody>
          <a:bodyPr lIns="360000" tIns="360000" rIns="360000" bIns="360000"/>
          <a:lstStyle/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Non specific symptoms: sweating,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anorexia, constipation, rigor and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weakness.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Osteoarticular </a:t>
            </a:r>
            <a:r>
              <a:rPr lang="en-US" dirty="0">
                <a:solidFill>
                  <a:schemeClr val="bg1"/>
                </a:solidFill>
              </a:rPr>
              <a:t>complications e.g. arthritis,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osteomyelitis.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40668"/>
            <a:ext cx="4282062" cy="1870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546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548680"/>
            <a:ext cx="8229600" cy="1728341"/>
          </a:xfrm>
          <a:solidFill>
            <a:srgbClr val="000066"/>
          </a:solidFill>
        </p:spPr>
        <p:txBody>
          <a:bodyPr/>
          <a:lstStyle/>
          <a:p>
            <a:pPr marL="514350" indent="-514350" algn="just" rtl="0" eaLnBrk="1" hangingPunct="1">
              <a:lnSpc>
                <a:spcPct val="80000"/>
              </a:lnSpc>
            </a:pPr>
            <a:endParaRPr lang="en-US" sz="2800" dirty="0" smtClean="0"/>
          </a:p>
          <a:p>
            <a:pPr marL="514350" indent="-514350" algn="just" rtl="0" eaLnBrk="1" hangingPunct="1">
              <a:lnSpc>
                <a:spcPct val="8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Brucellosis is a well-documented cause of fever of unknown origin with varied and nonspecific symptoms.</a:t>
            </a:r>
          </a:p>
          <a:p>
            <a:pPr marL="0" indent="0" algn="just" rtl="0" eaLnBrk="1" hangingPunct="1">
              <a:lnSpc>
                <a:spcPct val="80000"/>
              </a:lnSpc>
              <a:buNone/>
            </a:pPr>
            <a:endParaRPr lang="en-US" sz="2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08920"/>
            <a:ext cx="320992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O/E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lymphadenopathy .</a:t>
            </a:r>
            <a:endParaRPr lang="en-US" dirty="0"/>
          </a:p>
          <a:p>
            <a:pPr algn="l" rtl="0"/>
            <a:r>
              <a:rPr lang="en-US" dirty="0" smtClean="0"/>
              <a:t>Hepatomegaly - </a:t>
            </a:r>
            <a:r>
              <a:rPr lang="en-US" dirty="0"/>
              <a:t>Splenomegaly, </a:t>
            </a:r>
          </a:p>
          <a:p>
            <a:pPr algn="l" rtl="0"/>
            <a:r>
              <a:rPr lang="en-US" dirty="0" smtClean="0"/>
              <a:t>A </a:t>
            </a:r>
            <a:r>
              <a:rPr lang="en-US" dirty="0"/>
              <a:t>septicemic </a:t>
            </a:r>
            <a:r>
              <a:rPr lang="en-US" dirty="0" smtClean="0"/>
              <a:t>disease</a:t>
            </a:r>
          </a:p>
          <a:p>
            <a:pPr algn="l" rtl="0"/>
            <a:r>
              <a:rPr lang="en-US" dirty="0" smtClean="0"/>
              <a:t>abortion </a:t>
            </a:r>
            <a:r>
              <a:rPr lang="en-US" dirty="0"/>
              <a:t>can occur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any organ system can be involved 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01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92" y="0"/>
            <a:ext cx="80404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642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19300"/>
            <a:ext cx="8568952" cy="4073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24936" cy="1368152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8220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71414"/>
            <a:ext cx="7929618" cy="1143000"/>
          </a:xfrm>
          <a:solidFill>
            <a:srgbClr val="000066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Diagnosis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142984"/>
            <a:ext cx="7992888" cy="5238344"/>
          </a:xfrm>
        </p:spPr>
        <p:txBody>
          <a:bodyPr/>
          <a:lstStyle/>
          <a:p>
            <a:pPr marL="457200" indent="-457200" algn="just" rtl="0" eaLnBrk="1" hangingPunct="1">
              <a:lnSpc>
                <a:spcPct val="90000"/>
              </a:lnSpc>
            </a:pPr>
            <a:endParaRPr lang="en-US" sz="2800" dirty="0" smtClean="0"/>
          </a:p>
          <a:p>
            <a:pPr marL="457200" indent="-457200" algn="just" rtl="0" eaLnBrk="1" hangingPunct="1">
              <a:lnSpc>
                <a:spcPct val="90000"/>
              </a:lnSpc>
            </a:pPr>
            <a:r>
              <a:rPr lang="en-US" sz="2800" dirty="0" smtClean="0"/>
              <a:t>The diagnosis of brucellosis should be considered in an individual with :</a:t>
            </a:r>
          </a:p>
          <a:p>
            <a:pPr marL="914400" lvl="1" indent="-514350" algn="just" rtl="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Unexplained chronic fever and nonspecific complaints.</a:t>
            </a:r>
          </a:p>
          <a:p>
            <a:pPr marL="914400" lvl="1" indent="-514350" algn="just" rtl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marL="514350" indent="-514350" algn="just" rtl="0" eaLnBrk="1" hangingPunct="1">
              <a:lnSpc>
                <a:spcPct val="90000"/>
              </a:lnSpc>
            </a:pPr>
            <a:r>
              <a:rPr lang="en-US" sz="2800" dirty="0" smtClean="0"/>
              <a:t>Ask about exposure to Brucella including contact with animal tissues or ingestion of unpasteurized milk .</a:t>
            </a:r>
          </a:p>
          <a:p>
            <a:pPr marL="0" indent="0" algn="just" rtl="0" eaLnBrk="1" hangingPunct="1">
              <a:lnSpc>
                <a:spcPct val="90000"/>
              </a:lnSpc>
              <a:buNone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836712"/>
            <a:ext cx="7772400" cy="694851"/>
          </a:xfrm>
          <a:solidFill>
            <a:srgbClr val="000066"/>
          </a:solidFill>
        </p:spPr>
        <p:txBody>
          <a:bodyPr/>
          <a:lstStyle/>
          <a:p>
            <a:pPr rtl="0" eaLnBrk="1" hangingPunct="1"/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Brucellosis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1988840"/>
            <a:ext cx="8106694" cy="3600400"/>
          </a:xfrm>
        </p:spPr>
        <p:txBody>
          <a:bodyPr/>
          <a:lstStyle/>
          <a:p>
            <a:pPr algn="just" rtl="0" eaLnBrk="1" hangingPunct="1"/>
            <a:r>
              <a:rPr lang="en-US" sz="2800" dirty="0"/>
              <a:t>Brucellosis is a zoonosis primarily </a:t>
            </a:r>
            <a:r>
              <a:rPr lang="en-US" sz="2800" dirty="0" smtClean="0"/>
              <a:t>of domestic </a:t>
            </a:r>
            <a:r>
              <a:rPr lang="en-US" sz="2800" dirty="0"/>
              <a:t>animals, causing a </a:t>
            </a:r>
            <a:r>
              <a:rPr lang="en-US" sz="2800" dirty="0" smtClean="0"/>
              <a:t>chronic septicemic </a:t>
            </a:r>
            <a:r>
              <a:rPr lang="en-US" sz="2800" dirty="0"/>
              <a:t>disease leading </a:t>
            </a:r>
            <a:r>
              <a:rPr lang="en-US" sz="2800" dirty="0" smtClean="0"/>
              <a:t>to abortion.</a:t>
            </a:r>
          </a:p>
          <a:p>
            <a:pPr algn="just" rtl="0" eaLnBrk="1" hangingPunct="1"/>
            <a:endParaRPr lang="en-US" sz="2800" dirty="0"/>
          </a:p>
          <a:p>
            <a:pPr algn="just" rtl="0"/>
            <a:endParaRPr lang="en-US" sz="2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23" y="3645024"/>
            <a:ext cx="3109913" cy="264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24944"/>
            <a:ext cx="3888432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4897902"/>
            <a:ext cx="177165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616575"/>
          </a:xfrm>
          <a:solidFill>
            <a:srgbClr val="000066"/>
          </a:solidFill>
        </p:spPr>
        <p:txBody>
          <a:bodyPr/>
          <a:lstStyle/>
          <a:p>
            <a:pPr algn="just" rtl="0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Routine laboratory studies are nonspecific. </a:t>
            </a:r>
          </a:p>
          <a:p>
            <a:pPr algn="just" rtl="0" eaLnBrk="1" hangingPunct="1">
              <a:lnSpc>
                <a:spcPct val="90000"/>
              </a:lnSpc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just" rtl="0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White blood cell counts are usually normal to low (pancytopenia can occur) &amp; minor disturbances in hepatic enzymes are relatively common.                                                             </a:t>
            </a:r>
          </a:p>
          <a:p>
            <a:pPr algn="just" rtl="0" eaLnBrk="1" hangingPunct="1">
              <a:lnSpc>
                <a:spcPct val="90000"/>
              </a:lnSpc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Studies such as xrays , bone scans, computerized tomography, magnetic resonance imaging, and echocardiography may be helpful in isolating or delineating focal disease, but do not provide a definitive diagnosis.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568952" cy="1143000"/>
          </a:xfrm>
          <a:solidFill>
            <a:srgbClr val="000066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Cultures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71296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000066"/>
          </a:solidFill>
        </p:spPr>
        <p:txBody>
          <a:bodyPr/>
          <a:lstStyle/>
          <a:p>
            <a:pPr algn="just" rtl="0" eaLnBrk="1" hangingPunct="1"/>
            <a:endParaRPr lang="en-US" dirty="0" smtClean="0"/>
          </a:p>
          <a:p>
            <a:pPr algn="just" rtl="0" eaLnBrk="1" hangingPunct="1"/>
            <a:r>
              <a:rPr lang="en-US" dirty="0" smtClean="0">
                <a:solidFill>
                  <a:schemeClr val="bg1"/>
                </a:solidFill>
              </a:rPr>
              <a:t>Other usefull test depend on focal invilvment eg liver biopsies, aspiration or biopsy of pleural fluid or tissue, and occasionally CSF.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066130"/>
          </a:xfrm>
          <a:solidFill>
            <a:srgbClr val="000066"/>
          </a:solidFill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bg1"/>
                </a:solidFill>
              </a:rPr>
              <a:t>Serologic test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3" y="1916832"/>
            <a:ext cx="8215371" cy="4103786"/>
          </a:xfrm>
        </p:spPr>
        <p:txBody>
          <a:bodyPr/>
          <a:lstStyle/>
          <a:p>
            <a:pPr algn="just" rtl="0" eaLnBrk="1" hangingPunct="1"/>
            <a:r>
              <a:rPr lang="en-US" sz="2800" dirty="0" smtClean="0"/>
              <a:t>are based upon the detection of antibody. They include:</a:t>
            </a:r>
          </a:p>
          <a:p>
            <a:pPr lvl="1" algn="just" rtl="0" eaLnBrk="1" hangingPunct="1"/>
            <a:r>
              <a:rPr lang="en-US" sz="2400" dirty="0" smtClean="0"/>
              <a:t>Serum agglutination .</a:t>
            </a:r>
            <a:endParaRPr lang="ar-LY" sz="2400" dirty="0" smtClean="0"/>
          </a:p>
          <a:p>
            <a:pPr lvl="1" algn="just" rtl="0" eaLnBrk="1" hangingPunct="1"/>
            <a:r>
              <a:rPr lang="en-US" sz="2400" dirty="0" smtClean="0"/>
              <a:t>Complement fixation Rose Bengal agglutination. </a:t>
            </a:r>
          </a:p>
          <a:p>
            <a:pPr lvl="1" algn="just" rtl="0" eaLnBrk="1" hangingPunct="1"/>
            <a:r>
              <a:rPr lang="en-US" sz="2400" dirty="0" smtClean="0"/>
              <a:t>Antibrucella Coombs.</a:t>
            </a:r>
          </a:p>
          <a:p>
            <a:pPr lvl="1" algn="just" rtl="0" eaLnBrk="1" hangingPunct="1"/>
            <a:r>
              <a:rPr lang="en-US" sz="2400" dirty="0" smtClean="0"/>
              <a:t>ELISA (enzyme-linked immunosorbent assay)</a:t>
            </a:r>
          </a:p>
          <a:p>
            <a:pPr lvl="1" algn="just" rtl="0" eaLnBrk="1" hangingPunct="1"/>
            <a:r>
              <a:rPr lang="en-US" sz="2400" dirty="0" smtClean="0"/>
              <a:t> </a:t>
            </a:r>
            <a:r>
              <a:rPr lang="en-US" sz="2400" dirty="0"/>
              <a:t>High IgM in acute infection.</a:t>
            </a:r>
          </a:p>
          <a:p>
            <a:pPr lvl="1" algn="just" rtl="0" eaLnBrk="1" hangingPunct="1"/>
            <a:r>
              <a:rPr lang="en-US" sz="2400" dirty="0" smtClean="0"/>
              <a:t> </a:t>
            </a:r>
            <a:r>
              <a:rPr lang="en-US" sz="2400" dirty="0"/>
              <a:t>High IgG in chronic infection. </a:t>
            </a: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just" rtl="0" eaLnBrk="1" hangingPunct="1"/>
            <a:r>
              <a:rPr lang="en-US" b="1" dirty="0" smtClean="0"/>
              <a:t>Tube agglutination testing. </a:t>
            </a:r>
          </a:p>
          <a:p>
            <a:pPr lvl="1" algn="just" rtl="0" eaLnBrk="1" hangingPunct="1"/>
            <a:r>
              <a:rPr lang="en-US" dirty="0" smtClean="0"/>
              <a:t>A single titer of &gt;1:160 in the presence of a compatible illness supports the diagnosis.</a:t>
            </a:r>
          </a:p>
          <a:p>
            <a:pPr lvl="1" algn="just" rtl="0" eaLnBrk="1" hangingPunct="1"/>
            <a:endParaRPr lang="en-US" dirty="0" smtClean="0"/>
          </a:p>
          <a:p>
            <a:pPr lvl="1" algn="just" rtl="0" eaLnBrk="1" hangingPunct="1"/>
            <a:r>
              <a:rPr lang="en-US" dirty="0" smtClean="0"/>
              <a:t>Demonstration of a fourfold or greater increase/decrease in agglutinating antibodies over 4 to 12 weeks provides even stronger evidence for the diagnosis.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92896"/>
            <a:ext cx="8229600" cy="1800200"/>
          </a:xfrm>
        </p:spPr>
        <p:txBody>
          <a:bodyPr/>
          <a:lstStyle/>
          <a:p>
            <a:pPr algn="just" rtl="0" eaLnBrk="1" hangingPunct="1"/>
            <a:r>
              <a:rPr lang="en-US" b="1" dirty="0" smtClean="0">
                <a:latin typeface="+mj-lt"/>
              </a:rPr>
              <a:t>ELISA.</a:t>
            </a:r>
          </a:p>
          <a:p>
            <a:pPr lvl="1" algn="just" rtl="0" eaLnBrk="1" hangingPunct="1"/>
            <a:r>
              <a:rPr lang="en-US" dirty="0" smtClean="0">
                <a:latin typeface="+mj-lt"/>
              </a:rPr>
              <a:t>More sensitive and specific than agglutination test.</a:t>
            </a:r>
          </a:p>
          <a:p>
            <a:pPr algn="just" rtl="0" eaLnBrk="1" hangingPunct="1">
              <a:buNone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80" y="1268760"/>
            <a:ext cx="7694898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16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0066"/>
          </a:solidFill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Treatment </a:t>
            </a:r>
            <a:r>
              <a:rPr lang="en-US" dirty="0">
                <a:solidFill>
                  <a:schemeClr val="bg1"/>
                </a:solidFill>
              </a:rPr>
              <a:t>of Choice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rgbClr val="000066"/>
          </a:solidFill>
        </p:spPr>
        <p:txBody>
          <a:bodyPr lIns="360000" tIns="360000" rIns="360000" bIns="360000"/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Combination </a:t>
            </a:r>
            <a:r>
              <a:rPr lang="en-US" dirty="0">
                <a:solidFill>
                  <a:schemeClr val="bg1"/>
                </a:solidFill>
              </a:rPr>
              <a:t>therapy has the best efficacy.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Doxycycline </a:t>
            </a:r>
            <a:r>
              <a:rPr lang="en-US" dirty="0">
                <a:solidFill>
                  <a:schemeClr val="bg1"/>
                </a:solidFill>
              </a:rPr>
              <a:t>for six weeks in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combination with streptomycin for 2-3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weeks or rifampicin for 6 </a:t>
            </a:r>
            <a:r>
              <a:rPr lang="en-US" dirty="0" smtClean="0">
                <a:solidFill>
                  <a:schemeClr val="bg1"/>
                </a:solidFill>
              </a:rPr>
              <a:t>weeks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About 5% of treated cases relapse</a:t>
            </a:r>
          </a:p>
        </p:txBody>
      </p:sp>
    </p:spTree>
    <p:extLst>
      <p:ext uri="{BB962C8B-B14F-4D97-AF65-F5344CB8AC3E}">
        <p14:creationId xmlns:p14="http://schemas.microsoft.com/office/powerpoint/2010/main" val="1955654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0066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Prevention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642350" cy="4525963"/>
          </a:xfrm>
          <a:solidFill>
            <a:srgbClr val="000066"/>
          </a:solidFill>
        </p:spPr>
        <p:txBody>
          <a:bodyPr lIns="360000" tIns="360000" rIns="360000" bIns="360000"/>
          <a:lstStyle/>
          <a:p>
            <a:pPr algn="just" rtl="0" eaLnBrk="1" hangingPunct="1"/>
            <a:r>
              <a:rPr lang="en-US" sz="2800" dirty="0">
                <a:solidFill>
                  <a:schemeClr val="bg1"/>
                </a:solidFill>
              </a:rPr>
              <a:t>Education about risk of </a:t>
            </a:r>
            <a:r>
              <a:rPr lang="en-US" sz="2800" dirty="0" smtClean="0">
                <a:solidFill>
                  <a:schemeClr val="bg1"/>
                </a:solidFill>
              </a:rPr>
              <a:t>transmission.</a:t>
            </a:r>
          </a:p>
          <a:p>
            <a:pPr algn="just" rtl="0" eaLnBrk="1" hangingPunct="1"/>
            <a:r>
              <a:rPr lang="en-US" sz="2800" dirty="0" smtClean="0">
                <a:solidFill>
                  <a:schemeClr val="bg1"/>
                </a:solidFill>
              </a:rPr>
              <a:t>Wear of protective attire in dealing with possible infected </a:t>
            </a:r>
            <a:r>
              <a:rPr lang="en-US" sz="2800" dirty="0">
                <a:solidFill>
                  <a:schemeClr val="bg1"/>
                </a:solidFill>
              </a:rPr>
              <a:t>animals </a:t>
            </a:r>
            <a:r>
              <a:rPr lang="en-US" sz="2800" dirty="0" smtClean="0">
                <a:solidFill>
                  <a:schemeClr val="bg1"/>
                </a:solidFill>
              </a:rPr>
              <a:t>(Gloves</a:t>
            </a:r>
            <a:r>
              <a:rPr lang="en-US" sz="2800" dirty="0">
                <a:solidFill>
                  <a:schemeClr val="bg1"/>
                </a:solidFill>
              </a:rPr>
              <a:t>, masks, </a:t>
            </a:r>
            <a:r>
              <a:rPr lang="en-US" sz="2800" dirty="0" smtClean="0">
                <a:solidFill>
                  <a:schemeClr val="bg1"/>
                </a:solidFill>
              </a:rPr>
              <a:t>goggles)</a:t>
            </a:r>
          </a:p>
          <a:p>
            <a:pPr algn="just" rtl="0" eaLnBrk="1" hangingPunct="1"/>
            <a:r>
              <a:rPr lang="en-US" sz="2800" dirty="0" smtClean="0">
                <a:solidFill>
                  <a:schemeClr val="bg1"/>
                </a:solidFill>
              </a:rPr>
              <a:t>Largely through vaccination of domesticated herds and flocks, and serologic testing and slaughter of infected animals. </a:t>
            </a:r>
          </a:p>
          <a:p>
            <a:pPr algn="just" rtl="0" eaLnBrk="1" hangingPunct="1"/>
            <a:r>
              <a:rPr lang="en-US" sz="2800" dirty="0" smtClean="0">
                <a:solidFill>
                  <a:schemeClr val="bg1"/>
                </a:solidFill>
              </a:rPr>
              <a:t>Pasteurization of milk .</a:t>
            </a:r>
          </a:p>
          <a:p>
            <a:pPr algn="just" rtl="0" eaLnBrk="1" hangingPunct="1"/>
            <a:r>
              <a:rPr lang="en-US" sz="2800" dirty="0" smtClean="0">
                <a:solidFill>
                  <a:schemeClr val="bg1"/>
                </a:solidFill>
              </a:rPr>
              <a:t>Brucella vaccine for human use is not currently available.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2376264"/>
          </a:xfrm>
          <a:solidFill>
            <a:srgbClr val="FFC000"/>
          </a:solidFill>
        </p:spPr>
        <p:txBody>
          <a:bodyPr lIns="324000" tIns="288000" rIns="288000" bIns="324000"/>
          <a:lstStyle/>
          <a:p>
            <a:pPr algn="l" rtl="0"/>
            <a:r>
              <a:rPr lang="en-US" dirty="0"/>
              <a:t>named brucellosis after discovery by David Bruce, also called Malta fever, and Mediterranean fever)because it common in the region.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378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000066"/>
          </a:solidFill>
        </p:spPr>
        <p:txBody>
          <a:bodyPr/>
          <a:lstStyle/>
          <a:p>
            <a:pPr rtl="0" eaLnBrk="1" hangingPunct="1"/>
            <a:r>
              <a:rPr lang="en-US" b="1" dirty="0" smtClean="0">
                <a:solidFill>
                  <a:schemeClr val="bg1"/>
                </a:solidFill>
              </a:rPr>
              <a:t>Microbiology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060848"/>
            <a:ext cx="8358246" cy="2736304"/>
          </a:xfrm>
          <a:ln>
            <a:solidFill>
              <a:schemeClr val="accent1"/>
            </a:solidFill>
          </a:ln>
        </p:spPr>
        <p:txBody>
          <a:bodyPr/>
          <a:lstStyle/>
          <a:p>
            <a:pPr marL="514350" indent="-514350" algn="l" rtl="0" eaLnBrk="1" hangingPunct="1">
              <a:lnSpc>
                <a:spcPct val="80000"/>
              </a:lnSpc>
            </a:pPr>
            <a:endParaRPr lang="en-US" dirty="0" smtClean="0"/>
          </a:p>
          <a:p>
            <a:pPr marL="514350" indent="-514350" algn="l" rtl="0" eaLnBrk="1" hangingPunct="1">
              <a:lnSpc>
                <a:spcPct val="80000"/>
              </a:lnSpc>
            </a:pPr>
            <a:r>
              <a:rPr lang="en-US" dirty="0" smtClean="0"/>
              <a:t>Brucellae are:</a:t>
            </a:r>
          </a:p>
          <a:p>
            <a:pPr marL="914400" lvl="1" indent="-514350" algn="l" rtl="0" eaLnBrk="1" hangingPunct="1">
              <a:lnSpc>
                <a:spcPct val="80000"/>
              </a:lnSpc>
            </a:pPr>
            <a:r>
              <a:rPr lang="en-US" dirty="0" smtClean="0"/>
              <a:t>aerobic </a:t>
            </a:r>
            <a:r>
              <a:rPr lang="en-US" dirty="0" smtClean="0">
                <a:solidFill>
                  <a:srgbClr val="FF0000"/>
                </a:solidFill>
              </a:rPr>
              <a:t>Gram negative</a:t>
            </a:r>
            <a:r>
              <a:rPr lang="it-IT" dirty="0" smtClean="0"/>
              <a:t>, </a:t>
            </a:r>
            <a:r>
              <a:rPr lang="it-IT" dirty="0"/>
              <a:t>intracellular </a:t>
            </a:r>
            <a:r>
              <a:rPr lang="it-IT" dirty="0" smtClean="0"/>
              <a:t>coccobacilli bacteria</a:t>
            </a:r>
            <a:r>
              <a:rPr lang="it-IT" dirty="0"/>
              <a:t>.</a:t>
            </a:r>
          </a:p>
          <a:p>
            <a:pPr marL="914400" lvl="1" indent="-514350" algn="l" rtl="0" eaLnBrk="1" hangingPunct="1">
              <a:lnSpc>
                <a:spcPct val="80000"/>
              </a:lnSpc>
            </a:pPr>
            <a:r>
              <a:rPr lang="it-IT" dirty="0" smtClean="0"/>
              <a:t>Non-motile</a:t>
            </a:r>
            <a:r>
              <a:rPr lang="it-IT" dirty="0"/>
              <a:t>, non-capsulated, non-spore</a:t>
            </a:r>
          </a:p>
          <a:p>
            <a:pPr marL="400050" lvl="1" indent="0" algn="l" rtl="0" eaLnBrk="1" hangingPunct="1">
              <a:lnSpc>
                <a:spcPct val="80000"/>
              </a:lnSpc>
              <a:buNone/>
            </a:pPr>
            <a:r>
              <a:rPr lang="it-IT" dirty="0" smtClean="0"/>
              <a:t>      forming.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0066"/>
          </a:solidFill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The brucella species are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pPr algn="l" rtl="0"/>
            <a:r>
              <a:rPr lang="en-US" dirty="0" smtClean="0"/>
              <a:t>All </a:t>
            </a:r>
            <a:r>
              <a:rPr lang="en-US" dirty="0"/>
              <a:t>are the predominant cause of disease in humans and animals.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63206"/>
            <a:ext cx="2737136" cy="17285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33842"/>
            <a:ext cx="4752528" cy="25872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184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52928" cy="1008112"/>
          </a:xfrm>
          <a:solidFill>
            <a:srgbClr val="000066"/>
          </a:solidFill>
        </p:spPr>
        <p:txBody>
          <a:bodyPr/>
          <a:lstStyle/>
          <a:p>
            <a:pPr rtl="0"/>
            <a:r>
              <a:rPr lang="ar-LY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Transmission </a:t>
            </a:r>
            <a:endParaRPr lang="ar-LY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72816"/>
            <a:ext cx="8319298" cy="417646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just" rtl="0"/>
            <a:r>
              <a:rPr lang="en-US" b="1" dirty="0" smtClean="0"/>
              <a:t>Brucellosis is transmitted to humans by direct contact with:</a:t>
            </a:r>
          </a:p>
          <a:p>
            <a:pPr lvl="1" algn="l" rtl="0"/>
            <a:r>
              <a:rPr lang="en-US" dirty="0" smtClean="0"/>
              <a:t>Infected animals,and  by ingestion of unpasteurized milk or milk products.</a:t>
            </a:r>
          </a:p>
          <a:p>
            <a:pPr lvl="1" algn="l" rtl="0"/>
            <a:r>
              <a:rPr lang="en-US" dirty="0" smtClean="0"/>
              <a:t>Through skin cuts and abrasions or by inhalation of aerosols.</a:t>
            </a:r>
          </a:p>
          <a:p>
            <a:pPr lvl="1" algn="l" rtl="0"/>
            <a:r>
              <a:rPr lang="en-US" dirty="0" smtClean="0">
                <a:solidFill>
                  <a:srgbClr val="FF0000"/>
                </a:solidFill>
              </a:rPr>
              <a:t>Person–person transmission is extremely rare.</a:t>
            </a:r>
          </a:p>
          <a:p>
            <a:pPr algn="l" rtl="0"/>
            <a:endParaRPr lang="ar-LY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791992"/>
          </a:xfrm>
          <a:solidFill>
            <a:srgbClr val="000066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Transmission</a:t>
            </a:r>
            <a:r>
              <a:rPr lang="en-US" dirty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66630"/>
            <a:ext cx="8568952" cy="5386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547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7" y="620688"/>
            <a:ext cx="8480807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5721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000066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pathogenesis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algn="l" rtl="0"/>
            <a:r>
              <a:rPr lang="en-US" dirty="0"/>
              <a:t>Animal tissues and products, such as</a:t>
            </a:r>
          </a:p>
          <a:p>
            <a:pPr algn="l" rtl="0"/>
            <a:r>
              <a:rPr lang="en-US" dirty="0" smtClean="0"/>
              <a:t>Placenta and </a:t>
            </a:r>
            <a:r>
              <a:rPr lang="en-US" dirty="0"/>
              <a:t>milk, that are rich in</a:t>
            </a:r>
          </a:p>
          <a:p>
            <a:pPr algn="l" rtl="0"/>
            <a:r>
              <a:rPr lang="en-US" dirty="0"/>
              <a:t>erythritol (a growth factor for brucellae) </a:t>
            </a:r>
            <a:r>
              <a:rPr lang="en-US" dirty="0" smtClean="0"/>
              <a:t>can be </a:t>
            </a:r>
            <a:r>
              <a:rPr lang="en-US" dirty="0"/>
              <a:t>heavily contaminated and highly</a:t>
            </a:r>
          </a:p>
          <a:p>
            <a:pPr algn="l" rtl="0"/>
            <a:r>
              <a:rPr lang="en-US" dirty="0"/>
              <a:t>infectious.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Spread in the body occurs via lymphatics,</a:t>
            </a:r>
          </a:p>
          <a:p>
            <a:pPr algn="l" rtl="0"/>
            <a:r>
              <a:rPr lang="en-US" dirty="0"/>
              <a:t>replication within lymph nodes, and then </a:t>
            </a:r>
            <a:r>
              <a:rPr lang="en-US" dirty="0" smtClean="0"/>
              <a:t>wide hematogenous </a:t>
            </a:r>
            <a:r>
              <a:rPr lang="en-US" dirty="0"/>
              <a:t>spread to organs and tissues.</a:t>
            </a:r>
          </a:p>
        </p:txBody>
      </p:sp>
    </p:spTree>
    <p:extLst>
      <p:ext uri="{BB962C8B-B14F-4D97-AF65-F5344CB8AC3E}">
        <p14:creationId xmlns:p14="http://schemas.microsoft.com/office/powerpoint/2010/main" val="126319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597</Words>
  <Application>Microsoft Office PowerPoint</Application>
  <PresentationFormat>On-screen Show (4:3)</PresentationFormat>
  <Paragraphs>92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Arial</vt:lpstr>
      <vt:lpstr>تصميم افتراضي</vt:lpstr>
      <vt:lpstr>Brucellosis</vt:lpstr>
      <vt:lpstr>Brucellosis </vt:lpstr>
      <vt:lpstr>PowerPoint Presentation</vt:lpstr>
      <vt:lpstr>Microbiology</vt:lpstr>
      <vt:lpstr> The brucella species are: </vt:lpstr>
      <vt:lpstr> Transmission </vt:lpstr>
      <vt:lpstr>Transmission </vt:lpstr>
      <vt:lpstr>PowerPoint Presentation</vt:lpstr>
      <vt:lpstr>pathogenesis</vt:lpstr>
      <vt:lpstr>PowerPoint Presentation</vt:lpstr>
      <vt:lpstr>Who is at Risk?</vt:lpstr>
      <vt:lpstr>Raw milk increse the risk</vt:lpstr>
      <vt:lpstr>PowerPoint Presentation</vt:lpstr>
      <vt:lpstr>PowerPoint Presentation</vt:lpstr>
      <vt:lpstr>PowerPoint Presentation</vt:lpstr>
      <vt:lpstr>O/E</vt:lpstr>
      <vt:lpstr>PowerPoint Presentation</vt:lpstr>
      <vt:lpstr>PowerPoint Presentation</vt:lpstr>
      <vt:lpstr>Diagnosis</vt:lpstr>
      <vt:lpstr>PowerPoint Presentation</vt:lpstr>
      <vt:lpstr>Cultures</vt:lpstr>
      <vt:lpstr>PowerPoint Presentation</vt:lpstr>
      <vt:lpstr>Serologic test</vt:lpstr>
      <vt:lpstr>PowerPoint Presentation</vt:lpstr>
      <vt:lpstr>PowerPoint Presentation</vt:lpstr>
      <vt:lpstr>PowerPoint Presentation</vt:lpstr>
      <vt:lpstr> Treatment of Choice </vt:lpstr>
      <vt:lpstr>Prevention</vt:lpstr>
    </vt:vector>
  </TitlesOfParts>
  <Company>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BRUCELOSIS</dc:title>
  <dc:creator>h s m</dc:creator>
  <cp:lastModifiedBy>SARA</cp:lastModifiedBy>
  <cp:revision>53</cp:revision>
  <dcterms:created xsi:type="dcterms:W3CDTF">2006-05-30T14:15:02Z</dcterms:created>
  <dcterms:modified xsi:type="dcterms:W3CDTF">2020-06-20T07:59:22Z</dcterms:modified>
</cp:coreProperties>
</file>