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0" r:id="rId1"/>
  </p:sldMasterIdLst>
  <p:notesMasterIdLst>
    <p:notesMasterId r:id="rId15"/>
  </p:notesMasterIdLst>
  <p:sldIdLst>
    <p:sldId id="256" r:id="rId2"/>
    <p:sldId id="257" r:id="rId3"/>
    <p:sldId id="258" r:id="rId4"/>
    <p:sldId id="268" r:id="rId5"/>
    <p:sldId id="259" r:id="rId6"/>
    <p:sldId id="260" r:id="rId7"/>
    <p:sldId id="265" r:id="rId8"/>
    <p:sldId id="261" r:id="rId9"/>
    <p:sldId id="266" r:id="rId10"/>
    <p:sldId id="263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2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EFF8A9A-49B8-47A9-A182-0BDD1D7DA452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3FF1840-0DC4-498F-ABE9-B1F07102F2E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3752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98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7335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4087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39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677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62057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8054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467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445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801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7782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9BE56DD-D6FD-4F67-BB97-D0E2B3E7B58E}" type="datetimeFigureOut">
              <a:rPr lang="ar-SA" smtClean="0"/>
              <a:t>07/11/1443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E2F0C23-9176-4752-9B6E-3EEE05EFD851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29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37477" y="954531"/>
            <a:ext cx="9746732" cy="3422609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5500" b="1" dirty="0"/>
              <a:t/>
            </a:r>
            <a:br>
              <a:rPr lang="en-US" sz="5500" b="1" dirty="0"/>
            </a:br>
            <a:r>
              <a:rPr lang="en-US" sz="5400" b="1" dirty="0"/>
              <a:t>L</a:t>
            </a:r>
            <a:r>
              <a:rPr lang="en-US" sz="5400" b="1" dirty="0" smtClean="0"/>
              <a:t>ong Life </a:t>
            </a:r>
            <a:r>
              <a:rPr lang="en-US" sz="5400" b="1" dirty="0"/>
              <a:t>F</a:t>
            </a:r>
            <a:r>
              <a:rPr lang="en-US" sz="5400" b="1" dirty="0" smtClean="0"/>
              <a:t>or </a:t>
            </a:r>
            <a:r>
              <a:rPr lang="en-US" sz="5400" b="1" dirty="0"/>
              <a:t>A</a:t>
            </a:r>
            <a:r>
              <a:rPr lang="en-US" sz="5400" b="1" dirty="0" smtClean="0"/>
              <a:t>ll</a:t>
            </a:r>
            <a:endParaRPr lang="ar-SA" sz="54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25809" y="4419337"/>
            <a:ext cx="10058400" cy="1143000"/>
          </a:xfrm>
        </p:spPr>
        <p:txBody>
          <a:bodyPr>
            <a:normAutofit/>
          </a:bodyPr>
          <a:lstStyle/>
          <a:p>
            <a:r>
              <a:rPr lang="en-US" sz="1600" dirty="0" err="1" smtClean="0"/>
              <a:t>Montha</a:t>
            </a:r>
            <a:r>
              <a:rPr lang="en-US" sz="1600" dirty="0" smtClean="0"/>
              <a:t> </a:t>
            </a:r>
            <a:r>
              <a:rPr lang="en-US" sz="1600" dirty="0" err="1" smtClean="0"/>
              <a:t>habib</a:t>
            </a:r>
            <a:r>
              <a:rPr lang="en-US" sz="1600" dirty="0" smtClean="0"/>
              <a:t> </a:t>
            </a:r>
            <a:r>
              <a:rPr lang="en-US" sz="1600" dirty="0" err="1" smtClean="0"/>
              <a:t>saad</a:t>
            </a:r>
            <a:endParaRPr lang="en-US" sz="1600" dirty="0" smtClean="0"/>
          </a:p>
          <a:p>
            <a:r>
              <a:rPr lang="en-US" sz="1600" dirty="0" smtClean="0"/>
              <a:t>3535 </a:t>
            </a:r>
          </a:p>
          <a:p>
            <a:r>
              <a:rPr lang="en-US" sz="1600" dirty="0" smtClean="0"/>
              <a:t>18/may/2022</a:t>
            </a:r>
            <a:endParaRPr lang="ar-SA" sz="16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38" y="356205"/>
            <a:ext cx="1549753" cy="1395722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697" y="364855"/>
            <a:ext cx="4081760" cy="1179353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833229" y="1908464"/>
            <a:ext cx="83155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e_AlMohanad" panose="02060603050605020204" pitchFamily="18" charset="-78"/>
                <a:cs typeface="ae_AlMohanad" panose="02060603050605020204" pitchFamily="18" charset="-78"/>
              </a:rPr>
              <a:t>Libyan International Medical University  </a:t>
            </a:r>
            <a:endParaRPr lang="ar-SA" sz="2400" b="1" dirty="0">
              <a:solidFill>
                <a:schemeClr val="accent2">
                  <a:lumMod val="75000"/>
                </a:schemeClr>
              </a:solidFill>
              <a:latin typeface="ae_AlMohanad" panose="02060603050605020204" pitchFamily="18" charset="-78"/>
              <a:cs typeface="ae_AlMohanad" panose="02060603050605020204" pitchFamily="18" charset="-78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1824" y="2266579"/>
            <a:ext cx="2572979" cy="798511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4263102" y="2922621"/>
            <a:ext cx="204774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2021/2022</a:t>
            </a:r>
            <a:endParaRPr lang="ar-SA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13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94249" y="827516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Vaccinated people have a low </a:t>
            </a:r>
            <a:r>
              <a:rPr lang="en-US" b="1" dirty="0" smtClean="0"/>
              <a:t>or </a:t>
            </a:r>
            <a:r>
              <a:rPr lang="en-US" b="1" dirty="0"/>
              <a:t>no risk of developing epidemic </a:t>
            </a:r>
            <a:r>
              <a:rPr lang="en-US" b="1" dirty="0" smtClean="0"/>
              <a:t>diseases .</a:t>
            </a:r>
            <a:r>
              <a:rPr lang="ar-SA" b="1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7969"/>
            <a:ext cx="12192000" cy="378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18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28034" y="1056068"/>
            <a:ext cx="11050073" cy="42165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Conclusion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  <a:p>
            <a:pPr algn="l" rtl="0"/>
            <a:endParaRPr lang="en-US" dirty="0" smtClean="0"/>
          </a:p>
          <a:p>
            <a:pPr algn="l" rtl="0"/>
            <a:r>
              <a:rPr lang="en-US" dirty="0">
                <a:solidFill>
                  <a:srgbClr val="202124"/>
                </a:solidFill>
                <a:latin typeface="Helvetica Neue"/>
              </a:rPr>
              <a:t> </a:t>
            </a:r>
            <a:r>
              <a:rPr lang="en-US" sz="2400" dirty="0">
                <a:solidFill>
                  <a:srgbClr val="202124"/>
                </a:solidFill>
                <a:latin typeface="Helvetica Neue"/>
              </a:rPr>
              <a:t>V</a:t>
            </a:r>
            <a:r>
              <a:rPr lang="en-US" sz="2400" dirty="0" smtClean="0">
                <a:solidFill>
                  <a:srgbClr val="202124"/>
                </a:solidFill>
                <a:latin typeface="Helvetica Neue"/>
              </a:rPr>
              <a:t>accines </a:t>
            </a:r>
            <a:r>
              <a:rPr lang="en-US" sz="2400" dirty="0">
                <a:solidFill>
                  <a:srgbClr val="202124"/>
                </a:solidFill>
                <a:latin typeface="Helvetica Neue"/>
              </a:rPr>
              <a:t>have safely reduced the </a:t>
            </a:r>
            <a:r>
              <a:rPr lang="en-US" sz="2400" dirty="0" smtClean="0">
                <a:solidFill>
                  <a:srgbClr val="202124"/>
                </a:solidFill>
                <a:latin typeface="Helvetica Neue"/>
              </a:rPr>
              <a:t>scourge of </a:t>
            </a:r>
          </a:p>
          <a:p>
            <a:pPr algn="l" rtl="0"/>
            <a:r>
              <a:rPr lang="en-US" sz="2400" dirty="0" smtClean="0">
                <a:solidFill>
                  <a:srgbClr val="202124"/>
                </a:solidFill>
                <a:latin typeface="Helvetica Neue"/>
              </a:rPr>
              <a:t>diseases, </a:t>
            </a:r>
            <a:r>
              <a:rPr lang="en-US" sz="2400" dirty="0" smtClean="0">
                <a:solidFill>
                  <a:srgbClr val="333333"/>
                </a:solidFill>
                <a:latin typeface="Roboto"/>
              </a:rPr>
              <a:t>They save </a:t>
            </a:r>
            <a:r>
              <a:rPr lang="en-US" sz="2400" dirty="0">
                <a:solidFill>
                  <a:srgbClr val="333333"/>
                </a:solidFill>
                <a:latin typeface="Roboto"/>
              </a:rPr>
              <a:t>lives every minute – preventing up </a:t>
            </a:r>
            <a:r>
              <a:rPr lang="en-US" sz="2400" dirty="0" smtClean="0">
                <a:solidFill>
                  <a:srgbClr val="333333"/>
                </a:solidFill>
                <a:latin typeface="Roboto"/>
              </a:rPr>
              <a:t>to </a:t>
            </a:r>
          </a:p>
          <a:p>
            <a:pPr algn="l" rtl="0"/>
            <a:r>
              <a:rPr lang="en-US" sz="2400" dirty="0" smtClean="0">
                <a:solidFill>
                  <a:srgbClr val="333333"/>
                </a:solidFill>
                <a:latin typeface="Roboto"/>
              </a:rPr>
              <a:t>three </a:t>
            </a:r>
            <a:r>
              <a:rPr lang="en-US" sz="2400" dirty="0">
                <a:solidFill>
                  <a:srgbClr val="333333"/>
                </a:solidFill>
                <a:latin typeface="Roboto"/>
              </a:rPr>
              <a:t>million deaths a </a:t>
            </a:r>
            <a:r>
              <a:rPr lang="en-US" sz="2400" dirty="0" smtClean="0">
                <a:solidFill>
                  <a:srgbClr val="333333"/>
                </a:solidFill>
                <a:latin typeface="Roboto"/>
              </a:rPr>
              <a:t>year .</a:t>
            </a:r>
            <a:endParaRPr lang="en-US" sz="2400" dirty="0" smtClean="0"/>
          </a:p>
          <a:p>
            <a:pPr algn="l" rtl="0"/>
            <a:r>
              <a:rPr lang="en-US" sz="2400" dirty="0">
                <a:solidFill>
                  <a:srgbClr val="333333"/>
                </a:solidFill>
                <a:latin typeface="Roboto"/>
              </a:rPr>
              <a:t>V</a:t>
            </a:r>
            <a:r>
              <a:rPr lang="en-US" sz="2400" dirty="0" smtClean="0">
                <a:solidFill>
                  <a:srgbClr val="333333"/>
                </a:solidFill>
                <a:latin typeface="Roboto"/>
              </a:rPr>
              <a:t>accination saves </a:t>
            </a:r>
            <a:r>
              <a:rPr lang="en-US" sz="2400" dirty="0">
                <a:solidFill>
                  <a:srgbClr val="333333"/>
                </a:solidFill>
                <a:latin typeface="Roboto"/>
              </a:rPr>
              <a:t>children each </a:t>
            </a:r>
            <a:endParaRPr lang="en-US" sz="2400" dirty="0" smtClean="0">
              <a:solidFill>
                <a:srgbClr val="333333"/>
              </a:solidFill>
              <a:latin typeface="Roboto"/>
            </a:endParaRPr>
          </a:p>
          <a:p>
            <a:pPr algn="l" rtl="0"/>
            <a:r>
              <a:rPr lang="en-US" sz="2400" dirty="0" smtClean="0">
                <a:solidFill>
                  <a:srgbClr val="333333"/>
                </a:solidFill>
                <a:latin typeface="Roboto"/>
              </a:rPr>
              <a:t>year </a:t>
            </a:r>
            <a:r>
              <a:rPr lang="en-US" sz="2400" dirty="0">
                <a:solidFill>
                  <a:srgbClr val="333333"/>
                </a:solidFill>
                <a:latin typeface="Roboto"/>
              </a:rPr>
              <a:t>from deadly diseases</a:t>
            </a:r>
            <a:r>
              <a:rPr lang="en-US" dirty="0" smtClean="0">
                <a:solidFill>
                  <a:srgbClr val="333333"/>
                </a:solidFill>
                <a:latin typeface="Roboto"/>
              </a:rPr>
              <a:t>. </a:t>
            </a:r>
          </a:p>
          <a:p>
            <a:pPr algn="l" rtl="0"/>
            <a:endParaRPr lang="en-US" dirty="0">
              <a:solidFill>
                <a:srgbClr val="333333"/>
              </a:solidFill>
              <a:latin typeface="Roboto"/>
            </a:endParaRPr>
          </a:p>
          <a:p>
            <a:pPr algn="l" rtl="0"/>
            <a:r>
              <a:rPr lang="en-US" sz="2400" dirty="0">
                <a:latin typeface="Roboto"/>
              </a:rPr>
              <a:t>So due to immunization efforts worldwide </a:t>
            </a:r>
            <a:endParaRPr lang="en-US" sz="2400" dirty="0" smtClean="0">
              <a:latin typeface="Roboto"/>
            </a:endParaRPr>
          </a:p>
          <a:p>
            <a:pPr algn="l" rtl="0"/>
            <a:r>
              <a:rPr lang="en-US" sz="2400" dirty="0" smtClean="0">
                <a:latin typeface="Roboto"/>
              </a:rPr>
              <a:t>we </a:t>
            </a:r>
            <a:r>
              <a:rPr lang="en-US" sz="2400" dirty="0">
                <a:latin typeface="Roboto"/>
              </a:rPr>
              <a:t>are able to live immune to </a:t>
            </a:r>
            <a:r>
              <a:rPr lang="en-US" sz="2400" dirty="0" smtClean="0">
                <a:latin typeface="Roboto"/>
              </a:rPr>
              <a:t>diseases </a:t>
            </a:r>
          </a:p>
          <a:p>
            <a:pPr algn="l" rtl="0"/>
            <a:r>
              <a:rPr lang="en-US" sz="2400" dirty="0" smtClean="0">
                <a:latin typeface="Roboto"/>
              </a:rPr>
              <a:t>And children </a:t>
            </a:r>
            <a:r>
              <a:rPr lang="en-US" sz="2400" dirty="0">
                <a:latin typeface="Roboto"/>
              </a:rPr>
              <a:t>are able to walk, play, dance and </a:t>
            </a:r>
            <a:r>
              <a:rPr lang="en-US" sz="2400" dirty="0" smtClean="0">
                <a:latin typeface="Roboto"/>
              </a:rPr>
              <a:t>learn 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644" y="3774746"/>
            <a:ext cx="1497861" cy="1497861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5420049" y="5101606"/>
            <a:ext cx="551215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latin typeface="Blackadder ITC" panose="04020505051007020D02" pitchFamily="82" charset="0"/>
              </a:rPr>
              <a:t>Get your vaccine</a:t>
            </a:r>
            <a:endParaRPr lang="ar-SA" sz="3600" dirty="0">
              <a:latin typeface="Blackadder ITC" panose="04020505051007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35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0761" y="1569908"/>
            <a:ext cx="1112734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/>
              <a:t>1. Vaccines </a:t>
            </a:r>
            <a:r>
              <a:rPr lang="en-US" sz="2000" dirty="0"/>
              <a:t>and immunization. Who.int. https://www.who.int/health-topics/vaccines-and-immunization#tab. Published 2022. Accessed May 13, 2022.</a:t>
            </a:r>
            <a:endParaRPr lang="ar-SA" sz="20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50761" y="2382593"/>
            <a:ext cx="9787943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/>
              <a:t>2</a:t>
            </a:r>
            <a:r>
              <a:rPr lang="en-US" dirty="0"/>
              <a:t>. </a:t>
            </a:r>
            <a:r>
              <a:rPr lang="en-US" sz="2000" dirty="0"/>
              <a:t>Healthcare M. Importance of Immunization - Midland Healthcare. Midland Healthcare. https://midlandhealthcare.org/importance-of-immunization. Published 2022. Accessed May 13, 2022</a:t>
            </a:r>
            <a:r>
              <a:rPr lang="en-US" dirty="0"/>
              <a:t>.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50761" y="3503055"/>
            <a:ext cx="962051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/>
              <a:t>3. Immunization. Unicef.org. https://www.unicef.org/immunization. Published 2022. Accessed May 13, 2022.</a:t>
            </a:r>
            <a:endParaRPr lang="ar-SA" sz="2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41667" y="695668"/>
            <a:ext cx="3142445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>
                <a:solidFill>
                  <a:srgbClr val="2683C6">
                    <a:lumMod val="75000"/>
                  </a:srgbClr>
                </a:solidFill>
              </a:rPr>
              <a:t>References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288621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161130" y="2004497"/>
            <a:ext cx="71245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0" dirty="0">
                <a:latin typeface="Pristina" panose="03060402040406080204" pitchFamily="66" charset="0"/>
                <a:cs typeface="Aldhabi" panose="01000000000000000000" pitchFamily="2" charset="-78"/>
              </a:rPr>
              <a:t>Thank you </a:t>
            </a:r>
            <a:endParaRPr lang="ar-SA" sz="14000" dirty="0">
              <a:latin typeface="Pristina" panose="03060402040406080204" pitchFamily="66" charset="0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036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: </a:t>
            </a:r>
            <a:endParaRPr lang="ar-SA" b="1" dirty="0"/>
          </a:p>
        </p:txBody>
      </p:sp>
      <p:sp>
        <p:nvSpPr>
          <p:cNvPr id="4" name="مربع نص 3"/>
          <p:cNvSpPr txBox="1"/>
          <p:nvPr/>
        </p:nvSpPr>
        <p:spPr>
          <a:xfrm flipH="1">
            <a:off x="1294970" y="2202287"/>
            <a:ext cx="9860710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q"/>
            </a:pPr>
            <a:r>
              <a:rPr lang="en-US" sz="2800" dirty="0" smtClean="0"/>
              <a:t>Define immunization . </a:t>
            </a:r>
          </a:p>
          <a:p>
            <a:endParaRPr lang="en-US" sz="2800" dirty="0" smtClean="0"/>
          </a:p>
          <a:p>
            <a:endParaRPr lang="en-US" sz="2800" dirty="0"/>
          </a:p>
          <a:p>
            <a:pPr marL="285750" indent="-285750" algn="l" rtl="0">
              <a:buFont typeface="Wingdings" panose="05000000000000000000" pitchFamily="2" charset="2"/>
              <a:buChar char="q"/>
            </a:pPr>
            <a:r>
              <a:rPr lang="en-US" sz="2800" dirty="0" smtClean="0"/>
              <a:t>Discuss important of vaccinations .</a:t>
            </a:r>
          </a:p>
          <a:p>
            <a:pPr algn="l" rtl="0"/>
            <a:endParaRPr lang="en-US" sz="2800" dirty="0"/>
          </a:p>
          <a:p>
            <a:pPr algn="l" rtl="0"/>
            <a:endParaRPr lang="en-US" sz="2800" dirty="0" smtClean="0"/>
          </a:p>
          <a:p>
            <a:pPr marL="285750" indent="-285750" algn="l" rtl="0">
              <a:buFont typeface="Wingdings" panose="05000000000000000000" pitchFamily="2" charset="2"/>
              <a:buChar char="q"/>
            </a:pPr>
            <a:r>
              <a:rPr lang="en-US" sz="2800" dirty="0"/>
              <a:t>C</a:t>
            </a:r>
            <a:r>
              <a:rPr lang="en-US" sz="2800" dirty="0" smtClean="0"/>
              <a:t>ommon diseases that vaccines prevent 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800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 smtClean="0">
                <a:latin typeface="ae_Salem" panose="02060603050605020204" pitchFamily="18" charset="-78"/>
                <a:cs typeface="ae_Salem" panose="02060603050605020204" pitchFamily="18" charset="-78"/>
              </a:rPr>
              <a:t>What is immunization ?</a:t>
            </a:r>
            <a:endParaRPr lang="ar-SA" sz="5000" dirty="0">
              <a:latin typeface="ae_Salem" panose="02060603050605020204" pitchFamily="18" charset="-78"/>
              <a:cs typeface="ae_Salem" panose="02060603050605020204" pitchFamily="18" charset="-78"/>
            </a:endParaRPr>
          </a:p>
        </p:txBody>
      </p:sp>
      <p:pic>
        <p:nvPicPr>
          <p:cNvPr id="5" name="عنصر نائب للصورة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6" b="16406"/>
          <a:stretch>
            <a:fillRect/>
          </a:stretch>
        </p:blipFill>
        <p:spPr>
          <a:xfrm>
            <a:off x="15" y="0"/>
            <a:ext cx="12191985" cy="5065776"/>
          </a:xfrm>
        </p:spPr>
      </p:pic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000" dirty="0" smtClean="0">
                <a:latin typeface="Blackadder ITC" panose="04020505051007020D02" pitchFamily="82" charset="0"/>
              </a:rPr>
              <a:t>“ Protection </a:t>
            </a:r>
            <a:r>
              <a:rPr lang="en-US" sz="2000" dirty="0">
                <a:latin typeface="Blackadder ITC" panose="04020505051007020D02" pitchFamily="82" charset="0"/>
              </a:rPr>
              <a:t>from </a:t>
            </a:r>
            <a:r>
              <a:rPr lang="en-US" sz="2400" dirty="0" smtClean="0">
                <a:latin typeface="Blackadder ITC" panose="04020505051007020D02" pitchFamily="82" charset="0"/>
              </a:rPr>
              <a:t>diseases</a:t>
            </a:r>
            <a:r>
              <a:rPr lang="en-US" sz="2000" dirty="0" smtClean="0">
                <a:latin typeface="Blackadder ITC" panose="04020505051007020D02" pitchFamily="82" charset="0"/>
              </a:rPr>
              <a:t> “</a:t>
            </a:r>
            <a:endParaRPr lang="ar-SA" sz="2000" dirty="0">
              <a:latin typeface="Blackadder ITC" panose="04020505051007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40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43945" y="476517"/>
            <a:ext cx="10573554" cy="46474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r>
              <a:rPr lang="en-US" sz="2000" dirty="0" smtClean="0"/>
              <a:t> </a:t>
            </a:r>
          </a:p>
          <a:p>
            <a:pPr algn="l" rtl="0"/>
            <a:endParaRPr lang="en-US" sz="2000" dirty="0"/>
          </a:p>
          <a:p>
            <a:pPr algn="l" rtl="0"/>
            <a:endParaRPr lang="en-US" sz="2000" dirty="0" smtClean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/>
              <a:t>Immunization is a global health and development success story, </a:t>
            </a:r>
            <a:endParaRPr lang="en-US" sz="2400" dirty="0" smtClean="0"/>
          </a:p>
          <a:p>
            <a:pPr algn="l" rtl="0"/>
            <a:r>
              <a:rPr lang="en-US" sz="2400" dirty="0" smtClean="0"/>
              <a:t>saving </a:t>
            </a:r>
            <a:r>
              <a:rPr lang="en-US" sz="2400" dirty="0"/>
              <a:t>millions of lives every </a:t>
            </a:r>
            <a:r>
              <a:rPr lang="en-US" sz="2400" dirty="0" smtClean="0"/>
              <a:t>year .</a:t>
            </a:r>
          </a:p>
          <a:p>
            <a:pPr algn="l" rtl="0"/>
            <a:endParaRPr lang="en-US" sz="2400" dirty="0" smtClean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/>
              <a:t>Immunization is a key component of primary health care </a:t>
            </a:r>
            <a:endParaRPr lang="en-US" sz="2400" dirty="0" smtClean="0"/>
          </a:p>
          <a:p>
            <a:pPr algn="l" rtl="0"/>
            <a:r>
              <a:rPr lang="en-US" sz="2400" dirty="0" smtClean="0"/>
              <a:t>and </a:t>
            </a:r>
            <a:r>
              <a:rPr lang="en-US" sz="2400" dirty="0"/>
              <a:t>an indisputable human right. </a:t>
            </a:r>
            <a:endParaRPr lang="en-US" sz="2400" dirty="0" smtClean="0"/>
          </a:p>
          <a:p>
            <a:pPr algn="l" rtl="0"/>
            <a:endParaRPr lang="en-US" sz="2400" dirty="0" smtClean="0"/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Vaccines are </a:t>
            </a:r>
            <a:r>
              <a:rPr lang="en-US" sz="2400" dirty="0"/>
              <a:t>critical to the prevention and control of infectious disease outbreaks. </a:t>
            </a:r>
            <a:endParaRPr lang="en-US" sz="2400" dirty="0" smtClean="0"/>
          </a:p>
          <a:p>
            <a:pPr algn="l" rtl="0"/>
            <a:r>
              <a:rPr lang="en-US" sz="2400" dirty="0" smtClean="0"/>
              <a:t>And will </a:t>
            </a:r>
            <a:r>
              <a:rPr lang="en-US" sz="2400" dirty="0"/>
              <a:t>be a vital tool in the battle against antimicrobial resistance.</a:t>
            </a:r>
          </a:p>
        </p:txBody>
      </p:sp>
    </p:spTree>
    <p:extLst>
      <p:ext uri="{BB962C8B-B14F-4D97-AF65-F5344CB8AC3E}">
        <p14:creationId xmlns:p14="http://schemas.microsoft.com/office/powerpoint/2010/main" val="360250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92428" y="528034"/>
            <a:ext cx="11062952" cy="35086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b="1" dirty="0" smtClean="0">
                <a:latin typeface="Lucida Handwriting" panose="03010101010101010101" pitchFamily="66" charset="0"/>
              </a:rPr>
              <a:t>Immunization “ vaccination “ </a:t>
            </a:r>
          </a:p>
          <a:p>
            <a:pPr algn="l" rtl="0"/>
            <a:r>
              <a:rPr lang="en-US" sz="3200" dirty="0" smtClean="0"/>
              <a:t>is the process by which a person</a:t>
            </a:r>
          </a:p>
          <a:p>
            <a:pPr algn="l" rtl="0"/>
            <a:r>
              <a:rPr lang="en-US" sz="3200" dirty="0" smtClean="0"/>
              <a:t> becomes protected from diseases </a:t>
            </a:r>
          </a:p>
          <a:p>
            <a:pPr algn="l" rtl="0"/>
            <a:r>
              <a:rPr lang="en-US" sz="3200" dirty="0" smtClean="0"/>
              <a:t>By giving a vaccine .</a:t>
            </a:r>
          </a:p>
          <a:p>
            <a:pPr algn="l" rtl="0"/>
            <a:r>
              <a:rPr lang="en-US" sz="3200" dirty="0" smtClean="0"/>
              <a:t>This happens when a person contacts </a:t>
            </a:r>
          </a:p>
          <a:p>
            <a:pPr algn="l" rtl="0"/>
            <a:r>
              <a:rPr lang="en-US" sz="3200" dirty="0" smtClean="0"/>
              <a:t>With the organism causing a disease </a:t>
            </a:r>
          </a:p>
          <a:p>
            <a:pPr algn="l" rtl="0"/>
            <a:r>
              <a:rPr lang="en-US" sz="3200" dirty="0" smtClean="0"/>
              <a:t>Or receives antibodies .  </a:t>
            </a:r>
            <a:endParaRPr lang="ar-SA" sz="32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713" y="2772691"/>
            <a:ext cx="4713667" cy="3447806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501" y="3533112"/>
            <a:ext cx="619484" cy="61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62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77584" y="969185"/>
            <a:ext cx="8561875" cy="705069"/>
          </a:xfrm>
        </p:spPr>
        <p:txBody>
          <a:bodyPr>
            <a:normAutofit fontScale="90000"/>
          </a:bodyPr>
          <a:lstStyle/>
          <a:p>
            <a:r>
              <a:rPr lang="en-US" sz="6600" b="1" dirty="0" smtClean="0">
                <a:latin typeface="Bahnschrift SemiLight Condensed" panose="020B0502040204020203" pitchFamily="34" charset="0"/>
              </a:rPr>
              <a:t>Important of vaccinations</a:t>
            </a:r>
            <a:endParaRPr lang="ar-SA" sz="6600" b="1" dirty="0">
              <a:latin typeface="Bahnschrift SemiLight Condensed" panose="020B0502040204020203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981371" y="2098598"/>
            <a:ext cx="10197492" cy="36009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>
                <a:latin typeface="+mj-lt"/>
              </a:rPr>
              <a:t>  </a:t>
            </a:r>
            <a:endParaRPr lang="en-US" sz="4000" b="1" dirty="0" smtClean="0">
              <a:latin typeface="+mj-lt"/>
            </a:endParaRP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 </a:t>
            </a:r>
            <a:r>
              <a:rPr lang="en-US" sz="2800" dirty="0"/>
              <a:t>V</a:t>
            </a:r>
            <a:r>
              <a:rPr lang="en-US" sz="2800" dirty="0" smtClean="0"/>
              <a:t>accination protects us from many </a:t>
            </a:r>
          </a:p>
          <a:p>
            <a:pPr algn="l" rtl="0"/>
            <a:r>
              <a:rPr lang="en-US" sz="2800" dirty="0" smtClean="0"/>
              <a:t>diseases and infections that have no treatment </a:t>
            </a:r>
            <a:r>
              <a:rPr lang="en-US" sz="3600" dirty="0" smtClean="0"/>
              <a:t>.</a:t>
            </a:r>
          </a:p>
          <a:p>
            <a:pPr algn="l" rtl="0"/>
            <a:endParaRPr lang="en-US" sz="3600" dirty="0" smtClean="0"/>
          </a:p>
          <a:p>
            <a:pPr lvl="0" algn="l" rtl="0"/>
            <a:r>
              <a:rPr lang="en-US" sz="2800" dirty="0">
                <a:solidFill>
                  <a:prstClr val="black"/>
                </a:solidFill>
              </a:rPr>
              <a:t>S</a:t>
            </a:r>
            <a:r>
              <a:rPr lang="en-US" sz="2800" dirty="0" smtClean="0">
                <a:solidFill>
                  <a:prstClr val="black"/>
                </a:solidFill>
              </a:rPr>
              <a:t>o it Protects </a:t>
            </a:r>
            <a:r>
              <a:rPr lang="en-US" sz="2800" dirty="0">
                <a:solidFill>
                  <a:prstClr val="black"/>
                </a:solidFill>
              </a:rPr>
              <a:t>from deadly diseases , </a:t>
            </a:r>
            <a:endParaRPr lang="en-US" sz="2800" dirty="0" smtClean="0">
              <a:solidFill>
                <a:prstClr val="black"/>
              </a:solidFill>
            </a:endParaRPr>
          </a:p>
          <a:p>
            <a:pPr lvl="0" algn="l" rtl="0"/>
            <a:r>
              <a:rPr lang="en-US" sz="2800" dirty="0" smtClean="0">
                <a:solidFill>
                  <a:prstClr val="black"/>
                </a:solidFill>
              </a:rPr>
              <a:t>and </a:t>
            </a:r>
            <a:r>
              <a:rPr lang="en-US" sz="2800" dirty="0">
                <a:solidFill>
                  <a:prstClr val="black"/>
                </a:solidFill>
              </a:rPr>
              <a:t>enhances the body is immunity </a:t>
            </a:r>
            <a:r>
              <a:rPr lang="en-US" sz="2800" dirty="0" smtClean="0">
                <a:solidFill>
                  <a:prstClr val="black"/>
                </a:solidFill>
              </a:rPr>
              <a:t>against it . </a:t>
            </a:r>
            <a:endParaRPr lang="en-US" sz="2800" dirty="0">
              <a:solidFill>
                <a:prstClr val="black"/>
              </a:solidFill>
            </a:endParaRPr>
          </a:p>
          <a:p>
            <a:pPr algn="l" rtl="0"/>
            <a:endParaRPr lang="en-US" sz="3600" dirty="0" smtClean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810" y="2734709"/>
            <a:ext cx="3303429" cy="330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9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pc="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4000" b="1" spc="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</a:t>
            </a:r>
            <a:r>
              <a:rPr lang="en-US" sz="4000" b="1" spc="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mportant </a:t>
            </a:r>
            <a:r>
              <a:rPr lang="en-US" sz="4000" b="1" spc="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during childhood</a:t>
            </a:r>
            <a:endParaRPr lang="ar-SA" sz="40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13" y="1853177"/>
            <a:ext cx="9995477" cy="422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92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83452" y="0"/>
            <a:ext cx="11165983" cy="486287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/>
              <a:t>I</a:t>
            </a:r>
            <a:r>
              <a:rPr lang="en-US" sz="2800" b="1" dirty="0" smtClean="0"/>
              <a:t>t </a:t>
            </a:r>
            <a:r>
              <a:rPr lang="en-US" sz="2800" b="1" dirty="0"/>
              <a:t>helps provide immunity before </a:t>
            </a:r>
            <a:r>
              <a:rPr lang="en-US" sz="2800" b="1" dirty="0" smtClean="0"/>
              <a:t>children</a:t>
            </a:r>
          </a:p>
          <a:p>
            <a:pPr algn="l" rtl="0"/>
            <a:r>
              <a:rPr lang="en-US" sz="2800" b="1" dirty="0" smtClean="0"/>
              <a:t> </a:t>
            </a:r>
            <a:r>
              <a:rPr lang="en-US" sz="2800" b="1" dirty="0"/>
              <a:t>are exposed to potentially life-threatening diseases. </a:t>
            </a:r>
            <a:endParaRPr lang="en-US" sz="2800" b="1" dirty="0" smtClean="0"/>
          </a:p>
          <a:p>
            <a:pPr algn="l" rtl="0"/>
            <a:endParaRPr lang="en-US" sz="2800" b="1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443" y="1674793"/>
            <a:ext cx="4030547" cy="4030547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996" y="2814455"/>
            <a:ext cx="4083375" cy="289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09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4801" y="934685"/>
            <a:ext cx="11449318" cy="36317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000" b="1" dirty="0"/>
              <a:t>Vaccine Preventable </a:t>
            </a:r>
            <a:r>
              <a:rPr lang="en-US" sz="4000" b="1" dirty="0" smtClean="0"/>
              <a:t>Diseases : </a:t>
            </a:r>
          </a:p>
          <a:p>
            <a:pPr algn="l" rtl="0"/>
            <a:endParaRPr lang="en-US" sz="4000" b="1" dirty="0"/>
          </a:p>
          <a:p>
            <a:pPr algn="l" rtl="0"/>
            <a:r>
              <a:rPr lang="en-US" sz="3000" dirty="0" smtClean="0"/>
              <a:t>Cholera                   Malaria</a:t>
            </a:r>
            <a:endParaRPr lang="en-US" sz="3000" dirty="0"/>
          </a:p>
          <a:p>
            <a:pPr algn="l" rtl="0"/>
            <a:r>
              <a:rPr lang="en-US" sz="3000" dirty="0"/>
              <a:t>COVID-19             </a:t>
            </a:r>
            <a:r>
              <a:rPr lang="en-US" sz="3000" dirty="0" smtClean="0"/>
              <a:t>  </a:t>
            </a:r>
            <a:r>
              <a:rPr lang="en-US" sz="3000" dirty="0"/>
              <a:t>M</a:t>
            </a:r>
            <a:r>
              <a:rPr lang="en-US" sz="3000" dirty="0" smtClean="0"/>
              <a:t>easles</a:t>
            </a:r>
          </a:p>
          <a:p>
            <a:pPr algn="l" rtl="0"/>
            <a:r>
              <a:rPr lang="en-US" sz="3000" dirty="0"/>
              <a:t>HPV                         </a:t>
            </a:r>
            <a:r>
              <a:rPr lang="en-US" sz="3000" dirty="0" smtClean="0"/>
              <a:t>Influenza                          </a:t>
            </a:r>
            <a:endParaRPr lang="ar-SA" sz="3000" dirty="0" smtClean="0"/>
          </a:p>
          <a:p>
            <a:pPr algn="l" rtl="0"/>
            <a:r>
              <a:rPr lang="en-US" sz="3000" dirty="0"/>
              <a:t>Diphtheria             M</a:t>
            </a:r>
            <a:r>
              <a:rPr lang="en-US" sz="3000" dirty="0" smtClean="0"/>
              <a:t>eningitis</a:t>
            </a:r>
          </a:p>
          <a:p>
            <a:pPr algn="l" rtl="0"/>
            <a:r>
              <a:rPr lang="en-US" sz="3000" dirty="0"/>
              <a:t>HBV                         </a:t>
            </a:r>
            <a:r>
              <a:rPr lang="en-US" sz="3000" dirty="0" smtClean="0"/>
              <a:t>Pertussis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7250806" y="778945"/>
            <a:ext cx="4571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dirty="0" smtClean="0"/>
          </a:p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946" y="3554763"/>
            <a:ext cx="6491173" cy="233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57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ثر رجعي">
  <a:themeElements>
    <a:clrScheme name="أثر رجعي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أثر رجعي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ثر رجعي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1370</TotalTime>
  <Words>286</Words>
  <Application>Microsoft Office PowerPoint</Application>
  <PresentationFormat>شاشة عريضة</PresentationFormat>
  <Paragraphs>81</Paragraphs>
  <Slides>13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28" baseType="lpstr">
      <vt:lpstr>ae_AlMohanad</vt:lpstr>
      <vt:lpstr>ae_Salem</vt:lpstr>
      <vt:lpstr>Aldhabi</vt:lpstr>
      <vt:lpstr>Arial</vt:lpstr>
      <vt:lpstr>Bahnschrift SemiLight Condensed</vt:lpstr>
      <vt:lpstr>Blackadder ITC</vt:lpstr>
      <vt:lpstr>Calibri</vt:lpstr>
      <vt:lpstr>Calibri Light</vt:lpstr>
      <vt:lpstr>Helvetica Neue</vt:lpstr>
      <vt:lpstr>Lucida Handwriting</vt:lpstr>
      <vt:lpstr>Pristina</vt:lpstr>
      <vt:lpstr>Roboto</vt:lpstr>
      <vt:lpstr>Times New Roman</vt:lpstr>
      <vt:lpstr>Wingdings</vt:lpstr>
      <vt:lpstr>أثر رجعي</vt:lpstr>
      <vt:lpstr>  Long Life For All</vt:lpstr>
      <vt:lpstr>Objectives : </vt:lpstr>
      <vt:lpstr>What is immunization ?</vt:lpstr>
      <vt:lpstr>عرض تقديمي في PowerPoint</vt:lpstr>
      <vt:lpstr>عرض تقديمي في PowerPoint</vt:lpstr>
      <vt:lpstr>Important of vaccinations</vt:lpstr>
      <vt:lpstr> Important during childhood</vt:lpstr>
      <vt:lpstr>عرض تقديمي في PowerPoint</vt:lpstr>
      <vt:lpstr>عرض تقديمي في PowerPoint</vt:lpstr>
      <vt:lpstr>Vaccinated people have a low or no risk of developing epidemic diseases .  </vt:lpstr>
      <vt:lpstr>عرض تقديمي في PowerPoint</vt:lpstr>
      <vt:lpstr>عرض تقديمي في PowerPoint</vt:lpstr>
      <vt:lpstr>عرض تقديمي في PowerPoint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Protection from diseases</dc:title>
  <dc:creator>Maher Fattouh</dc:creator>
  <cp:lastModifiedBy>Maher Fattouh</cp:lastModifiedBy>
  <cp:revision>61</cp:revision>
  <dcterms:created xsi:type="dcterms:W3CDTF">2022-05-09T17:18:19Z</dcterms:created>
  <dcterms:modified xsi:type="dcterms:W3CDTF">2022-06-06T13:02:32Z</dcterms:modified>
</cp:coreProperties>
</file>