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2"/>
  </p:notesMasterIdLst>
  <p:sldIdLst>
    <p:sldId id="256" r:id="rId2"/>
    <p:sldId id="258" r:id="rId3"/>
    <p:sldId id="284" r:id="rId4"/>
    <p:sldId id="276" r:id="rId5"/>
    <p:sldId id="283" r:id="rId6"/>
    <p:sldId id="285" r:id="rId7"/>
    <p:sldId id="286" r:id="rId8"/>
    <p:sldId id="281" r:id="rId9"/>
    <p:sldId id="282" r:id="rId10"/>
    <p:sldId id="280" r:id="rId1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3"/>
      <p:bold r:id="rId14"/>
    </p:embeddedFont>
    <p:embeddedFont>
      <p:font typeface="Public Sans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5A07C72-D3DF-4366-9A9C-308C5F097FC5}">
  <a:tblStyle styleId="{C5A07C72-D3DF-4366-9A9C-308C5F097FC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d49886441b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d49886441b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8" name="Google Shape;1398;gd8234eac7a_1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9" name="Google Shape;1399;gd8234eac7a_1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5" name="Google Shape;1655;gd8234eac7a_1_259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6" name="Google Shape;1656;gd8234eac7a_1_259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0" name="Google Shape;1800;gd8234eac7a_1_259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1" name="Google Shape;1801;gd8234eac7a_1_259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7" name="Google Shape;1547;gd8234eac7a_1_2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8" name="Google Shape;1548;gd8234eac7a_1_2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823340" y="1421025"/>
            <a:ext cx="7497300" cy="201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 u="sng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429400" y="3273663"/>
            <a:ext cx="4285200" cy="44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30"/>
          <p:cNvGrpSpPr/>
          <p:nvPr/>
        </p:nvGrpSpPr>
        <p:grpSpPr>
          <a:xfrm>
            <a:off x="4660840" y="1491403"/>
            <a:ext cx="3589529" cy="2124100"/>
            <a:chOff x="4248000" y="3268123"/>
            <a:chExt cx="2351169" cy="1391302"/>
          </a:xfrm>
        </p:grpSpPr>
        <p:sp>
          <p:nvSpPr>
            <p:cNvPr id="145" name="Google Shape;145;p30"/>
            <p:cNvSpPr/>
            <p:nvPr/>
          </p:nvSpPr>
          <p:spPr>
            <a:xfrm>
              <a:off x="6033550" y="3588450"/>
              <a:ext cx="354900" cy="354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30"/>
            <p:cNvSpPr/>
            <p:nvPr/>
          </p:nvSpPr>
          <p:spPr>
            <a:xfrm rot="-8100000">
              <a:off x="5619293" y="4062632"/>
              <a:ext cx="249892" cy="249892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30"/>
            <p:cNvSpPr/>
            <p:nvPr/>
          </p:nvSpPr>
          <p:spPr>
            <a:xfrm>
              <a:off x="4733400" y="4237450"/>
              <a:ext cx="157500" cy="1575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30"/>
            <p:cNvSpPr/>
            <p:nvPr/>
          </p:nvSpPr>
          <p:spPr>
            <a:xfrm>
              <a:off x="4524350" y="3877725"/>
              <a:ext cx="95400" cy="95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30"/>
            <p:cNvSpPr/>
            <p:nvPr/>
          </p:nvSpPr>
          <p:spPr>
            <a:xfrm>
              <a:off x="5868969" y="3268123"/>
              <a:ext cx="730200" cy="7302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50" name="Google Shape;150;p30"/>
            <p:cNvCxnSpPr>
              <a:stCxn id="149" idx="2"/>
              <a:endCxn id="146" idx="2"/>
            </p:cNvCxnSpPr>
            <p:nvPr/>
          </p:nvCxnSpPr>
          <p:spPr>
            <a:xfrm flipH="1">
              <a:off x="5832669" y="3633223"/>
              <a:ext cx="36300" cy="642600"/>
            </a:xfrm>
            <a:prstGeom prst="curvedConnector4">
              <a:avLst>
                <a:gd name="adj1" fmla="val 1117493"/>
                <a:gd name="adj2" fmla="val 129983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1" name="Google Shape;151;p30"/>
            <p:cNvSpPr/>
            <p:nvPr/>
          </p:nvSpPr>
          <p:spPr>
            <a:xfrm>
              <a:off x="5447125" y="4337950"/>
              <a:ext cx="249600" cy="249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30"/>
            <p:cNvSpPr/>
            <p:nvPr/>
          </p:nvSpPr>
          <p:spPr>
            <a:xfrm>
              <a:off x="4889575" y="4311000"/>
              <a:ext cx="428150" cy="106725"/>
            </a:xfrm>
            <a:custGeom>
              <a:avLst/>
              <a:gdLst/>
              <a:ahLst/>
              <a:cxnLst/>
              <a:rect l="l" t="t" r="r" b="b"/>
              <a:pathLst>
                <a:path w="17126" h="4269" extrusionOk="0">
                  <a:moveTo>
                    <a:pt x="17126" y="4269"/>
                  </a:moveTo>
                  <a:cubicBezTo>
                    <a:pt x="13294" y="3118"/>
                    <a:pt x="9347" y="2080"/>
                    <a:pt x="5348" y="1954"/>
                  </a:cubicBezTo>
                  <a:cubicBezTo>
                    <a:pt x="4234" y="1919"/>
                    <a:pt x="1575" y="3777"/>
                    <a:pt x="2674" y="3960"/>
                  </a:cubicBezTo>
                  <a:cubicBezTo>
                    <a:pt x="4245" y="4222"/>
                    <a:pt x="1590" y="9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153" name="Google Shape;153;p30"/>
            <p:cNvCxnSpPr/>
            <p:nvPr/>
          </p:nvCxnSpPr>
          <p:spPr>
            <a:xfrm>
              <a:off x="4248000" y="4659425"/>
              <a:ext cx="4113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oogle Shape;155;p31"/>
          <p:cNvGrpSpPr/>
          <p:nvPr/>
        </p:nvGrpSpPr>
        <p:grpSpPr>
          <a:xfrm>
            <a:off x="7001344" y="3160199"/>
            <a:ext cx="1943712" cy="1943712"/>
            <a:chOff x="4772133" y="673443"/>
            <a:chExt cx="2438173" cy="2438173"/>
          </a:xfrm>
        </p:grpSpPr>
        <p:grpSp>
          <p:nvGrpSpPr>
            <p:cNvPr id="156" name="Google Shape;156;p31"/>
            <p:cNvGrpSpPr/>
            <p:nvPr/>
          </p:nvGrpSpPr>
          <p:grpSpPr>
            <a:xfrm>
              <a:off x="5122275" y="1023425"/>
              <a:ext cx="1738200" cy="1738200"/>
              <a:chOff x="5122275" y="1023425"/>
              <a:chExt cx="1738200" cy="1738200"/>
            </a:xfrm>
          </p:grpSpPr>
          <p:cxnSp>
            <p:nvCxnSpPr>
              <p:cNvPr id="157" name="Google Shape;157;p31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8" name="Google Shape;158;p31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9" name="Google Shape;159;p31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0" name="Google Shape;160;p31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1" name="Google Shape;161;p31"/>
            <p:cNvGrpSpPr/>
            <p:nvPr/>
          </p:nvGrpSpPr>
          <p:grpSpPr>
            <a:xfrm rot="1800044">
              <a:off x="5122150" y="1023372"/>
              <a:ext cx="1738162" cy="1738162"/>
              <a:chOff x="5122275" y="1023425"/>
              <a:chExt cx="1738200" cy="1738200"/>
            </a:xfrm>
          </p:grpSpPr>
          <p:cxnSp>
            <p:nvCxnSpPr>
              <p:cNvPr id="162" name="Google Shape;162;p31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3" name="Google Shape;163;p31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4" name="Google Shape;164;p31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5" name="Google Shape;165;p31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6" name="Google Shape;166;p31"/>
            <p:cNvGrpSpPr/>
            <p:nvPr/>
          </p:nvGrpSpPr>
          <p:grpSpPr>
            <a:xfrm rot="899960">
              <a:off x="5122292" y="1023290"/>
              <a:ext cx="1738148" cy="1738148"/>
              <a:chOff x="5122275" y="1023425"/>
              <a:chExt cx="1738200" cy="1738200"/>
            </a:xfrm>
          </p:grpSpPr>
          <p:cxnSp>
            <p:nvCxnSpPr>
              <p:cNvPr id="167" name="Google Shape;167;p31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8" name="Google Shape;168;p31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9" name="Google Shape;169;p31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0" name="Google Shape;170;p31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71" name="Google Shape;171;p31"/>
            <p:cNvGrpSpPr/>
            <p:nvPr/>
          </p:nvGrpSpPr>
          <p:grpSpPr>
            <a:xfrm rot="2261976">
              <a:off x="5122150" y="1023460"/>
              <a:ext cx="1738139" cy="1738139"/>
              <a:chOff x="5122275" y="1023425"/>
              <a:chExt cx="1738200" cy="1738200"/>
            </a:xfrm>
          </p:grpSpPr>
          <p:cxnSp>
            <p:nvCxnSpPr>
              <p:cNvPr id="172" name="Google Shape;172;p31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3" name="Google Shape;173;p31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4" name="Google Shape;174;p31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5" name="Google Shape;175;p31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76" name="Google Shape;176;p31"/>
            <p:cNvGrpSpPr/>
            <p:nvPr/>
          </p:nvGrpSpPr>
          <p:grpSpPr>
            <a:xfrm rot="1400086">
              <a:off x="5122178" y="1023493"/>
              <a:ext cx="1738188" cy="1738188"/>
              <a:chOff x="5122275" y="1023425"/>
              <a:chExt cx="1738200" cy="1738200"/>
            </a:xfrm>
          </p:grpSpPr>
          <p:cxnSp>
            <p:nvCxnSpPr>
              <p:cNvPr id="177" name="Google Shape;177;p31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8" name="Google Shape;178;p31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9" name="Google Shape;179;p31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0" name="Google Shape;180;p31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81" name="Google Shape;181;p31"/>
            <p:cNvGrpSpPr/>
            <p:nvPr/>
          </p:nvGrpSpPr>
          <p:grpSpPr>
            <a:xfrm rot="3145591">
              <a:off x="5122245" y="1023613"/>
              <a:ext cx="1738262" cy="1738262"/>
              <a:chOff x="5122275" y="1023425"/>
              <a:chExt cx="1738200" cy="1738200"/>
            </a:xfrm>
          </p:grpSpPr>
          <p:cxnSp>
            <p:nvCxnSpPr>
              <p:cNvPr id="182" name="Google Shape;182;p31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3" name="Google Shape;183;p31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4" name="Google Shape;184;p31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5" name="Google Shape;185;p31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86" name="Google Shape;186;p31"/>
          <p:cNvGrpSpPr/>
          <p:nvPr/>
        </p:nvGrpSpPr>
        <p:grpSpPr>
          <a:xfrm>
            <a:off x="5935289" y="536051"/>
            <a:ext cx="2192653" cy="805075"/>
            <a:chOff x="3245150" y="273175"/>
            <a:chExt cx="2371461" cy="870728"/>
          </a:xfrm>
        </p:grpSpPr>
        <p:cxnSp>
          <p:nvCxnSpPr>
            <p:cNvPr id="187" name="Google Shape;187;p31"/>
            <p:cNvCxnSpPr/>
            <p:nvPr/>
          </p:nvCxnSpPr>
          <p:spPr>
            <a:xfrm rot="10800000" flipH="1">
              <a:off x="3682811" y="465893"/>
              <a:ext cx="1933800" cy="543600"/>
            </a:xfrm>
            <a:prstGeom prst="curvedConnector3">
              <a:avLst>
                <a:gd name="adj1" fmla="val 120469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88" name="Google Shape;188;p31"/>
            <p:cNvSpPr/>
            <p:nvPr/>
          </p:nvSpPr>
          <p:spPr>
            <a:xfrm>
              <a:off x="3245150" y="835503"/>
              <a:ext cx="308400" cy="3084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31"/>
            <p:cNvSpPr/>
            <p:nvPr/>
          </p:nvSpPr>
          <p:spPr>
            <a:xfrm>
              <a:off x="5071525" y="273175"/>
              <a:ext cx="354900" cy="354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" name="Google Shape;190;p31"/>
          <p:cNvGrpSpPr/>
          <p:nvPr/>
        </p:nvGrpSpPr>
        <p:grpSpPr>
          <a:xfrm>
            <a:off x="3986832" y="3453828"/>
            <a:ext cx="1836302" cy="1549805"/>
            <a:chOff x="817725" y="650526"/>
            <a:chExt cx="1944000" cy="1640700"/>
          </a:xfrm>
        </p:grpSpPr>
        <p:sp>
          <p:nvSpPr>
            <p:cNvPr id="191" name="Google Shape;191;p31"/>
            <p:cNvSpPr/>
            <p:nvPr/>
          </p:nvSpPr>
          <p:spPr>
            <a:xfrm>
              <a:off x="817725" y="1275425"/>
              <a:ext cx="1944000" cy="6582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92" name="Google Shape;192;p31"/>
            <p:cNvCxnSpPr/>
            <p:nvPr/>
          </p:nvCxnSpPr>
          <p:spPr>
            <a:xfrm>
              <a:off x="1913947" y="650526"/>
              <a:ext cx="750900" cy="16407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3" name="Google Shape;193;p31"/>
          <p:cNvGrpSpPr/>
          <p:nvPr/>
        </p:nvGrpSpPr>
        <p:grpSpPr>
          <a:xfrm>
            <a:off x="270271" y="3477691"/>
            <a:ext cx="2538322" cy="1502049"/>
            <a:chOff x="4248000" y="3268123"/>
            <a:chExt cx="2351169" cy="1391302"/>
          </a:xfrm>
        </p:grpSpPr>
        <p:sp>
          <p:nvSpPr>
            <p:cNvPr id="194" name="Google Shape;194;p31"/>
            <p:cNvSpPr/>
            <p:nvPr/>
          </p:nvSpPr>
          <p:spPr>
            <a:xfrm>
              <a:off x="6033550" y="3588450"/>
              <a:ext cx="354900" cy="354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31"/>
            <p:cNvSpPr/>
            <p:nvPr/>
          </p:nvSpPr>
          <p:spPr>
            <a:xfrm rot="-8100000">
              <a:off x="5619293" y="4062632"/>
              <a:ext cx="249892" cy="249892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31"/>
            <p:cNvSpPr/>
            <p:nvPr/>
          </p:nvSpPr>
          <p:spPr>
            <a:xfrm>
              <a:off x="4733400" y="4237450"/>
              <a:ext cx="157500" cy="1575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31"/>
            <p:cNvSpPr/>
            <p:nvPr/>
          </p:nvSpPr>
          <p:spPr>
            <a:xfrm>
              <a:off x="4524350" y="3877725"/>
              <a:ext cx="95400" cy="95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31"/>
            <p:cNvSpPr/>
            <p:nvPr/>
          </p:nvSpPr>
          <p:spPr>
            <a:xfrm>
              <a:off x="5868969" y="3268123"/>
              <a:ext cx="730200" cy="7302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99" name="Google Shape;199;p31"/>
            <p:cNvCxnSpPr>
              <a:stCxn id="198" idx="2"/>
              <a:endCxn id="195" idx="2"/>
            </p:cNvCxnSpPr>
            <p:nvPr/>
          </p:nvCxnSpPr>
          <p:spPr>
            <a:xfrm flipH="1">
              <a:off x="5832669" y="3633223"/>
              <a:ext cx="36300" cy="642600"/>
            </a:xfrm>
            <a:prstGeom prst="curvedConnector4">
              <a:avLst>
                <a:gd name="adj1" fmla="val 1295438"/>
                <a:gd name="adj2" fmla="val 140035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00" name="Google Shape;200;p31"/>
            <p:cNvSpPr/>
            <p:nvPr/>
          </p:nvSpPr>
          <p:spPr>
            <a:xfrm>
              <a:off x="5447125" y="4337950"/>
              <a:ext cx="249600" cy="249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31"/>
            <p:cNvSpPr/>
            <p:nvPr/>
          </p:nvSpPr>
          <p:spPr>
            <a:xfrm>
              <a:off x="4889575" y="4311000"/>
              <a:ext cx="428150" cy="106725"/>
            </a:xfrm>
            <a:custGeom>
              <a:avLst/>
              <a:gdLst/>
              <a:ahLst/>
              <a:cxnLst/>
              <a:rect l="l" t="t" r="r" b="b"/>
              <a:pathLst>
                <a:path w="17126" h="4269" extrusionOk="0">
                  <a:moveTo>
                    <a:pt x="17126" y="4269"/>
                  </a:moveTo>
                  <a:cubicBezTo>
                    <a:pt x="13294" y="3118"/>
                    <a:pt x="9347" y="2080"/>
                    <a:pt x="5348" y="1954"/>
                  </a:cubicBezTo>
                  <a:cubicBezTo>
                    <a:pt x="4234" y="1919"/>
                    <a:pt x="1575" y="3777"/>
                    <a:pt x="2674" y="3960"/>
                  </a:cubicBezTo>
                  <a:cubicBezTo>
                    <a:pt x="4245" y="4222"/>
                    <a:pt x="1590" y="9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202" name="Google Shape;202;p31"/>
            <p:cNvCxnSpPr/>
            <p:nvPr/>
          </p:nvCxnSpPr>
          <p:spPr>
            <a:xfrm>
              <a:off x="4248000" y="4659425"/>
              <a:ext cx="4113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03" name="Google Shape;203;p31"/>
          <p:cNvGrpSpPr/>
          <p:nvPr/>
        </p:nvGrpSpPr>
        <p:grpSpPr>
          <a:xfrm>
            <a:off x="669809" y="560710"/>
            <a:ext cx="1081642" cy="535146"/>
            <a:chOff x="4083425" y="2905700"/>
            <a:chExt cx="1944000" cy="961800"/>
          </a:xfrm>
        </p:grpSpPr>
        <p:sp>
          <p:nvSpPr>
            <p:cNvPr id="204" name="Google Shape;204;p31"/>
            <p:cNvSpPr/>
            <p:nvPr/>
          </p:nvSpPr>
          <p:spPr>
            <a:xfrm>
              <a:off x="4083425" y="2905700"/>
              <a:ext cx="1944000" cy="961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31"/>
            <p:cNvSpPr/>
            <p:nvPr/>
          </p:nvSpPr>
          <p:spPr>
            <a:xfrm>
              <a:off x="4877975" y="3057350"/>
              <a:ext cx="354900" cy="354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_1">
    <p:bg>
      <p:bgPr>
        <a:solidFill>
          <a:schemeClr val="lt2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720000" y="2179625"/>
            <a:ext cx="7704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u="sng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u="sng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u="sng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u="sng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u="sng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u="sng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u="sng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u="sng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u="sng"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ubTitle" idx="1"/>
          </p:nvPr>
        </p:nvSpPr>
        <p:spPr>
          <a:xfrm>
            <a:off x="2391925" y="3132175"/>
            <a:ext cx="43602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720000" y="1906275"/>
            <a:ext cx="23364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425600"/>
            <a:ext cx="1275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3" name="Google Shape;43;p13"/>
          <p:cNvSpPr txBox="1">
            <a:spLocks noGrp="1"/>
          </p:cNvSpPr>
          <p:nvPr>
            <p:ph type="subTitle" idx="1"/>
          </p:nvPr>
        </p:nvSpPr>
        <p:spPr>
          <a:xfrm>
            <a:off x="720000" y="22531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title" idx="3"/>
          </p:nvPr>
        </p:nvSpPr>
        <p:spPr>
          <a:xfrm>
            <a:off x="3403800" y="1906275"/>
            <a:ext cx="23364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title" idx="4" hasCustomPrompt="1"/>
          </p:nvPr>
        </p:nvSpPr>
        <p:spPr>
          <a:xfrm>
            <a:off x="3403800" y="1425600"/>
            <a:ext cx="1275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6" name="Google Shape;46;p13"/>
          <p:cNvSpPr txBox="1">
            <a:spLocks noGrp="1"/>
          </p:cNvSpPr>
          <p:nvPr>
            <p:ph type="subTitle" idx="5"/>
          </p:nvPr>
        </p:nvSpPr>
        <p:spPr>
          <a:xfrm>
            <a:off x="3403800" y="22531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title" idx="6"/>
          </p:nvPr>
        </p:nvSpPr>
        <p:spPr>
          <a:xfrm>
            <a:off x="3378725" y="3695575"/>
            <a:ext cx="23364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title" idx="7" hasCustomPrompt="1"/>
          </p:nvPr>
        </p:nvSpPr>
        <p:spPr>
          <a:xfrm>
            <a:off x="3378725" y="3215000"/>
            <a:ext cx="1275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8"/>
          </p:nvPr>
        </p:nvSpPr>
        <p:spPr>
          <a:xfrm>
            <a:off x="3378725" y="40425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title" idx="9"/>
          </p:nvPr>
        </p:nvSpPr>
        <p:spPr>
          <a:xfrm>
            <a:off x="6062525" y="3695575"/>
            <a:ext cx="23364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13" hasCustomPrompt="1"/>
          </p:nvPr>
        </p:nvSpPr>
        <p:spPr>
          <a:xfrm>
            <a:off x="6062525" y="3215000"/>
            <a:ext cx="1275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4"/>
          </p:nvPr>
        </p:nvSpPr>
        <p:spPr>
          <a:xfrm>
            <a:off x="6062525" y="40425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3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 1">
  <p:cSld name="CUSTOM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3308400" cy="34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title" idx="2"/>
          </p:nvPr>
        </p:nvSpPr>
        <p:spPr>
          <a:xfrm>
            <a:off x="1386052" y="4272741"/>
            <a:ext cx="26184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subTitle" idx="1"/>
          </p:nvPr>
        </p:nvSpPr>
        <p:spPr>
          <a:xfrm>
            <a:off x="1386075" y="3461375"/>
            <a:ext cx="2618400" cy="73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title" idx="3"/>
          </p:nvPr>
        </p:nvSpPr>
        <p:spPr>
          <a:xfrm>
            <a:off x="5421576" y="4272741"/>
            <a:ext cx="25977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subTitle" idx="4"/>
          </p:nvPr>
        </p:nvSpPr>
        <p:spPr>
          <a:xfrm>
            <a:off x="5421600" y="3461375"/>
            <a:ext cx="2597700" cy="73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title" idx="5"/>
          </p:nvPr>
        </p:nvSpPr>
        <p:spPr>
          <a:xfrm>
            <a:off x="1386075" y="2348825"/>
            <a:ext cx="26184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subTitle" idx="6"/>
          </p:nvPr>
        </p:nvSpPr>
        <p:spPr>
          <a:xfrm>
            <a:off x="1386075" y="1537463"/>
            <a:ext cx="2618400" cy="73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title" idx="7"/>
          </p:nvPr>
        </p:nvSpPr>
        <p:spPr>
          <a:xfrm>
            <a:off x="5421576" y="2348829"/>
            <a:ext cx="25977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subTitle" idx="8"/>
          </p:nvPr>
        </p:nvSpPr>
        <p:spPr>
          <a:xfrm>
            <a:off x="5421600" y="1537463"/>
            <a:ext cx="2597700" cy="73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u="sng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2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3696300" cy="203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5" name="Google Shape;85;p22"/>
          <p:cNvSpPr txBox="1">
            <a:spLocks noGrp="1"/>
          </p:cNvSpPr>
          <p:nvPr>
            <p:ph type="body" idx="2"/>
          </p:nvPr>
        </p:nvSpPr>
        <p:spPr>
          <a:xfrm>
            <a:off x="4730900" y="1152475"/>
            <a:ext cx="3696300" cy="203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9"/>
          <p:cNvSpPr txBox="1">
            <a:spLocks noGrp="1"/>
          </p:cNvSpPr>
          <p:nvPr>
            <p:ph type="ctrTitle"/>
          </p:nvPr>
        </p:nvSpPr>
        <p:spPr>
          <a:xfrm>
            <a:off x="2430000" y="675025"/>
            <a:ext cx="42840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 u="sng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 u="sng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 u="sng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 u="sng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 u="sng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 u="sng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 u="sng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 u="sng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 u="sng"/>
            </a:lvl9pPr>
          </a:lstStyle>
          <a:p>
            <a:endParaRPr/>
          </a:p>
        </p:txBody>
      </p:sp>
      <p:sp>
        <p:nvSpPr>
          <p:cNvPr id="140" name="Google Shape;140;p29"/>
          <p:cNvSpPr txBox="1">
            <a:spLocks noGrp="1"/>
          </p:cNvSpPr>
          <p:nvPr>
            <p:ph type="subTitle" idx="1"/>
          </p:nvPr>
        </p:nvSpPr>
        <p:spPr>
          <a:xfrm>
            <a:off x="3351900" y="2179975"/>
            <a:ext cx="2440200" cy="6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1" name="Google Shape;141;p29"/>
          <p:cNvSpPr txBox="1">
            <a:spLocks noGrp="1"/>
          </p:cNvSpPr>
          <p:nvPr>
            <p:ph type="title" idx="2"/>
          </p:nvPr>
        </p:nvSpPr>
        <p:spPr>
          <a:xfrm>
            <a:off x="2366550" y="1782400"/>
            <a:ext cx="44109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2" name="Google Shape;142;p29"/>
          <p:cNvSpPr txBox="1"/>
          <p:nvPr/>
        </p:nvSpPr>
        <p:spPr>
          <a:xfrm>
            <a:off x="2762700" y="3716750"/>
            <a:ext cx="36186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CREDITS: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Public Sans"/>
                <a:ea typeface="Public Sans"/>
                <a:cs typeface="Public Sans"/>
                <a:sym typeface="Public Sans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Public Sans"/>
                <a:ea typeface="Public Sans"/>
                <a:cs typeface="Public Sans"/>
                <a:sym typeface="Public Sans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, and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Public Sans"/>
                <a:ea typeface="Public Sans"/>
                <a:cs typeface="Public Sans"/>
                <a:sym typeface="Public Sans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endParaRPr sz="1200" b="1"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partan"/>
              <a:buNone/>
              <a:defRPr sz="2800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partan"/>
              <a:buNone/>
              <a:defRPr sz="2800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partan"/>
              <a:buNone/>
              <a:defRPr sz="2800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partan"/>
              <a:buNone/>
              <a:defRPr sz="2800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partan"/>
              <a:buNone/>
              <a:defRPr sz="2800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partan"/>
              <a:buNone/>
              <a:defRPr sz="2800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partan"/>
              <a:buNone/>
              <a:defRPr sz="2800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partan"/>
              <a:buNone/>
              <a:defRPr sz="2800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partan"/>
              <a:buNone/>
              <a:defRPr sz="2800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●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○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■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●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○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■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●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○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Public Sans"/>
              <a:buChar char="■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5" r:id="rId2"/>
    <p:sldLayoutId id="2147483658" r:id="rId3"/>
    <p:sldLayoutId id="2147483659" r:id="rId4"/>
    <p:sldLayoutId id="2147483663" r:id="rId5"/>
    <p:sldLayoutId id="2147483666" r:id="rId6"/>
    <p:sldLayoutId id="2147483667" r:id="rId7"/>
    <p:sldLayoutId id="2147483668" r:id="rId8"/>
    <p:sldLayoutId id="2147483675" r:id="rId9"/>
    <p:sldLayoutId id="2147483676" r:id="rId10"/>
    <p:sldLayoutId id="2147483677" r:id="rId11"/>
    <p:sldLayoutId id="2147483678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strategicmanagementinsight.com/swot-analyses/bmw-swot-analysi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5"/>
          <p:cNvSpPr txBox="1">
            <a:spLocks noGrp="1"/>
          </p:cNvSpPr>
          <p:nvPr>
            <p:ph type="ctrTitle"/>
          </p:nvPr>
        </p:nvSpPr>
        <p:spPr>
          <a:xfrm>
            <a:off x="823340" y="1136279"/>
            <a:ext cx="7497300" cy="201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400" u="none" dirty="0" smtClean="0">
                <a:latin typeface="Public Sans" panose="020B0604020202020204" charset="0"/>
              </a:rPr>
              <a:t>BMW</a:t>
            </a:r>
            <a:r>
              <a:rPr lang="en-US" sz="4800" u="none" dirty="0" smtClean="0">
                <a:latin typeface="Public Sans" panose="020B0604020202020204" charset="0"/>
              </a:rPr>
              <a:t> </a:t>
            </a:r>
            <a:r>
              <a:rPr lang="en-US" sz="5400" u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Business </a:t>
            </a:r>
            <a:r>
              <a:rPr lang="en-US" sz="5400" u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Model </a:t>
            </a:r>
            <a:endParaRPr u="none" dirty="0">
              <a:solidFill>
                <a:schemeClr val="tx1"/>
              </a:solidFill>
              <a:latin typeface="Public Sans" panose="020B0604020202020204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19456" y="3863371"/>
            <a:ext cx="3840480" cy="1275692"/>
          </a:xfrm>
        </p:spPr>
        <p:txBody>
          <a:bodyPr/>
          <a:lstStyle/>
          <a:p>
            <a:pPr algn="l"/>
            <a:r>
              <a:rPr lang="en-US" dirty="0"/>
              <a:t>       By: </a:t>
            </a:r>
            <a:r>
              <a:rPr lang="en-US" dirty="0" err="1"/>
              <a:t>Khuloud</a:t>
            </a:r>
            <a:r>
              <a:rPr lang="en-US" dirty="0"/>
              <a:t> </a:t>
            </a:r>
            <a:r>
              <a:rPr lang="en-US" dirty="0" err="1"/>
              <a:t>shaibani</a:t>
            </a:r>
            <a:r>
              <a:rPr lang="en-US" dirty="0"/>
              <a:t>   2423 </a:t>
            </a:r>
          </a:p>
          <a:p>
            <a:endParaRPr lang="en-US" dirty="0">
              <a:ea typeface="Poppins SemiBold" charset="0"/>
              <a:cs typeface="Times New Roman" pitchFamily="18" charset="0"/>
            </a:endParaRPr>
          </a:p>
          <a:p>
            <a:r>
              <a:rPr lang="en-US" sz="1600" spc="225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ea typeface="Poppins SemiBold" charset="0"/>
                <a:cs typeface="Times New Roman" pitchFamily="18" charset="0"/>
              </a:rPr>
              <a:t>Instructor: Mr.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Mohammed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Alzwawi</a:t>
            </a:r>
            <a:endParaRPr lang="en-US" sz="16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9" y="7334"/>
            <a:ext cx="986445" cy="9864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745" y="8972"/>
            <a:ext cx="1345836" cy="9848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2369" y="221592"/>
            <a:ext cx="4159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Libyan international medical university</a:t>
            </a:r>
          </a:p>
          <a:p>
            <a:pPr algn="ctr"/>
            <a:r>
              <a:rPr lang="en-US" sz="1800" dirty="0"/>
              <a:t>Faculty of business administration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976" y="3496449"/>
            <a:ext cx="1338616" cy="1338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0" name="Google Shape;1550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0462" y="3386890"/>
            <a:ext cx="903473" cy="771851"/>
          </a:xfrm>
          <a:prstGeom prst="rect">
            <a:avLst/>
          </a:prstGeom>
          <a:noFill/>
          <a:ln>
            <a:noFill/>
          </a:ln>
        </p:spPr>
      </p:pic>
      <p:sp>
        <p:nvSpPr>
          <p:cNvPr id="1554" name="Google Shape;1554;p59"/>
          <p:cNvSpPr txBox="1">
            <a:spLocks noGrp="1"/>
          </p:cNvSpPr>
          <p:nvPr>
            <p:ph type="ctrTitle"/>
          </p:nvPr>
        </p:nvSpPr>
        <p:spPr>
          <a:xfrm>
            <a:off x="2406245" y="1694334"/>
            <a:ext cx="42840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Public Sans" panose="020B0604020202020204" charset="0"/>
              </a:rPr>
              <a:t>THANKS</a:t>
            </a:r>
            <a:endParaRPr dirty="0">
              <a:latin typeface="Public Sans" panose="020B0604020202020204" charset="0"/>
            </a:endParaRPr>
          </a:p>
        </p:txBody>
      </p:sp>
      <p:sp>
        <p:nvSpPr>
          <p:cNvPr id="1556" name="Google Shape;1556;p59"/>
          <p:cNvSpPr txBox="1">
            <a:spLocks noGrp="1"/>
          </p:cNvSpPr>
          <p:nvPr>
            <p:ph type="title" idx="2"/>
          </p:nvPr>
        </p:nvSpPr>
        <p:spPr>
          <a:xfrm>
            <a:off x="2366550" y="3053921"/>
            <a:ext cx="44109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Public Sans" panose="020B0604020202020204" charset="0"/>
              </a:rPr>
              <a:t>Do you have any questions?</a:t>
            </a:r>
            <a:endParaRPr dirty="0">
              <a:latin typeface="Public Sans" panose="020B0604020202020204" charset="0"/>
            </a:endParaRPr>
          </a:p>
        </p:txBody>
      </p:sp>
      <p:sp>
        <p:nvSpPr>
          <p:cNvPr id="1557" name="Google Shape;1557;p59"/>
          <p:cNvSpPr txBox="1"/>
          <p:nvPr/>
        </p:nvSpPr>
        <p:spPr>
          <a:xfrm>
            <a:off x="2997150" y="4392891"/>
            <a:ext cx="31497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Please keep this slide for attribution</a:t>
            </a:r>
            <a:endParaRPr sz="1200"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558" name="Google Shape;1558;p59"/>
          <p:cNvGrpSpPr/>
          <p:nvPr/>
        </p:nvGrpSpPr>
        <p:grpSpPr>
          <a:xfrm>
            <a:off x="150475" y="1843953"/>
            <a:ext cx="2286618" cy="2423343"/>
            <a:chOff x="4733400" y="3000242"/>
            <a:chExt cx="1497752" cy="1587308"/>
          </a:xfrm>
        </p:grpSpPr>
        <p:sp>
          <p:nvSpPr>
            <p:cNvPr id="1559" name="Google Shape;1559;p59"/>
            <p:cNvSpPr/>
            <p:nvPr/>
          </p:nvSpPr>
          <p:spPr>
            <a:xfrm>
              <a:off x="5805296" y="3445364"/>
              <a:ext cx="354900" cy="354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59"/>
            <p:cNvSpPr/>
            <p:nvPr/>
          </p:nvSpPr>
          <p:spPr>
            <a:xfrm rot="-8100000">
              <a:off x="5619293" y="4062632"/>
              <a:ext cx="249892" cy="249892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59"/>
            <p:cNvSpPr/>
            <p:nvPr/>
          </p:nvSpPr>
          <p:spPr>
            <a:xfrm>
              <a:off x="4733400" y="4237450"/>
              <a:ext cx="157500" cy="1575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59"/>
            <p:cNvSpPr/>
            <p:nvPr/>
          </p:nvSpPr>
          <p:spPr>
            <a:xfrm>
              <a:off x="4764443" y="3943357"/>
              <a:ext cx="95400" cy="95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59"/>
            <p:cNvSpPr/>
            <p:nvPr/>
          </p:nvSpPr>
          <p:spPr>
            <a:xfrm>
              <a:off x="5536652" y="3220339"/>
              <a:ext cx="694500" cy="694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564" name="Google Shape;1564;p59"/>
            <p:cNvCxnSpPr>
              <a:stCxn id="1563" idx="2"/>
              <a:endCxn id="1560" idx="2"/>
            </p:cNvCxnSpPr>
            <p:nvPr/>
          </p:nvCxnSpPr>
          <p:spPr>
            <a:xfrm>
              <a:off x="5536652" y="3567589"/>
              <a:ext cx="295800" cy="708300"/>
            </a:xfrm>
            <a:prstGeom prst="curvedConnector4">
              <a:avLst>
                <a:gd name="adj1" fmla="val -52729"/>
                <a:gd name="adj2" fmla="val 127193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65" name="Google Shape;1565;p59"/>
            <p:cNvSpPr/>
            <p:nvPr/>
          </p:nvSpPr>
          <p:spPr>
            <a:xfrm>
              <a:off x="5447125" y="4337950"/>
              <a:ext cx="249600" cy="2496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59"/>
            <p:cNvSpPr/>
            <p:nvPr/>
          </p:nvSpPr>
          <p:spPr>
            <a:xfrm>
              <a:off x="4889575" y="4311000"/>
              <a:ext cx="428150" cy="106725"/>
            </a:xfrm>
            <a:custGeom>
              <a:avLst/>
              <a:gdLst/>
              <a:ahLst/>
              <a:cxnLst/>
              <a:rect l="l" t="t" r="r" b="b"/>
              <a:pathLst>
                <a:path w="17126" h="4269" extrusionOk="0">
                  <a:moveTo>
                    <a:pt x="17126" y="4269"/>
                  </a:moveTo>
                  <a:cubicBezTo>
                    <a:pt x="13294" y="3118"/>
                    <a:pt x="9347" y="2080"/>
                    <a:pt x="5348" y="1954"/>
                  </a:cubicBezTo>
                  <a:cubicBezTo>
                    <a:pt x="4234" y="1919"/>
                    <a:pt x="1575" y="3777"/>
                    <a:pt x="2674" y="3960"/>
                  </a:cubicBezTo>
                  <a:cubicBezTo>
                    <a:pt x="4245" y="4222"/>
                    <a:pt x="1590" y="9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1567" name="Google Shape;1567;p59"/>
            <p:cNvCxnSpPr/>
            <p:nvPr/>
          </p:nvCxnSpPr>
          <p:spPr>
            <a:xfrm>
              <a:off x="4823768" y="3000242"/>
              <a:ext cx="4113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68" name="Google Shape;1568;p59"/>
          <p:cNvGrpSpPr/>
          <p:nvPr/>
        </p:nvGrpSpPr>
        <p:grpSpPr>
          <a:xfrm>
            <a:off x="7164479" y="136321"/>
            <a:ext cx="1943468" cy="1943224"/>
            <a:chOff x="4772133" y="673443"/>
            <a:chExt cx="2438173" cy="2438173"/>
          </a:xfrm>
        </p:grpSpPr>
        <p:grpSp>
          <p:nvGrpSpPr>
            <p:cNvPr id="1569" name="Google Shape;1569;p59"/>
            <p:cNvGrpSpPr/>
            <p:nvPr/>
          </p:nvGrpSpPr>
          <p:grpSpPr>
            <a:xfrm>
              <a:off x="5122275" y="1023425"/>
              <a:ext cx="1738200" cy="1738200"/>
              <a:chOff x="5122275" y="1023425"/>
              <a:chExt cx="1738200" cy="1738200"/>
            </a:xfrm>
          </p:grpSpPr>
          <p:cxnSp>
            <p:nvCxnSpPr>
              <p:cNvPr id="1570" name="Google Shape;1570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71" name="Google Shape;1571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72" name="Google Shape;1572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73" name="Google Shape;1573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574" name="Google Shape;1574;p59"/>
            <p:cNvGrpSpPr/>
            <p:nvPr/>
          </p:nvGrpSpPr>
          <p:grpSpPr>
            <a:xfrm rot="1800044">
              <a:off x="5122150" y="1023372"/>
              <a:ext cx="1738162" cy="1738162"/>
              <a:chOff x="5122275" y="1023425"/>
              <a:chExt cx="1738200" cy="1738200"/>
            </a:xfrm>
          </p:grpSpPr>
          <p:cxnSp>
            <p:nvCxnSpPr>
              <p:cNvPr id="1575" name="Google Shape;1575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76" name="Google Shape;1576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77" name="Google Shape;1577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78" name="Google Shape;1578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579" name="Google Shape;1579;p59"/>
            <p:cNvGrpSpPr/>
            <p:nvPr/>
          </p:nvGrpSpPr>
          <p:grpSpPr>
            <a:xfrm rot="899960">
              <a:off x="5122292" y="1023290"/>
              <a:ext cx="1738148" cy="1738148"/>
              <a:chOff x="5122275" y="1023425"/>
              <a:chExt cx="1738200" cy="1738200"/>
            </a:xfrm>
          </p:grpSpPr>
          <p:cxnSp>
            <p:nvCxnSpPr>
              <p:cNvPr id="1580" name="Google Shape;1580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81" name="Google Shape;1581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82" name="Google Shape;1582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83" name="Google Shape;1583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584" name="Google Shape;1584;p59"/>
            <p:cNvGrpSpPr/>
            <p:nvPr/>
          </p:nvGrpSpPr>
          <p:grpSpPr>
            <a:xfrm rot="2261976">
              <a:off x="5122150" y="1023460"/>
              <a:ext cx="1738139" cy="1738139"/>
              <a:chOff x="5122275" y="1023425"/>
              <a:chExt cx="1738200" cy="1738200"/>
            </a:xfrm>
          </p:grpSpPr>
          <p:cxnSp>
            <p:nvCxnSpPr>
              <p:cNvPr id="1585" name="Google Shape;1585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86" name="Google Shape;1586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87" name="Google Shape;1587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88" name="Google Shape;1588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589" name="Google Shape;1589;p59"/>
            <p:cNvGrpSpPr/>
            <p:nvPr/>
          </p:nvGrpSpPr>
          <p:grpSpPr>
            <a:xfrm rot="1400086">
              <a:off x="5122178" y="1023493"/>
              <a:ext cx="1738188" cy="1738188"/>
              <a:chOff x="5122275" y="1023425"/>
              <a:chExt cx="1738200" cy="1738200"/>
            </a:xfrm>
          </p:grpSpPr>
          <p:cxnSp>
            <p:nvCxnSpPr>
              <p:cNvPr id="1590" name="Google Shape;1590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91" name="Google Shape;1591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92" name="Google Shape;1592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93" name="Google Shape;1593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594" name="Google Shape;1594;p59"/>
            <p:cNvGrpSpPr/>
            <p:nvPr/>
          </p:nvGrpSpPr>
          <p:grpSpPr>
            <a:xfrm rot="3145591">
              <a:off x="5122245" y="1023613"/>
              <a:ext cx="1738262" cy="1738262"/>
              <a:chOff x="5122275" y="1023425"/>
              <a:chExt cx="1738200" cy="1738200"/>
            </a:xfrm>
          </p:grpSpPr>
          <p:cxnSp>
            <p:nvCxnSpPr>
              <p:cNvPr id="1595" name="Google Shape;1595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96" name="Google Shape;1596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97" name="Google Shape;1597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98" name="Google Shape;1598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599" name="Google Shape;1599;p59"/>
          <p:cNvGrpSpPr/>
          <p:nvPr/>
        </p:nvGrpSpPr>
        <p:grpSpPr>
          <a:xfrm>
            <a:off x="6821515" y="167821"/>
            <a:ext cx="569557" cy="569557"/>
            <a:chOff x="4772133" y="673443"/>
            <a:chExt cx="2438173" cy="2438173"/>
          </a:xfrm>
        </p:grpSpPr>
        <p:grpSp>
          <p:nvGrpSpPr>
            <p:cNvPr id="1600" name="Google Shape;1600;p59"/>
            <p:cNvGrpSpPr/>
            <p:nvPr/>
          </p:nvGrpSpPr>
          <p:grpSpPr>
            <a:xfrm>
              <a:off x="5122275" y="1023425"/>
              <a:ext cx="1738200" cy="1738200"/>
              <a:chOff x="5122275" y="1023425"/>
              <a:chExt cx="1738200" cy="1738200"/>
            </a:xfrm>
          </p:grpSpPr>
          <p:cxnSp>
            <p:nvCxnSpPr>
              <p:cNvPr id="1601" name="Google Shape;1601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02" name="Google Shape;1602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03" name="Google Shape;1603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04" name="Google Shape;1604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05" name="Google Shape;1605;p59"/>
            <p:cNvGrpSpPr/>
            <p:nvPr/>
          </p:nvGrpSpPr>
          <p:grpSpPr>
            <a:xfrm rot="1800044">
              <a:off x="5122150" y="1023372"/>
              <a:ext cx="1738162" cy="1738162"/>
              <a:chOff x="5122275" y="1023425"/>
              <a:chExt cx="1738200" cy="1738200"/>
            </a:xfrm>
          </p:grpSpPr>
          <p:cxnSp>
            <p:nvCxnSpPr>
              <p:cNvPr id="1606" name="Google Shape;1606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07" name="Google Shape;1607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08" name="Google Shape;1608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09" name="Google Shape;1609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10" name="Google Shape;1610;p59"/>
            <p:cNvGrpSpPr/>
            <p:nvPr/>
          </p:nvGrpSpPr>
          <p:grpSpPr>
            <a:xfrm rot="899960">
              <a:off x="5122292" y="1023290"/>
              <a:ext cx="1738148" cy="1738148"/>
              <a:chOff x="5122275" y="1023425"/>
              <a:chExt cx="1738200" cy="1738200"/>
            </a:xfrm>
          </p:grpSpPr>
          <p:cxnSp>
            <p:nvCxnSpPr>
              <p:cNvPr id="1611" name="Google Shape;1611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12" name="Google Shape;1612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13" name="Google Shape;1613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14" name="Google Shape;1614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15" name="Google Shape;1615;p59"/>
            <p:cNvGrpSpPr/>
            <p:nvPr/>
          </p:nvGrpSpPr>
          <p:grpSpPr>
            <a:xfrm rot="2261976">
              <a:off x="5122150" y="1023460"/>
              <a:ext cx="1738139" cy="1738139"/>
              <a:chOff x="5122275" y="1023425"/>
              <a:chExt cx="1738200" cy="1738200"/>
            </a:xfrm>
          </p:grpSpPr>
          <p:cxnSp>
            <p:nvCxnSpPr>
              <p:cNvPr id="1616" name="Google Shape;1616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17" name="Google Shape;1617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18" name="Google Shape;1618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19" name="Google Shape;1619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20" name="Google Shape;1620;p59"/>
            <p:cNvGrpSpPr/>
            <p:nvPr/>
          </p:nvGrpSpPr>
          <p:grpSpPr>
            <a:xfrm rot="1400086">
              <a:off x="5122178" y="1023493"/>
              <a:ext cx="1738188" cy="1738188"/>
              <a:chOff x="5122275" y="1023425"/>
              <a:chExt cx="1738200" cy="1738200"/>
            </a:xfrm>
          </p:grpSpPr>
          <p:cxnSp>
            <p:nvCxnSpPr>
              <p:cNvPr id="1621" name="Google Shape;1621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22" name="Google Shape;1622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23" name="Google Shape;1623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24" name="Google Shape;1624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25" name="Google Shape;1625;p59"/>
            <p:cNvGrpSpPr/>
            <p:nvPr/>
          </p:nvGrpSpPr>
          <p:grpSpPr>
            <a:xfrm rot="3145591">
              <a:off x="5122245" y="1023613"/>
              <a:ext cx="1738262" cy="1738262"/>
              <a:chOff x="5122275" y="1023425"/>
              <a:chExt cx="1738200" cy="1738200"/>
            </a:xfrm>
          </p:grpSpPr>
          <p:cxnSp>
            <p:nvCxnSpPr>
              <p:cNvPr id="1626" name="Google Shape;1626;p59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27" name="Google Shape;1627;p59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28" name="Google Shape;1628;p59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29" name="Google Shape;1629;p59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630" name="Google Shape;1630;p59"/>
          <p:cNvGrpSpPr/>
          <p:nvPr/>
        </p:nvGrpSpPr>
        <p:grpSpPr>
          <a:xfrm rot="-5400000">
            <a:off x="7055180" y="3484768"/>
            <a:ext cx="1550146" cy="996351"/>
            <a:chOff x="817725" y="941125"/>
            <a:chExt cx="1944000" cy="1249500"/>
          </a:xfrm>
        </p:grpSpPr>
        <p:sp>
          <p:nvSpPr>
            <p:cNvPr id="1631" name="Google Shape;1631;p59"/>
            <p:cNvSpPr/>
            <p:nvPr/>
          </p:nvSpPr>
          <p:spPr>
            <a:xfrm>
              <a:off x="817725" y="1275425"/>
              <a:ext cx="1944000" cy="6582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32" name="Google Shape;1632;p59"/>
            <p:cNvCxnSpPr/>
            <p:nvPr/>
          </p:nvCxnSpPr>
          <p:spPr>
            <a:xfrm>
              <a:off x="2067425" y="941125"/>
              <a:ext cx="566700" cy="12495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7"/>
          <p:cNvSpPr txBox="1">
            <a:spLocks noGrp="1"/>
          </p:cNvSpPr>
          <p:nvPr>
            <p:ph type="title" idx="2"/>
          </p:nvPr>
        </p:nvSpPr>
        <p:spPr>
          <a:xfrm>
            <a:off x="720000" y="1425600"/>
            <a:ext cx="1275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Public Sans" panose="020B0604020202020204" charset="0"/>
              </a:rPr>
              <a:t>01</a:t>
            </a:r>
            <a:endParaRPr dirty="0">
              <a:latin typeface="Public Sans" panose="020B0604020202020204" charset="0"/>
            </a:endParaRPr>
          </a:p>
        </p:txBody>
      </p:sp>
      <p:sp>
        <p:nvSpPr>
          <p:cNvPr id="332" name="Google Shape;332;p37"/>
          <p:cNvSpPr txBox="1">
            <a:spLocks noGrp="1"/>
          </p:cNvSpPr>
          <p:nvPr>
            <p:ph type="title" idx="3"/>
          </p:nvPr>
        </p:nvSpPr>
        <p:spPr>
          <a:xfrm>
            <a:off x="3403800" y="1906275"/>
            <a:ext cx="23364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Public Sans" panose="020B0604020202020204" charset="0"/>
              </a:rPr>
              <a:t>BMW goals</a:t>
            </a:r>
            <a:endParaRPr dirty="0">
              <a:latin typeface="Public Sans" panose="020B0604020202020204" charset="0"/>
            </a:endParaRPr>
          </a:p>
        </p:txBody>
      </p:sp>
      <p:sp>
        <p:nvSpPr>
          <p:cNvPr id="333" name="Google Shape;333;p37"/>
          <p:cNvSpPr txBox="1">
            <a:spLocks noGrp="1"/>
          </p:cNvSpPr>
          <p:nvPr>
            <p:ph type="title" idx="4"/>
          </p:nvPr>
        </p:nvSpPr>
        <p:spPr>
          <a:xfrm>
            <a:off x="3403800" y="1425600"/>
            <a:ext cx="1275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Public Sans" panose="020B0604020202020204" charset="0"/>
              </a:rPr>
              <a:t>02</a:t>
            </a:r>
            <a:endParaRPr dirty="0">
              <a:latin typeface="Public Sans" panose="020B0604020202020204" charset="0"/>
            </a:endParaRPr>
          </a:p>
        </p:txBody>
      </p:sp>
      <p:sp>
        <p:nvSpPr>
          <p:cNvPr id="335" name="Google Shape;335;p37"/>
          <p:cNvSpPr txBox="1">
            <a:spLocks noGrp="1"/>
          </p:cNvSpPr>
          <p:nvPr>
            <p:ph type="title" idx="6"/>
          </p:nvPr>
        </p:nvSpPr>
        <p:spPr>
          <a:xfrm>
            <a:off x="720000" y="3982582"/>
            <a:ext cx="2225219" cy="16621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Public Sans" panose="020B0604020202020204" charset="0"/>
              </a:rPr>
              <a:t>B</a:t>
            </a:r>
            <a:r>
              <a:rPr lang="en" dirty="0">
                <a:latin typeface="Public Sans" panose="020B0604020202020204" charset="0"/>
              </a:rPr>
              <a:t>usiness model canvas </a:t>
            </a:r>
            <a:endParaRPr dirty="0">
              <a:latin typeface="Public Sans" panose="020B0604020202020204" charset="0"/>
            </a:endParaRPr>
          </a:p>
        </p:txBody>
      </p:sp>
      <p:sp>
        <p:nvSpPr>
          <p:cNvPr id="336" name="Google Shape;336;p37"/>
          <p:cNvSpPr txBox="1">
            <a:spLocks noGrp="1"/>
          </p:cNvSpPr>
          <p:nvPr>
            <p:ph type="title" idx="7"/>
          </p:nvPr>
        </p:nvSpPr>
        <p:spPr>
          <a:xfrm>
            <a:off x="6260148" y="1425600"/>
            <a:ext cx="1275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Public Sans" panose="020B0604020202020204" charset="0"/>
              </a:rPr>
              <a:t>03</a:t>
            </a:r>
            <a:endParaRPr dirty="0">
              <a:latin typeface="Public Sans" panose="020B0604020202020204" charset="0"/>
            </a:endParaRPr>
          </a:p>
        </p:txBody>
      </p:sp>
      <p:sp>
        <p:nvSpPr>
          <p:cNvPr id="337" name="Google Shape;337;p37"/>
          <p:cNvSpPr txBox="1">
            <a:spLocks noGrp="1"/>
          </p:cNvSpPr>
          <p:nvPr>
            <p:ph type="subTitle" idx="8"/>
          </p:nvPr>
        </p:nvSpPr>
        <p:spPr>
          <a:xfrm>
            <a:off x="6055492" y="2032406"/>
            <a:ext cx="2064098" cy="32031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BMW Swot analysis</a:t>
            </a:r>
            <a:endParaRPr sz="1800" dirty="0"/>
          </a:p>
        </p:txBody>
      </p:sp>
      <p:sp>
        <p:nvSpPr>
          <p:cNvPr id="338" name="Google Shape;338;p37"/>
          <p:cNvSpPr txBox="1">
            <a:spLocks noGrp="1"/>
          </p:cNvSpPr>
          <p:nvPr>
            <p:ph type="title" idx="9"/>
          </p:nvPr>
        </p:nvSpPr>
        <p:spPr>
          <a:xfrm>
            <a:off x="6055492" y="3777689"/>
            <a:ext cx="2336400" cy="2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Public Sans" panose="020B0604020202020204" charset="0"/>
              </a:rPr>
              <a:t>Reference </a:t>
            </a:r>
            <a:endParaRPr dirty="0">
              <a:latin typeface="Public Sans" panose="020B0604020202020204" charset="0"/>
            </a:endParaRPr>
          </a:p>
        </p:txBody>
      </p:sp>
      <p:sp>
        <p:nvSpPr>
          <p:cNvPr id="339" name="Google Shape;339;p37"/>
          <p:cNvSpPr txBox="1">
            <a:spLocks noGrp="1"/>
          </p:cNvSpPr>
          <p:nvPr>
            <p:ph type="title" idx="13"/>
          </p:nvPr>
        </p:nvSpPr>
        <p:spPr>
          <a:xfrm>
            <a:off x="720000" y="3367400"/>
            <a:ext cx="1275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Public Sans" panose="020B0604020202020204" charset="0"/>
              </a:rPr>
              <a:t>04</a:t>
            </a:r>
            <a:endParaRPr dirty="0">
              <a:latin typeface="Public Sans" panose="020B0604020202020204" charset="0"/>
            </a:endParaRPr>
          </a:p>
        </p:txBody>
      </p:sp>
      <p:sp>
        <p:nvSpPr>
          <p:cNvPr id="341" name="Google Shape;341;p37"/>
          <p:cNvSpPr txBox="1">
            <a:spLocks noGrp="1"/>
          </p:cNvSpPr>
          <p:nvPr>
            <p:ph type="title" idx="15"/>
          </p:nvPr>
        </p:nvSpPr>
        <p:spPr>
          <a:xfrm>
            <a:off x="603042" y="30735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Public Sans" panose="020B0604020202020204" charset="0"/>
              </a:rPr>
              <a:t>CONTENT</a:t>
            </a:r>
            <a:r>
              <a:rPr lang="en" u="none" dirty="0">
                <a:latin typeface="Public Sans" panose="020B0604020202020204" charset="0"/>
              </a:rPr>
              <a:t>:</a:t>
            </a:r>
            <a:endParaRPr u="none" dirty="0">
              <a:latin typeface="Public Sans" panose="020B060402020202020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ublic Sans" panose="020B0604020202020204" charset="0"/>
              </a:rPr>
              <a:t>Introduction </a:t>
            </a:r>
          </a:p>
        </p:txBody>
      </p:sp>
      <p:sp>
        <p:nvSpPr>
          <p:cNvPr id="24" name="Google Shape;339;p37"/>
          <p:cNvSpPr txBox="1">
            <a:spLocks/>
          </p:cNvSpPr>
          <p:nvPr/>
        </p:nvSpPr>
        <p:spPr>
          <a:xfrm>
            <a:off x="6214925" y="3367400"/>
            <a:ext cx="1275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9pPr>
          </a:lstStyle>
          <a:p>
            <a:r>
              <a:rPr lang="en" dirty="0">
                <a:latin typeface="Public Sans" panose="020B0604020202020204" charset="0"/>
              </a:rPr>
              <a:t>06</a:t>
            </a:r>
          </a:p>
        </p:txBody>
      </p:sp>
      <p:sp>
        <p:nvSpPr>
          <p:cNvPr id="26" name="Google Shape;339;p37"/>
          <p:cNvSpPr txBox="1">
            <a:spLocks/>
          </p:cNvSpPr>
          <p:nvPr/>
        </p:nvSpPr>
        <p:spPr>
          <a:xfrm>
            <a:off x="3403800" y="3367400"/>
            <a:ext cx="1275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lt1"/>
                </a:solidFill>
                <a:latin typeface="Spartan"/>
                <a:ea typeface="Spartan"/>
                <a:cs typeface="Spartan"/>
                <a:sym typeface="Spart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rtan"/>
              <a:buNone/>
              <a:defRPr sz="3000" b="0" i="0" u="none" strike="noStrike" cap="none">
                <a:solidFill>
                  <a:schemeClr val="dk1"/>
                </a:solidFill>
                <a:latin typeface="Spartan"/>
                <a:ea typeface="Spartan"/>
                <a:cs typeface="Spartan"/>
                <a:sym typeface="Spartan"/>
              </a:defRPr>
            </a:lvl9pPr>
          </a:lstStyle>
          <a:p>
            <a:r>
              <a:rPr lang="en" dirty="0">
                <a:latin typeface="Public Sans" panose="020B0604020202020204" charset="0"/>
              </a:rPr>
              <a:t>05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4"/>
          </p:nvPr>
        </p:nvSpPr>
        <p:spPr>
          <a:xfrm>
            <a:off x="3279290" y="3777689"/>
            <a:ext cx="1524320" cy="375075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Conclusion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64272"/>
            <a:ext cx="7704000" cy="572700"/>
          </a:xfrm>
        </p:spPr>
        <p:txBody>
          <a:bodyPr/>
          <a:lstStyle/>
          <a:p>
            <a:r>
              <a:rPr lang="en-US" dirty="0">
                <a:latin typeface="Public Sans" panose="020B0604020202020204" charset="0"/>
              </a:rPr>
              <a:t>Introduction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3135" y="1244009"/>
            <a:ext cx="4625163" cy="1871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3526" y="1244009"/>
            <a:ext cx="66240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Public Sans" panose="020B0604020202020204" charset="0"/>
              </a:rPr>
              <a:t>BMW is a German multinational corporate manufacturer of luxury vehicles and motorcycles.</a:t>
            </a:r>
          </a:p>
          <a:p>
            <a:endParaRPr lang="en-US" sz="1800" dirty="0">
              <a:latin typeface="Public Sans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Public Sans" panose="020B0604020202020204" charset="0"/>
              </a:rPr>
              <a:t>BMW was the world's fourteenth-largest producer of motor vehicles, with 2,279,503 vehicles produced.</a:t>
            </a:r>
          </a:p>
          <a:p>
            <a:endParaRPr lang="en-US" sz="1800" dirty="0">
              <a:latin typeface="Public Sans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Public Sans" panose="020B0604020202020204" charset="0"/>
              </a:rPr>
              <a:t>The corporate image is highly respected and is considered as one of the few companies with an excellent work environment along with a great corporate structure.</a:t>
            </a:r>
          </a:p>
          <a:p>
            <a:r>
              <a:rPr lang="en-US" sz="1800" dirty="0">
                <a:latin typeface="Public Sans" panose="020B060402020202020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3757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6" name="Google Shape;1406;p5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Public Sans" panose="020B0604020202020204" charset="0"/>
              </a:rPr>
              <a:t>BMW Goals</a:t>
            </a:r>
            <a:endParaRPr dirty="0">
              <a:latin typeface="Public Sans" panose="020B0604020202020204" charset="0"/>
            </a:endParaRPr>
          </a:p>
        </p:txBody>
      </p:sp>
      <p:grpSp>
        <p:nvGrpSpPr>
          <p:cNvPr id="1410" name="Google Shape;1410;p55"/>
          <p:cNvGrpSpPr/>
          <p:nvPr/>
        </p:nvGrpSpPr>
        <p:grpSpPr>
          <a:xfrm>
            <a:off x="6621841" y="318945"/>
            <a:ext cx="1903098" cy="698759"/>
            <a:chOff x="3245150" y="273175"/>
            <a:chExt cx="2371461" cy="870728"/>
          </a:xfrm>
        </p:grpSpPr>
        <p:cxnSp>
          <p:nvCxnSpPr>
            <p:cNvPr id="1411" name="Google Shape;1411;p55"/>
            <p:cNvCxnSpPr/>
            <p:nvPr/>
          </p:nvCxnSpPr>
          <p:spPr>
            <a:xfrm rot="10800000" flipH="1">
              <a:off x="3682811" y="465893"/>
              <a:ext cx="1933800" cy="543600"/>
            </a:xfrm>
            <a:prstGeom prst="curvedConnector3">
              <a:avLst>
                <a:gd name="adj1" fmla="val 113078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12" name="Google Shape;1412;p55"/>
            <p:cNvSpPr/>
            <p:nvPr/>
          </p:nvSpPr>
          <p:spPr>
            <a:xfrm>
              <a:off x="3245150" y="835503"/>
              <a:ext cx="308400" cy="3084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55"/>
            <p:cNvSpPr/>
            <p:nvPr/>
          </p:nvSpPr>
          <p:spPr>
            <a:xfrm>
              <a:off x="5071525" y="273175"/>
              <a:ext cx="354900" cy="354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Rounded Rectangle 10"/>
          <p:cNvSpPr/>
          <p:nvPr/>
        </p:nvSpPr>
        <p:spPr>
          <a:xfrm>
            <a:off x="1070998" y="1768818"/>
            <a:ext cx="2334001" cy="1290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Reducing CO₂ emissions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3404999" y="3558906"/>
            <a:ext cx="2334001" cy="1290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Massive expansion of electro mobility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5739000" y="1768818"/>
            <a:ext cx="2334001" cy="12903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Increasing resource efficiency and improving environmental standards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6" y="211108"/>
            <a:ext cx="7704000" cy="572700"/>
          </a:xfrm>
        </p:spPr>
        <p:txBody>
          <a:bodyPr/>
          <a:lstStyle/>
          <a:p>
            <a:r>
              <a:rPr lang="en-US" dirty="0">
                <a:latin typeface="Public Sans" panose="020B0604020202020204" charset="0"/>
              </a:rPr>
              <a:t>SWOT Analysis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2"/>
          </p:nvPr>
        </p:nvSpPr>
        <p:spPr>
          <a:xfrm>
            <a:off x="478308" y="3284851"/>
            <a:ext cx="2633032" cy="288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latin typeface="Public Sans" panose="020B0604020202020204" charset="0"/>
              </a:rPr>
              <a:t>Opportunities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idx="3"/>
          </p:nvPr>
        </p:nvSpPr>
        <p:spPr>
          <a:xfrm>
            <a:off x="5421576" y="3284851"/>
            <a:ext cx="2693406" cy="288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latin typeface="Public Sans" panose="020B0604020202020204" charset="0"/>
              </a:rPr>
              <a:t>Threats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idx="5"/>
          </p:nvPr>
        </p:nvSpPr>
        <p:spPr>
          <a:xfrm>
            <a:off x="492940" y="1219004"/>
            <a:ext cx="2603768" cy="288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latin typeface="Public Sans" panose="020B0604020202020204" charset="0"/>
              </a:rPr>
              <a:t>Strengths 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idx="7"/>
          </p:nvPr>
        </p:nvSpPr>
        <p:spPr>
          <a:xfrm>
            <a:off x="5421576" y="1219004"/>
            <a:ext cx="2597700" cy="288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latin typeface="Public Sans" panose="020B0604020202020204" charset="0"/>
              </a:rPr>
              <a:t>Weaknesses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2940" y="1710869"/>
            <a:ext cx="261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 High-Quality Products.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Highly Valuable Brand.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Excellent Reputation.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05338" y="1734208"/>
            <a:ext cx="26096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Poor automotive brand portfolio with little product differentiation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Cars recalled: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2940" y="3638715"/>
            <a:ext cx="28177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Demand for autonomous vehicles.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Offer Eco-friendly Mobility.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05339" y="3592037"/>
            <a:ext cx="26923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Increasing competition in the worldwide automotive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Impacts caused by The Pandemic</a:t>
            </a:r>
          </a:p>
        </p:txBody>
      </p:sp>
    </p:spTree>
    <p:extLst>
      <p:ext uri="{BB962C8B-B14F-4D97-AF65-F5344CB8AC3E}">
        <p14:creationId xmlns:p14="http://schemas.microsoft.com/office/powerpoint/2010/main" val="124316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837" y="253640"/>
            <a:ext cx="7704000" cy="5727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Public Sans" panose="020B0604020202020204" charset="0"/>
              </a:rPr>
              <a:t>Business model canvas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29" y="812976"/>
            <a:ext cx="7645615" cy="433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072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10FC7-674E-41EE-B310-041091DE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808" y="512064"/>
            <a:ext cx="7704000" cy="4011167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  <a:latin typeface="Public Sans" panose="020B0604020202020204" charset="0"/>
              </a:rPr>
              <a:t>Business model canvas </a:t>
            </a:r>
            <a:r>
              <a:rPr lang="en-US" sz="2000" b="1" dirty="0">
                <a:latin typeface="Public Sans" panose="020B0604020202020204" charset="0"/>
              </a:rPr>
              <a:t>Analysis :</a:t>
            </a:r>
            <a:r>
              <a:rPr lang="en-US" sz="2000" b="1" dirty="0">
                <a:solidFill>
                  <a:schemeClr val="tx1"/>
                </a:solidFill>
                <a:latin typeface="Public Sans" panose="020B0604020202020204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Public Sans" panose="020B0604020202020204" charset="0"/>
              </a:rPr>
              <a:t/>
            </a:r>
            <a:br>
              <a:rPr lang="en-US" sz="1800" dirty="0">
                <a:solidFill>
                  <a:schemeClr val="tx1"/>
                </a:solidFill>
                <a:latin typeface="Public Sans" panose="020B0604020202020204" charset="0"/>
              </a:rPr>
            </a:br>
            <a:r>
              <a:rPr lang="en-US" sz="1800" dirty="0">
                <a:solidFill>
                  <a:schemeClr val="tx1"/>
                </a:solidFill>
                <a:latin typeface="Public Sans" panose="020B0604020202020204" charset="0"/>
              </a:rPr>
              <a:t/>
            </a:r>
            <a:br>
              <a:rPr lang="en-US" sz="1800" dirty="0">
                <a:solidFill>
                  <a:schemeClr val="tx1"/>
                </a:solidFill>
                <a:latin typeface="Public Sans" panose="020B0604020202020204" charset="0"/>
              </a:rPr>
            </a:br>
            <a:r>
              <a:rPr lang="en-US" sz="1800" b="1" u="none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Customer Segments:</a:t>
            </a:r>
            <a:br>
              <a:rPr lang="en-US" sz="1800" b="1" u="none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1800" u="none" dirty="0">
                <a:latin typeface="Times New Roman" panose="02020603050405020304" pitchFamily="18" charset="0"/>
              </a:rPr>
              <a:t>  -  performance-driven and quality-minded people.</a:t>
            </a:r>
            <a:br>
              <a:rPr lang="en-US" sz="1800" u="none" dirty="0">
                <a:latin typeface="Times New Roman" panose="02020603050405020304" pitchFamily="18" charset="0"/>
              </a:rPr>
            </a:br>
            <a:r>
              <a:rPr lang="en-US" sz="1800" u="none" dirty="0">
                <a:latin typeface="Times New Roman" panose="02020603050405020304" pitchFamily="18" charset="0"/>
              </a:rPr>
              <a:t>  -  started targeting urbanites</a:t>
            </a:r>
            <a:r>
              <a:rPr lang="en-US" sz="1800" u="none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1800" u="none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1800" u="none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1800" u="none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1800" b="1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Customer Relationships</a:t>
            </a:r>
            <a:r>
              <a:rPr lang="en-US" sz="180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en-US" sz="180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1800" u="none" dirty="0">
                <a:latin typeface="Times New Roman" panose="02020603050405020304" pitchFamily="18" charset="0"/>
              </a:rPr>
              <a:t>BMW provides Co-Pilot Driver Assistance</a:t>
            </a:r>
            <a:br>
              <a:rPr lang="en-US" sz="1800" u="none" dirty="0">
                <a:latin typeface="Times New Roman" panose="02020603050405020304" pitchFamily="18" charset="0"/>
              </a:rPr>
            </a:br>
            <a:r>
              <a:rPr lang="en-US" sz="1800" u="none" dirty="0">
                <a:latin typeface="Times New Roman" panose="02020603050405020304" pitchFamily="18" charset="0"/>
              </a:rPr>
              <a:t/>
            </a:r>
            <a:br>
              <a:rPr lang="en-US" sz="1800" u="none" dirty="0">
                <a:latin typeface="Times New Roman" panose="02020603050405020304" pitchFamily="18" charset="0"/>
              </a:rPr>
            </a:br>
            <a:r>
              <a:rPr lang="en-US" sz="1800" b="1" u="none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Revenue Streams:</a:t>
            </a:r>
            <a:br>
              <a:rPr lang="en-US" sz="1800" b="1" u="none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u="none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800" u="none" dirty="0">
                <a:latin typeface="Times New Roman" panose="02020603050405020304" pitchFamily="18" charset="0"/>
              </a:rPr>
              <a:t>- BMW earns money with car sales. </a:t>
            </a:r>
            <a:br>
              <a:rPr lang="en-US" sz="1800" u="none" dirty="0">
                <a:latin typeface="Times New Roman" panose="02020603050405020304" pitchFamily="18" charset="0"/>
              </a:rPr>
            </a:br>
            <a:r>
              <a:rPr lang="en-US" sz="1800" u="none" dirty="0">
                <a:latin typeface="Times New Roman" panose="02020603050405020304" pitchFamily="18" charset="0"/>
              </a:rPr>
              <a:t>  - earn money with service &amp; maintenance, </a:t>
            </a:r>
            <a:br>
              <a:rPr lang="en-US" sz="1800" u="none" dirty="0">
                <a:latin typeface="Times New Roman" panose="02020603050405020304" pitchFamily="18" charset="0"/>
              </a:rPr>
            </a:br>
            <a:r>
              <a:rPr lang="en-US" sz="1800" u="none" dirty="0">
                <a:latin typeface="Times New Roman" panose="02020603050405020304" pitchFamily="18" charset="0"/>
              </a:rPr>
              <a:t>  - leasing fees, and rental fees.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ar-LY" sz="1800" u="none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745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" name="Google Shape;1658;p6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Public Sans" panose="020B0604020202020204" charset="0"/>
              </a:rPr>
              <a:t>Conclusion </a:t>
            </a:r>
            <a:endParaRPr dirty="0">
              <a:latin typeface="Public Sans" panose="020B0604020202020204" charset="0"/>
            </a:endParaRPr>
          </a:p>
        </p:txBody>
      </p:sp>
      <p:sp>
        <p:nvSpPr>
          <p:cNvPr id="1659" name="Google Shape;1659;p60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5606372" cy="32706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600" dirty="0"/>
              <a:t>BMW is considered as one of the leading producers of luxury &amp; state of the art vehicles.it also holds a strong image in the automobile industry all across the world. </a:t>
            </a:r>
          </a:p>
          <a:p>
            <a:r>
              <a:rPr lang="en-US" sz="1600" dirty="0"/>
              <a:t>The corporate image of the BMW as one of the highest sought after organizations offering an excellent working environment is highly regarded all across the world.</a:t>
            </a:r>
          </a:p>
          <a:p>
            <a:r>
              <a:rPr lang="en-US" sz="1600" dirty="0"/>
              <a:t>as they to focus on reducing CO₂ emissions, increasing resource efficiency and substantially improving social and environmental standards.</a:t>
            </a:r>
          </a:p>
        </p:txBody>
      </p:sp>
      <p:grpSp>
        <p:nvGrpSpPr>
          <p:cNvPr id="1660" name="Google Shape;1660;p60"/>
          <p:cNvGrpSpPr/>
          <p:nvPr/>
        </p:nvGrpSpPr>
        <p:grpSpPr>
          <a:xfrm>
            <a:off x="7621161" y="148438"/>
            <a:ext cx="1165877" cy="1165877"/>
            <a:chOff x="4772133" y="673443"/>
            <a:chExt cx="2438173" cy="2438173"/>
          </a:xfrm>
        </p:grpSpPr>
        <p:grpSp>
          <p:nvGrpSpPr>
            <p:cNvPr id="1661" name="Google Shape;1661;p60"/>
            <p:cNvGrpSpPr/>
            <p:nvPr/>
          </p:nvGrpSpPr>
          <p:grpSpPr>
            <a:xfrm>
              <a:off x="5122275" y="1023425"/>
              <a:ext cx="1738200" cy="1738200"/>
              <a:chOff x="5122275" y="1023425"/>
              <a:chExt cx="1738200" cy="1738200"/>
            </a:xfrm>
          </p:grpSpPr>
          <p:cxnSp>
            <p:nvCxnSpPr>
              <p:cNvPr id="1662" name="Google Shape;1662;p60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63" name="Google Shape;1663;p60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64" name="Google Shape;1664;p60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65" name="Google Shape;1665;p60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66" name="Google Shape;1666;p60"/>
            <p:cNvGrpSpPr/>
            <p:nvPr/>
          </p:nvGrpSpPr>
          <p:grpSpPr>
            <a:xfrm rot="1800044">
              <a:off x="5122150" y="1023372"/>
              <a:ext cx="1738162" cy="1738162"/>
              <a:chOff x="5122275" y="1023425"/>
              <a:chExt cx="1738200" cy="1738200"/>
            </a:xfrm>
          </p:grpSpPr>
          <p:cxnSp>
            <p:nvCxnSpPr>
              <p:cNvPr id="1667" name="Google Shape;1667;p60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68" name="Google Shape;1668;p60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69" name="Google Shape;1669;p60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70" name="Google Shape;1670;p60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71" name="Google Shape;1671;p60"/>
            <p:cNvGrpSpPr/>
            <p:nvPr/>
          </p:nvGrpSpPr>
          <p:grpSpPr>
            <a:xfrm rot="899960">
              <a:off x="5122292" y="1023290"/>
              <a:ext cx="1738148" cy="1738148"/>
              <a:chOff x="5122275" y="1023425"/>
              <a:chExt cx="1738200" cy="1738200"/>
            </a:xfrm>
          </p:grpSpPr>
          <p:cxnSp>
            <p:nvCxnSpPr>
              <p:cNvPr id="1672" name="Google Shape;1672;p60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73" name="Google Shape;1673;p60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74" name="Google Shape;1674;p60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75" name="Google Shape;1675;p60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76" name="Google Shape;1676;p60"/>
            <p:cNvGrpSpPr/>
            <p:nvPr/>
          </p:nvGrpSpPr>
          <p:grpSpPr>
            <a:xfrm rot="2261976">
              <a:off x="5122150" y="1023460"/>
              <a:ext cx="1738139" cy="1738139"/>
              <a:chOff x="5122275" y="1023425"/>
              <a:chExt cx="1738200" cy="1738200"/>
            </a:xfrm>
          </p:grpSpPr>
          <p:cxnSp>
            <p:nvCxnSpPr>
              <p:cNvPr id="1677" name="Google Shape;1677;p60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78" name="Google Shape;1678;p60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79" name="Google Shape;1679;p60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80" name="Google Shape;1680;p60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81" name="Google Shape;1681;p60"/>
            <p:cNvGrpSpPr/>
            <p:nvPr/>
          </p:nvGrpSpPr>
          <p:grpSpPr>
            <a:xfrm rot="1400086">
              <a:off x="5122178" y="1023493"/>
              <a:ext cx="1738188" cy="1738188"/>
              <a:chOff x="5122275" y="1023425"/>
              <a:chExt cx="1738200" cy="1738200"/>
            </a:xfrm>
          </p:grpSpPr>
          <p:cxnSp>
            <p:nvCxnSpPr>
              <p:cNvPr id="1682" name="Google Shape;1682;p60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83" name="Google Shape;1683;p60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84" name="Google Shape;1684;p60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85" name="Google Shape;1685;p60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686" name="Google Shape;1686;p60"/>
            <p:cNvGrpSpPr/>
            <p:nvPr/>
          </p:nvGrpSpPr>
          <p:grpSpPr>
            <a:xfrm rot="3145591">
              <a:off x="5122245" y="1023613"/>
              <a:ext cx="1738262" cy="1738262"/>
              <a:chOff x="5122275" y="1023425"/>
              <a:chExt cx="1738200" cy="1738200"/>
            </a:xfrm>
          </p:grpSpPr>
          <p:cxnSp>
            <p:nvCxnSpPr>
              <p:cNvPr id="1687" name="Google Shape;1687;p60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88" name="Google Shape;1688;p60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89" name="Google Shape;1689;p60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90" name="Google Shape;1690;p60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762" name="Google Shape;1762;p60"/>
          <p:cNvGrpSpPr/>
          <p:nvPr/>
        </p:nvGrpSpPr>
        <p:grpSpPr>
          <a:xfrm>
            <a:off x="7652208" y="2757908"/>
            <a:ext cx="612849" cy="610458"/>
            <a:chOff x="4341914" y="204948"/>
            <a:chExt cx="3395287" cy="3382039"/>
          </a:xfrm>
        </p:grpSpPr>
        <p:grpSp>
          <p:nvGrpSpPr>
            <p:cNvPr id="1763" name="Google Shape;1763;p60"/>
            <p:cNvGrpSpPr/>
            <p:nvPr/>
          </p:nvGrpSpPr>
          <p:grpSpPr>
            <a:xfrm>
              <a:off x="5122275" y="1023425"/>
              <a:ext cx="1738200" cy="1738200"/>
              <a:chOff x="5122275" y="1023425"/>
              <a:chExt cx="1738200" cy="1738200"/>
            </a:xfrm>
          </p:grpSpPr>
          <p:cxnSp>
            <p:nvCxnSpPr>
              <p:cNvPr id="1764" name="Google Shape;1764;p60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65" name="Google Shape;1765;p60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66" name="Google Shape;1766;p60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67" name="Google Shape;1767;p60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768" name="Google Shape;1768;p60"/>
            <p:cNvGrpSpPr/>
            <p:nvPr/>
          </p:nvGrpSpPr>
          <p:grpSpPr>
            <a:xfrm rot="1800044">
              <a:off x="4814826" y="698340"/>
              <a:ext cx="2486645" cy="2409193"/>
              <a:chOff x="4811220" y="663521"/>
              <a:chExt cx="2486700" cy="2409246"/>
            </a:xfrm>
          </p:grpSpPr>
          <p:cxnSp>
            <p:nvCxnSpPr>
              <p:cNvPr id="1769" name="Google Shape;1769;p60"/>
              <p:cNvCxnSpPr/>
              <p:nvPr/>
            </p:nvCxnSpPr>
            <p:spPr>
              <a:xfrm rot="-1799699" flipH="1">
                <a:off x="5391672" y="824125"/>
                <a:ext cx="1201982" cy="2087191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70" name="Google Shape;1770;p60"/>
              <p:cNvCxnSpPr/>
              <p:nvPr/>
            </p:nvCxnSpPr>
            <p:spPr>
              <a:xfrm rot="-1800126">
                <a:off x="4977039" y="1273093"/>
                <a:ext cx="2155063" cy="1240831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71" name="Google Shape;1771;p60"/>
              <p:cNvCxnSpPr/>
              <p:nvPr/>
            </p:nvCxnSpPr>
            <p:spPr>
              <a:xfrm rot="-1800120">
                <a:off x="5677687" y="723578"/>
                <a:ext cx="646761" cy="2344578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72" name="Google Shape;1772;p60"/>
              <p:cNvCxnSpPr/>
              <p:nvPr/>
            </p:nvCxnSpPr>
            <p:spPr>
              <a:xfrm rot="9000107" flipH="1">
                <a:off x="4858512" y="1562300"/>
                <a:ext cx="2314325" cy="609252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773" name="Google Shape;1773;p60"/>
            <p:cNvGrpSpPr/>
            <p:nvPr/>
          </p:nvGrpSpPr>
          <p:grpSpPr>
            <a:xfrm rot="899960">
              <a:off x="5122292" y="1023290"/>
              <a:ext cx="1738148" cy="1738148"/>
              <a:chOff x="5122275" y="1023425"/>
              <a:chExt cx="1738200" cy="1738200"/>
            </a:xfrm>
          </p:grpSpPr>
          <p:cxnSp>
            <p:nvCxnSpPr>
              <p:cNvPr id="1774" name="Google Shape;1774;p60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75" name="Google Shape;1775;p60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76" name="Google Shape;1776;p60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77" name="Google Shape;1777;p60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778" name="Google Shape;1778;p60"/>
            <p:cNvGrpSpPr/>
            <p:nvPr/>
          </p:nvGrpSpPr>
          <p:grpSpPr>
            <a:xfrm rot="2261976">
              <a:off x="5122150" y="1023460"/>
              <a:ext cx="1738139" cy="1738139"/>
              <a:chOff x="5122275" y="1023425"/>
              <a:chExt cx="1738200" cy="1738200"/>
            </a:xfrm>
          </p:grpSpPr>
          <p:cxnSp>
            <p:nvCxnSpPr>
              <p:cNvPr id="1779" name="Google Shape;1779;p60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80" name="Google Shape;1780;p60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81" name="Google Shape;1781;p60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82" name="Google Shape;1782;p60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783" name="Google Shape;1783;p60"/>
            <p:cNvGrpSpPr/>
            <p:nvPr/>
          </p:nvGrpSpPr>
          <p:grpSpPr>
            <a:xfrm rot="1400086">
              <a:off x="5122178" y="1023493"/>
              <a:ext cx="1738188" cy="1738188"/>
              <a:chOff x="5122275" y="1023425"/>
              <a:chExt cx="1738200" cy="1738200"/>
            </a:xfrm>
          </p:grpSpPr>
          <p:cxnSp>
            <p:nvCxnSpPr>
              <p:cNvPr id="1784" name="Google Shape;1784;p60"/>
              <p:cNvCxnSpPr/>
              <p:nvPr/>
            </p:nvCxnSpPr>
            <p:spPr>
              <a:xfrm>
                <a:off x="5991375" y="1023425"/>
                <a:ext cx="0" cy="1738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85" name="Google Shape;1785;p60"/>
              <p:cNvCxnSpPr/>
              <p:nvPr/>
            </p:nvCxnSpPr>
            <p:spPr>
              <a:xfrm>
                <a:off x="5122275" y="1892525"/>
                <a:ext cx="1738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86" name="Google Shape;1786;p60"/>
              <p:cNvCxnSpPr/>
              <p:nvPr/>
            </p:nvCxnSpPr>
            <p:spPr>
              <a:xfrm>
                <a:off x="5376828" y="1277978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87" name="Google Shape;1787;p60"/>
              <p:cNvCxnSpPr/>
              <p:nvPr/>
            </p:nvCxnSpPr>
            <p:spPr>
              <a:xfrm rot="10800000" flipH="1">
                <a:off x="5376828" y="1277972"/>
                <a:ext cx="1229100" cy="1229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788" name="Google Shape;1788;p60"/>
            <p:cNvGrpSpPr/>
            <p:nvPr/>
          </p:nvGrpSpPr>
          <p:grpSpPr>
            <a:xfrm rot="3145591">
              <a:off x="4822547" y="694275"/>
              <a:ext cx="2418086" cy="2403385"/>
              <a:chOff x="4809451" y="660969"/>
              <a:chExt cx="2418000" cy="2403300"/>
            </a:xfrm>
          </p:grpSpPr>
          <p:cxnSp>
            <p:nvCxnSpPr>
              <p:cNvPr id="1789" name="Google Shape;1789;p60"/>
              <p:cNvCxnSpPr/>
              <p:nvPr/>
            </p:nvCxnSpPr>
            <p:spPr>
              <a:xfrm rot="-3145851" flipH="1">
                <a:off x="5038765" y="1128643"/>
                <a:ext cx="1902682" cy="1467952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90" name="Google Shape;1790;p60"/>
              <p:cNvCxnSpPr/>
              <p:nvPr/>
            </p:nvCxnSpPr>
            <p:spPr>
              <a:xfrm rot="-3145798">
                <a:off x="5291736" y="925115"/>
                <a:ext cx="1453429" cy="1932808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91" name="Google Shape;1791;p60"/>
              <p:cNvCxnSpPr/>
              <p:nvPr/>
            </p:nvCxnSpPr>
            <p:spPr>
              <a:xfrm rot="-3146475" flipH="1">
                <a:off x="5833201" y="686606"/>
                <a:ext cx="319403" cy="2400901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92" name="Google Shape;1792;p60"/>
              <p:cNvCxnSpPr/>
              <p:nvPr/>
            </p:nvCxnSpPr>
            <p:spPr>
              <a:xfrm rot="-3145620">
                <a:off x="4831406" y="1709097"/>
                <a:ext cx="2376299" cy="308483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3" name="Google Shape;1803;p6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Public Sans" panose="020B0604020202020204" charset="0"/>
              </a:rPr>
              <a:t>References </a:t>
            </a:r>
            <a:endParaRPr dirty="0">
              <a:latin typeface="Public Sans" panose="020B0604020202020204" charset="0"/>
            </a:endParaRPr>
          </a:p>
        </p:txBody>
      </p:sp>
      <p:sp>
        <p:nvSpPr>
          <p:cNvPr id="1805" name="Google Shape;1805;p6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3696300" cy="203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/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806" name="Google Shape;1806;p61"/>
          <p:cNvGrpSpPr/>
          <p:nvPr/>
        </p:nvGrpSpPr>
        <p:grpSpPr>
          <a:xfrm>
            <a:off x="1905786" y="3058065"/>
            <a:ext cx="4910152" cy="1762919"/>
            <a:chOff x="707861" y="3323315"/>
            <a:chExt cx="4910152" cy="1762919"/>
          </a:xfrm>
        </p:grpSpPr>
        <p:grpSp>
          <p:nvGrpSpPr>
            <p:cNvPr id="1807" name="Google Shape;1807;p61"/>
            <p:cNvGrpSpPr/>
            <p:nvPr/>
          </p:nvGrpSpPr>
          <p:grpSpPr>
            <a:xfrm>
              <a:off x="1768219" y="3323315"/>
              <a:ext cx="3849794" cy="1311394"/>
              <a:chOff x="3128205" y="534861"/>
              <a:chExt cx="1977600" cy="673650"/>
            </a:xfrm>
          </p:grpSpPr>
          <p:cxnSp>
            <p:nvCxnSpPr>
              <p:cNvPr id="1808" name="Google Shape;1808;p61"/>
              <p:cNvCxnSpPr>
                <a:endCxn id="1809" idx="6"/>
              </p:cNvCxnSpPr>
              <p:nvPr/>
            </p:nvCxnSpPr>
            <p:spPr>
              <a:xfrm rot="10800000" flipH="1">
                <a:off x="3128205" y="712311"/>
                <a:ext cx="1977600" cy="496200"/>
              </a:xfrm>
              <a:prstGeom prst="curvedConnector3">
                <a:avLst>
                  <a:gd name="adj1" fmla="val 106185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809" name="Google Shape;1809;p61"/>
              <p:cNvSpPr/>
              <p:nvPr/>
            </p:nvSpPr>
            <p:spPr>
              <a:xfrm>
                <a:off x="4750905" y="534861"/>
                <a:ext cx="354900" cy="3549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10" name="Google Shape;1810;p61"/>
            <p:cNvGrpSpPr/>
            <p:nvPr/>
          </p:nvGrpSpPr>
          <p:grpSpPr>
            <a:xfrm>
              <a:off x="707861" y="4025872"/>
              <a:ext cx="1060361" cy="1060361"/>
              <a:chOff x="4772133" y="673443"/>
              <a:chExt cx="2438173" cy="2438173"/>
            </a:xfrm>
          </p:grpSpPr>
          <p:grpSp>
            <p:nvGrpSpPr>
              <p:cNvPr id="1811" name="Google Shape;1811;p61"/>
              <p:cNvGrpSpPr/>
              <p:nvPr/>
            </p:nvGrpSpPr>
            <p:grpSpPr>
              <a:xfrm>
                <a:off x="5122275" y="1023425"/>
                <a:ext cx="1738200" cy="1738200"/>
                <a:chOff x="5122275" y="1023425"/>
                <a:chExt cx="1738200" cy="1738200"/>
              </a:xfrm>
            </p:grpSpPr>
            <p:cxnSp>
              <p:nvCxnSpPr>
                <p:cNvPr id="1812" name="Google Shape;1812;p61"/>
                <p:cNvCxnSpPr/>
                <p:nvPr/>
              </p:nvCxnSpPr>
              <p:spPr>
                <a:xfrm>
                  <a:off x="5991375" y="1023425"/>
                  <a:ext cx="0" cy="1738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13" name="Google Shape;1813;p61"/>
                <p:cNvCxnSpPr/>
                <p:nvPr/>
              </p:nvCxnSpPr>
              <p:spPr>
                <a:xfrm>
                  <a:off x="5122275" y="1892525"/>
                  <a:ext cx="17382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14" name="Google Shape;1814;p61"/>
                <p:cNvCxnSpPr/>
                <p:nvPr/>
              </p:nvCxnSpPr>
              <p:spPr>
                <a:xfrm>
                  <a:off x="5376828" y="1277978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15" name="Google Shape;1815;p61"/>
                <p:cNvCxnSpPr/>
                <p:nvPr/>
              </p:nvCxnSpPr>
              <p:spPr>
                <a:xfrm rot="10800000" flipH="1">
                  <a:off x="5376828" y="1277972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816" name="Google Shape;1816;p61"/>
              <p:cNvGrpSpPr/>
              <p:nvPr/>
            </p:nvGrpSpPr>
            <p:grpSpPr>
              <a:xfrm rot="1800044">
                <a:off x="5122150" y="1023372"/>
                <a:ext cx="1738162" cy="1738162"/>
                <a:chOff x="5122275" y="1023425"/>
                <a:chExt cx="1738200" cy="1738200"/>
              </a:xfrm>
            </p:grpSpPr>
            <p:cxnSp>
              <p:nvCxnSpPr>
                <p:cNvPr id="1817" name="Google Shape;1817;p61"/>
                <p:cNvCxnSpPr/>
                <p:nvPr/>
              </p:nvCxnSpPr>
              <p:spPr>
                <a:xfrm>
                  <a:off x="5991375" y="1023425"/>
                  <a:ext cx="0" cy="1738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18" name="Google Shape;1818;p61"/>
                <p:cNvCxnSpPr/>
                <p:nvPr/>
              </p:nvCxnSpPr>
              <p:spPr>
                <a:xfrm>
                  <a:off x="5122275" y="1892525"/>
                  <a:ext cx="17382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19" name="Google Shape;1819;p61"/>
                <p:cNvCxnSpPr/>
                <p:nvPr/>
              </p:nvCxnSpPr>
              <p:spPr>
                <a:xfrm>
                  <a:off x="5376828" y="1277978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20" name="Google Shape;1820;p61"/>
                <p:cNvCxnSpPr/>
                <p:nvPr/>
              </p:nvCxnSpPr>
              <p:spPr>
                <a:xfrm rot="10800000" flipH="1">
                  <a:off x="5376828" y="1277972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821" name="Google Shape;1821;p61"/>
              <p:cNvGrpSpPr/>
              <p:nvPr/>
            </p:nvGrpSpPr>
            <p:grpSpPr>
              <a:xfrm rot="899960">
                <a:off x="5122292" y="1023290"/>
                <a:ext cx="1738148" cy="1738148"/>
                <a:chOff x="5122275" y="1023425"/>
                <a:chExt cx="1738200" cy="1738200"/>
              </a:xfrm>
            </p:grpSpPr>
            <p:cxnSp>
              <p:nvCxnSpPr>
                <p:cNvPr id="1822" name="Google Shape;1822;p61"/>
                <p:cNvCxnSpPr/>
                <p:nvPr/>
              </p:nvCxnSpPr>
              <p:spPr>
                <a:xfrm>
                  <a:off x="5991375" y="1023425"/>
                  <a:ext cx="0" cy="1738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23" name="Google Shape;1823;p61"/>
                <p:cNvCxnSpPr/>
                <p:nvPr/>
              </p:nvCxnSpPr>
              <p:spPr>
                <a:xfrm>
                  <a:off x="5122275" y="1892525"/>
                  <a:ext cx="17382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24" name="Google Shape;1824;p61"/>
                <p:cNvCxnSpPr/>
                <p:nvPr/>
              </p:nvCxnSpPr>
              <p:spPr>
                <a:xfrm>
                  <a:off x="5376828" y="1277978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25" name="Google Shape;1825;p61"/>
                <p:cNvCxnSpPr/>
                <p:nvPr/>
              </p:nvCxnSpPr>
              <p:spPr>
                <a:xfrm rot="10800000" flipH="1">
                  <a:off x="5376828" y="1277972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826" name="Google Shape;1826;p61"/>
              <p:cNvGrpSpPr/>
              <p:nvPr/>
            </p:nvGrpSpPr>
            <p:grpSpPr>
              <a:xfrm rot="2261976">
                <a:off x="5122150" y="1023460"/>
                <a:ext cx="1738139" cy="1738139"/>
                <a:chOff x="5122275" y="1023425"/>
                <a:chExt cx="1738200" cy="1738200"/>
              </a:xfrm>
            </p:grpSpPr>
            <p:cxnSp>
              <p:nvCxnSpPr>
                <p:cNvPr id="1827" name="Google Shape;1827;p61"/>
                <p:cNvCxnSpPr/>
                <p:nvPr/>
              </p:nvCxnSpPr>
              <p:spPr>
                <a:xfrm>
                  <a:off x="5991375" y="1023425"/>
                  <a:ext cx="0" cy="1738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28" name="Google Shape;1828;p61"/>
                <p:cNvCxnSpPr/>
                <p:nvPr/>
              </p:nvCxnSpPr>
              <p:spPr>
                <a:xfrm>
                  <a:off x="5122275" y="1892525"/>
                  <a:ext cx="17382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29" name="Google Shape;1829;p61"/>
                <p:cNvCxnSpPr/>
                <p:nvPr/>
              </p:nvCxnSpPr>
              <p:spPr>
                <a:xfrm>
                  <a:off x="5376828" y="1277978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30" name="Google Shape;1830;p61"/>
                <p:cNvCxnSpPr/>
                <p:nvPr/>
              </p:nvCxnSpPr>
              <p:spPr>
                <a:xfrm rot="10800000" flipH="1">
                  <a:off x="5376828" y="1277972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831" name="Google Shape;1831;p61"/>
              <p:cNvGrpSpPr/>
              <p:nvPr/>
            </p:nvGrpSpPr>
            <p:grpSpPr>
              <a:xfrm rot="1400086">
                <a:off x="5122178" y="1023493"/>
                <a:ext cx="1738188" cy="1738188"/>
                <a:chOff x="5122275" y="1023425"/>
                <a:chExt cx="1738200" cy="1738200"/>
              </a:xfrm>
            </p:grpSpPr>
            <p:cxnSp>
              <p:nvCxnSpPr>
                <p:cNvPr id="1832" name="Google Shape;1832;p61"/>
                <p:cNvCxnSpPr/>
                <p:nvPr/>
              </p:nvCxnSpPr>
              <p:spPr>
                <a:xfrm>
                  <a:off x="5991375" y="1023425"/>
                  <a:ext cx="0" cy="1738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33" name="Google Shape;1833;p61"/>
                <p:cNvCxnSpPr/>
                <p:nvPr/>
              </p:nvCxnSpPr>
              <p:spPr>
                <a:xfrm>
                  <a:off x="5122275" y="1892525"/>
                  <a:ext cx="17382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34" name="Google Shape;1834;p61"/>
                <p:cNvCxnSpPr/>
                <p:nvPr/>
              </p:nvCxnSpPr>
              <p:spPr>
                <a:xfrm>
                  <a:off x="5376828" y="1277978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35" name="Google Shape;1835;p61"/>
                <p:cNvCxnSpPr/>
                <p:nvPr/>
              </p:nvCxnSpPr>
              <p:spPr>
                <a:xfrm rot="10800000" flipH="1">
                  <a:off x="5376828" y="1277972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836" name="Google Shape;1836;p61"/>
              <p:cNvGrpSpPr/>
              <p:nvPr/>
            </p:nvGrpSpPr>
            <p:grpSpPr>
              <a:xfrm rot="3145591">
                <a:off x="5122245" y="1023613"/>
                <a:ext cx="1738262" cy="1738262"/>
                <a:chOff x="5122275" y="1023425"/>
                <a:chExt cx="1738200" cy="1738200"/>
              </a:xfrm>
            </p:grpSpPr>
            <p:cxnSp>
              <p:nvCxnSpPr>
                <p:cNvPr id="1837" name="Google Shape;1837;p61"/>
                <p:cNvCxnSpPr/>
                <p:nvPr/>
              </p:nvCxnSpPr>
              <p:spPr>
                <a:xfrm>
                  <a:off x="5991375" y="1023425"/>
                  <a:ext cx="0" cy="1738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38" name="Google Shape;1838;p61"/>
                <p:cNvCxnSpPr/>
                <p:nvPr/>
              </p:nvCxnSpPr>
              <p:spPr>
                <a:xfrm>
                  <a:off x="5122275" y="1892525"/>
                  <a:ext cx="17382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39" name="Google Shape;1839;p61"/>
                <p:cNvCxnSpPr/>
                <p:nvPr/>
              </p:nvCxnSpPr>
              <p:spPr>
                <a:xfrm>
                  <a:off x="5376828" y="1277978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40" name="Google Shape;1840;p61"/>
                <p:cNvCxnSpPr/>
                <p:nvPr/>
              </p:nvCxnSpPr>
              <p:spPr>
                <a:xfrm rot="10800000" flipH="1">
                  <a:off x="5376828" y="1277972"/>
                  <a:ext cx="1229100" cy="1229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  <p:sp>
        <p:nvSpPr>
          <p:cNvPr id="3" name="TextBox 2"/>
          <p:cNvSpPr txBox="1"/>
          <p:nvPr/>
        </p:nvSpPr>
        <p:spPr>
          <a:xfrm>
            <a:off x="610420" y="1179949"/>
            <a:ext cx="55146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Jurevicius</a:t>
            </a:r>
            <a:r>
              <a:rPr lang="en-US" sz="1600" dirty="0">
                <a:solidFill>
                  <a:schemeClr val="tx1"/>
                </a:solidFill>
              </a:rPr>
              <a:t>, O. (2021, October 22). BMW SWOT analysis - SM insight. Strategic Management Insight. Retrieved June 12, 2022, from </a:t>
            </a:r>
            <a:r>
              <a:rPr lang="en-US" sz="1600" u="sng" dirty="0">
                <a:solidFill>
                  <a:schemeClr val="tx1"/>
                </a:solidFill>
                <a:hlinkClick r:id="rId4"/>
              </a:rPr>
              <a:t>https://strategicmanagementinsight.com/swot-analyses/bmw-swot-analysis/</a:t>
            </a:r>
            <a:endParaRPr lang="en-US" sz="1600" u="sng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BMW Group - Sustainability - Our Goals. (nod). Retrieved June 6, 2022, from https://www.bmwgroup.com/en/sustainability/our-goals.html 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oodle Startup Business Profile by Slidesgo">
  <a:themeElements>
    <a:clrScheme name="Simple Light">
      <a:dk1>
        <a:srgbClr val="323031"/>
      </a:dk1>
      <a:lt1>
        <a:srgbClr val="BE535B"/>
      </a:lt1>
      <a:dk2>
        <a:srgbClr val="FFFFFF"/>
      </a:dk2>
      <a:lt2>
        <a:srgbClr val="DAE4EB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BE53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308</Words>
  <Application>Microsoft Office PowerPoint</Application>
  <PresentationFormat>On-screen Show (16:9)</PresentationFormat>
  <Paragraphs>56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Times New Roman</vt:lpstr>
      <vt:lpstr>Calibri</vt:lpstr>
      <vt:lpstr>Poppins SemiBold</vt:lpstr>
      <vt:lpstr>Public Sans</vt:lpstr>
      <vt:lpstr>Spartan</vt:lpstr>
      <vt:lpstr>Arial</vt:lpstr>
      <vt:lpstr>Doodle Startup Business Profile by Slidesgo</vt:lpstr>
      <vt:lpstr>BMW Business Model </vt:lpstr>
      <vt:lpstr>01</vt:lpstr>
      <vt:lpstr>Introduction </vt:lpstr>
      <vt:lpstr>BMW Goals</vt:lpstr>
      <vt:lpstr>SWOT Analysis</vt:lpstr>
      <vt:lpstr>Business model canvas </vt:lpstr>
      <vt:lpstr>Business model canvas Analysis :   Customer Segments:   -  performance-driven and quality-minded people.   -  started targeting urbanites  Customer Relationships:   - BMW provides Co-Pilot Driver Assistance  Revenue Streams:   - BMW earns money with car sales.    - earn money with service &amp; maintenance,    - leasing fees, and rental fees. </vt:lpstr>
      <vt:lpstr>Conclusion </vt:lpstr>
      <vt:lpstr>References 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BMW</dc:title>
  <dc:creator>Technology</dc:creator>
  <cp:lastModifiedBy>Maher Fattouh</cp:lastModifiedBy>
  <cp:revision>21</cp:revision>
  <dcterms:modified xsi:type="dcterms:W3CDTF">2022-07-07T08:28:03Z</dcterms:modified>
</cp:coreProperties>
</file>