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6"/>
  </p:notesMasterIdLst>
  <p:sldIdLst>
    <p:sldId id="256" r:id="rId2"/>
    <p:sldId id="276" r:id="rId3"/>
    <p:sldId id="257" r:id="rId4"/>
    <p:sldId id="2481" r:id="rId5"/>
    <p:sldId id="2477" r:id="rId6"/>
    <p:sldId id="2492" r:id="rId7"/>
    <p:sldId id="315" r:id="rId8"/>
    <p:sldId id="2493" r:id="rId9"/>
    <p:sldId id="2495" r:id="rId10"/>
    <p:sldId id="2494" r:id="rId11"/>
    <p:sldId id="2485" r:id="rId12"/>
    <p:sldId id="2484" r:id="rId13"/>
    <p:sldId id="2482" r:id="rId14"/>
    <p:sldId id="2496"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A70452F-AF0D-4639-BB5C-0549618F09D8}">
          <p14:sldIdLst>
            <p14:sldId id="256"/>
            <p14:sldId id="276"/>
            <p14:sldId id="257"/>
            <p14:sldId id="2481"/>
            <p14:sldId id="2477"/>
            <p14:sldId id="2492"/>
            <p14:sldId id="315"/>
            <p14:sldId id="2493"/>
            <p14:sldId id="2495"/>
            <p14:sldId id="2494"/>
            <p14:sldId id="2485"/>
            <p14:sldId id="2484"/>
            <p14:sldId id="2482"/>
            <p14:sldId id="2496"/>
          </p14:sldIdLst>
        </p14:section>
      </p14:sectionLst>
    </p:ext>
    <p:ext uri="{EFAFB233-063F-42B5-8137-9DF3F51BA10A}">
      <p15:sldGuideLst xmlns:p15="http://schemas.microsoft.com/office/powerpoint/2012/main">
        <p15:guide id="1" orient="horz" pos="2750" userDrawn="1">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c" initials="p" lastIdx="5" clrIdx="0">
    <p:extLst>
      <p:ext uri="{19B8F6BF-5375-455C-9EA6-DF929625EA0E}">
        <p15:presenceInfo xmlns:p15="http://schemas.microsoft.com/office/powerpoint/2012/main" userId="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C00000"/>
    <a:srgbClr val="E46C0A"/>
    <a:srgbClr val="C6C6C6"/>
    <a:srgbClr val="E8812E"/>
    <a:srgbClr val="FE8F26"/>
    <a:srgbClr val="4C507B"/>
    <a:srgbClr val="0070C0"/>
    <a:srgbClr val="FF0000"/>
    <a:srgbClr val="202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955" autoAdjust="0"/>
    <p:restoredTop sz="95958"/>
  </p:normalViewPr>
  <p:slideViewPr>
    <p:cSldViewPr>
      <p:cViewPr varScale="1">
        <p:scale>
          <a:sx n="115" d="100"/>
          <a:sy n="115" d="100"/>
        </p:scale>
        <p:origin x="792" y="208"/>
      </p:cViewPr>
      <p:guideLst>
        <p:guide orient="horz" pos="275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4AD1464-990A-4FF8-B5B5-609A493225EB}" type="datetimeFigureOut">
              <a:rPr lang="ar-SA" smtClean="0"/>
              <a:pPr/>
              <a:t>9 ذو القعدة، 1443</a:t>
            </a:fld>
            <a:endParaRPr lang="ar-SA"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AD90DB1-8F0D-4F65-AC78-07CA61D3D66C}" type="slidenum">
              <a:rPr lang="ar-SA" smtClean="0"/>
              <a:pPr/>
              <a:t>‹#›</a:t>
            </a:fld>
            <a:endParaRPr lang="ar-SA" dirty="0"/>
          </a:p>
        </p:txBody>
      </p:sp>
    </p:spTree>
    <p:extLst>
      <p:ext uri="{BB962C8B-B14F-4D97-AF65-F5344CB8AC3E}">
        <p14:creationId xmlns:p14="http://schemas.microsoft.com/office/powerpoint/2010/main" val="11679488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E60292F4-57AA-43B7-BEFA-B3C50F201568}" type="datetimeFigureOut">
              <a:rPr lang="ar-SA" smtClean="0"/>
              <a:pPr/>
              <a:t>9 ذو القعدة، 1443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81F9F32C-5AF6-407D-8F97-A6EC556466E7}"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E60292F4-57AA-43B7-BEFA-B3C50F201568}" type="datetimeFigureOut">
              <a:rPr lang="ar-SA" smtClean="0"/>
              <a:pPr/>
              <a:t>9 ذو القعدة، 1443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81F9F32C-5AF6-407D-8F97-A6EC556466E7}"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E60292F4-57AA-43B7-BEFA-B3C50F201568}" type="datetimeFigureOut">
              <a:rPr lang="ar-SA" smtClean="0"/>
              <a:pPr/>
              <a:t>9 ذو القعدة، 1443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81F9F32C-5AF6-407D-8F97-A6EC556466E7}"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E60292F4-57AA-43B7-BEFA-B3C50F201568}" type="datetimeFigureOut">
              <a:rPr lang="ar-SA" smtClean="0"/>
              <a:pPr/>
              <a:t>9 ذو القعدة، 1443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81F9F32C-5AF6-407D-8F97-A6EC556466E7}"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E60292F4-57AA-43B7-BEFA-B3C50F201568}" type="datetimeFigureOut">
              <a:rPr lang="ar-SA" smtClean="0"/>
              <a:pPr/>
              <a:t>9 ذو القعدة، 1443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81F9F32C-5AF6-407D-8F97-A6EC556466E7}"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E60292F4-57AA-43B7-BEFA-B3C50F201568}" type="datetimeFigureOut">
              <a:rPr lang="ar-SA" smtClean="0"/>
              <a:pPr/>
              <a:t>9 ذو القعدة، 1443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81F9F32C-5AF6-407D-8F97-A6EC556466E7}"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E60292F4-57AA-43B7-BEFA-B3C50F201568}" type="datetimeFigureOut">
              <a:rPr lang="ar-SA" smtClean="0"/>
              <a:pPr/>
              <a:t>9 ذو القعدة، 1443</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81F9F32C-5AF6-407D-8F97-A6EC556466E7}"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E60292F4-57AA-43B7-BEFA-B3C50F201568}" type="datetimeFigureOut">
              <a:rPr lang="ar-SA" smtClean="0"/>
              <a:pPr/>
              <a:t>9 ذو القعدة، 1443</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81F9F32C-5AF6-407D-8F97-A6EC556466E7}"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60292F4-57AA-43B7-BEFA-B3C50F201568}" type="datetimeFigureOut">
              <a:rPr lang="ar-SA" smtClean="0"/>
              <a:pPr/>
              <a:t>9 ذو القعدة، 1443</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81F9F32C-5AF6-407D-8F97-A6EC556466E7}"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E60292F4-57AA-43B7-BEFA-B3C50F201568}" type="datetimeFigureOut">
              <a:rPr lang="ar-SA" smtClean="0"/>
              <a:pPr/>
              <a:t>9 ذو القعدة، 1443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81F9F32C-5AF6-407D-8F97-A6EC556466E7}"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E60292F4-57AA-43B7-BEFA-B3C50F201568}" type="datetimeFigureOut">
              <a:rPr lang="ar-SA" smtClean="0"/>
              <a:pPr/>
              <a:t>9 ذو القعدة، 1443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81F9F32C-5AF6-407D-8F97-A6EC556466E7}"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60292F4-57AA-43B7-BEFA-B3C50F201568}" type="datetimeFigureOut">
              <a:rPr lang="ar-SA" smtClean="0"/>
              <a:pPr/>
              <a:t>9 ذو القعدة، 1443</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1F9F32C-5AF6-407D-8F97-A6EC556466E7}"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مستطيل 3"/>
          <p:cNvSpPr/>
          <p:nvPr/>
        </p:nvSpPr>
        <p:spPr>
          <a:xfrm>
            <a:off x="323528" y="1916832"/>
            <a:ext cx="8532440" cy="3384376"/>
          </a:xfrm>
          <a:prstGeom prst="rect">
            <a:avLst/>
          </a:prstGeom>
          <a:solidFill>
            <a:srgbClr val="17375E"/>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a:r>
              <a:rPr lang="en-GB" dirty="0"/>
              <a:t>    </a:t>
            </a:r>
            <a:r>
              <a:rPr lang="en-GB" sz="8800" dirty="0">
                <a:latin typeface="Impact" panose="020B0806030902050204" pitchFamily="34" charset="0"/>
                <a:cs typeface="Times New Roman" panose="02020603050405020304" pitchFamily="18" charset="0"/>
              </a:rPr>
              <a:t>obesity</a:t>
            </a:r>
            <a:r>
              <a:rPr lang="en-GB" sz="11500" dirty="0">
                <a:latin typeface="Times New Roman" panose="02020603050405020304" pitchFamily="18" charset="0"/>
                <a:cs typeface="Times New Roman" panose="02020603050405020304" pitchFamily="18" charset="0"/>
              </a:rPr>
              <a:t> </a:t>
            </a:r>
            <a:endParaRPr lang="ar-SA" dirty="0">
              <a:latin typeface="Times New Roman" panose="02020603050405020304" pitchFamily="18" charset="0"/>
              <a:cs typeface="Times New Roman" panose="02020603050405020304" pitchFamily="18" charset="0"/>
            </a:endParaRPr>
          </a:p>
        </p:txBody>
      </p:sp>
      <p:pic>
        <p:nvPicPr>
          <p:cNvPr id="5" name="صورة 4" descr="bms_logo.png"/>
          <p:cNvPicPr>
            <a:picLocks noChangeAspect="1"/>
          </p:cNvPicPr>
          <p:nvPr/>
        </p:nvPicPr>
        <p:blipFill>
          <a:blip r:embed="rId2" cstate="print">
            <a:lum bright="-10000"/>
          </a:blip>
          <a:srcRect r="76390"/>
          <a:stretch>
            <a:fillRect/>
          </a:stretch>
        </p:blipFill>
        <p:spPr>
          <a:xfrm>
            <a:off x="369429" y="210342"/>
            <a:ext cx="1296144" cy="1018399"/>
          </a:xfrm>
          <a:prstGeom prst="rect">
            <a:avLst/>
          </a:prstGeom>
          <a:ln>
            <a:noFill/>
          </a:ln>
          <a:effectLst>
            <a:outerShdw blurRad="292100" dist="139700" dir="2700000" algn="tl" rotWithShape="0">
              <a:srgbClr val="333333">
                <a:alpha val="65000"/>
              </a:srgbClr>
            </a:outerShdw>
          </a:effectLst>
        </p:spPr>
      </p:pic>
      <p:pic>
        <p:nvPicPr>
          <p:cNvPr id="6" name="صورة 5" descr="bms_logo.png"/>
          <p:cNvPicPr>
            <a:picLocks noChangeAspect="1"/>
          </p:cNvPicPr>
          <p:nvPr/>
        </p:nvPicPr>
        <p:blipFill>
          <a:blip r:embed="rId2" cstate="print"/>
          <a:srcRect l="27282" r="55929"/>
          <a:stretch>
            <a:fillRect/>
          </a:stretch>
        </p:blipFill>
        <p:spPr>
          <a:xfrm>
            <a:off x="43744352" y="2852936"/>
            <a:ext cx="724945" cy="719673"/>
          </a:xfrm>
          <a:prstGeom prst="rect">
            <a:avLst/>
          </a:prstGeom>
          <a:effectLst>
            <a:outerShdw blurRad="50800" dist="38100" dir="10800000" algn="r" rotWithShape="0">
              <a:prstClr val="black">
                <a:alpha val="40000"/>
              </a:prstClr>
            </a:outerShdw>
          </a:effectLst>
        </p:spPr>
      </p:pic>
      <p:sp>
        <p:nvSpPr>
          <p:cNvPr id="8" name="مستطيل 7"/>
          <p:cNvSpPr/>
          <p:nvPr/>
        </p:nvSpPr>
        <p:spPr>
          <a:xfrm>
            <a:off x="323528" y="4653136"/>
            <a:ext cx="8532000" cy="72288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algn="ctr" defTabSz="914400" rtl="0" eaLnBrk="1" latinLnBrk="0" hangingPunct="1"/>
            <a:endParaRPr lang="ar-SA" dirty="0"/>
          </a:p>
        </p:txBody>
      </p:sp>
      <p:sp>
        <p:nvSpPr>
          <p:cNvPr id="9" name="شكل بيضاوي 8"/>
          <p:cNvSpPr/>
          <p:nvPr/>
        </p:nvSpPr>
        <p:spPr>
          <a:xfrm>
            <a:off x="12276856" y="2348880"/>
            <a:ext cx="648072"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2" name="مربع نص 11"/>
          <p:cNvSpPr txBox="1"/>
          <p:nvPr/>
        </p:nvSpPr>
        <p:spPr>
          <a:xfrm>
            <a:off x="323875" y="4754754"/>
            <a:ext cx="5292588" cy="461665"/>
          </a:xfrm>
          <a:prstGeom prst="rect">
            <a:avLst/>
          </a:prstGeom>
          <a:noFill/>
        </p:spPr>
        <p:txBody>
          <a:bodyPr wrap="square" rtlCol="1">
            <a:spAutoFit/>
          </a:bodyPr>
          <a:lstStyle/>
          <a:p>
            <a:pPr algn="l"/>
            <a:r>
              <a:rPr lang="en-GB" sz="2400" dirty="0">
                <a:solidFill>
                  <a:schemeClr val="bg1"/>
                </a:solidFill>
                <a:latin typeface="Impact" pitchFamily="34" charset="0"/>
              </a:rPr>
              <a:t> Presented by:  Khaled </a:t>
            </a:r>
            <a:r>
              <a:rPr lang="en-GB" sz="2400" dirty="0" err="1">
                <a:solidFill>
                  <a:schemeClr val="bg1"/>
                </a:solidFill>
                <a:latin typeface="Impact" pitchFamily="34" charset="0"/>
              </a:rPr>
              <a:t>Nouh</a:t>
            </a:r>
            <a:r>
              <a:rPr lang="en-GB" sz="2400" dirty="0">
                <a:solidFill>
                  <a:schemeClr val="bg1"/>
                </a:solidFill>
                <a:latin typeface="Impact" pitchFamily="34" charset="0"/>
              </a:rPr>
              <a:t> 3229</a:t>
            </a:r>
            <a:endParaRPr lang="ar-SA" sz="2400" dirty="0">
              <a:solidFill>
                <a:schemeClr val="bg1"/>
              </a:solidFill>
              <a:latin typeface="Impact" pitchFamily="34" charset="0"/>
            </a:endParaRPr>
          </a:p>
        </p:txBody>
      </p:sp>
      <p:sp>
        <p:nvSpPr>
          <p:cNvPr id="14" name="شكل بيضاوي 13"/>
          <p:cNvSpPr/>
          <p:nvPr/>
        </p:nvSpPr>
        <p:spPr>
          <a:xfrm>
            <a:off x="11628784" y="4201769"/>
            <a:ext cx="648072"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algn="ctr" defTabSz="914400" rtl="0" eaLnBrk="1" latinLnBrk="0" hangingPunct="1"/>
            <a:endParaRPr lang="ar-SA" dirty="0"/>
          </a:p>
        </p:txBody>
      </p:sp>
      <p:sp>
        <p:nvSpPr>
          <p:cNvPr id="18" name="مستطيل 17"/>
          <p:cNvSpPr/>
          <p:nvPr/>
        </p:nvSpPr>
        <p:spPr>
          <a:xfrm>
            <a:off x="146750" y="6573306"/>
            <a:ext cx="870751" cy="307777"/>
          </a:xfrm>
          <a:prstGeom prst="rect">
            <a:avLst/>
          </a:prstGeom>
        </p:spPr>
        <p:txBody>
          <a:bodyPr wrap="none">
            <a:spAutoFit/>
          </a:bodyPr>
          <a:lstStyle/>
          <a:p>
            <a:r>
              <a:rPr lang="en-US" sz="1400" dirty="0"/>
              <a:t>2022\6\1</a:t>
            </a:r>
            <a:endParaRPr lang="ar-SA" sz="1400" dirty="0"/>
          </a:p>
        </p:txBody>
      </p:sp>
      <p:sp>
        <p:nvSpPr>
          <p:cNvPr id="19" name="مستطيل 18"/>
          <p:cNvSpPr/>
          <p:nvPr/>
        </p:nvSpPr>
        <p:spPr>
          <a:xfrm>
            <a:off x="1097140" y="348332"/>
            <a:ext cx="6984776" cy="2000548"/>
          </a:xfrm>
          <a:prstGeom prst="rect">
            <a:avLst/>
          </a:prstGeom>
        </p:spPr>
        <p:txBody>
          <a:bodyPr wrap="square">
            <a:spAutoFit/>
          </a:bodyPr>
          <a:lstStyle/>
          <a:p>
            <a:pPr lvl="0" algn="ctr"/>
            <a:r>
              <a:rPr lang="en-US" sz="2400" b="1" dirty="0">
                <a:latin typeface="Franklin Gothic Medium Cond" pitchFamily="34" charset="0"/>
              </a:rPr>
              <a:t>LIBYAN INTERNATIONAL MEDICAL UNIVERSITY</a:t>
            </a:r>
          </a:p>
          <a:p>
            <a:pPr lvl="0" algn="ctr"/>
            <a:r>
              <a:rPr lang="en-US" sz="2800" b="1" baseline="30000" dirty="0">
                <a:latin typeface="Franklin Gothic Medium Cond" pitchFamily="34" charset="0"/>
              </a:rPr>
              <a:t>1nd</a:t>
            </a:r>
            <a:r>
              <a:rPr lang="en-US" sz="2800" b="1" dirty="0">
                <a:latin typeface="Franklin Gothic Medium Cond" pitchFamily="34" charset="0"/>
              </a:rPr>
              <a:t> </a:t>
            </a:r>
            <a:r>
              <a:rPr lang="en-US" sz="2400" b="1" dirty="0">
                <a:latin typeface="Franklin Gothic Medium Cond" pitchFamily="34" charset="0"/>
              </a:rPr>
              <a:t> YEAR </a:t>
            </a:r>
          </a:p>
          <a:p>
            <a:pPr algn="ctr"/>
            <a:r>
              <a:rPr lang="en-US" sz="2400" b="1" dirty="0">
                <a:latin typeface="Franklin Gothic Medium Cond" pitchFamily="34" charset="0"/>
              </a:rPr>
              <a:t> </a:t>
            </a:r>
          </a:p>
          <a:p>
            <a:pPr lvl="0" algn="ctr"/>
            <a:endParaRPr lang="en-US" sz="2400" b="1" dirty="0">
              <a:latin typeface="Franklin Gothic Medium Cond" pitchFamily="34" charset="0"/>
            </a:endParaRPr>
          </a:p>
          <a:p>
            <a:pPr lvl="0" algn="ctr"/>
            <a:r>
              <a:rPr lang="ar-SA" sz="2400" b="1" dirty="0">
                <a:latin typeface="Franklin Gothic Medium Cond" pitchFamily="34" charset="0"/>
              </a:rPr>
              <a:t>    </a:t>
            </a:r>
            <a:r>
              <a:rPr lang="en-GB" sz="2400" b="1" dirty="0">
                <a:latin typeface="Franklin Gothic Medium Cond" pitchFamily="34" charset="0"/>
              </a:rPr>
              <a:t>                 </a:t>
            </a:r>
            <a:endParaRPr lang="ar-SA" sz="2400" b="1" dirty="0">
              <a:latin typeface="Franklin Gothic Medium Cond" pitchFamily="34" charset="0"/>
            </a:endParaRPr>
          </a:p>
        </p:txBody>
      </p:sp>
      <p:pic>
        <p:nvPicPr>
          <p:cNvPr id="2" name="Picture 1">
            <a:extLst>
              <a:ext uri="{FF2B5EF4-FFF2-40B4-BE49-F238E27FC236}">
                <a16:creationId xmlns:a16="http://schemas.microsoft.com/office/drawing/2014/main" id="{6F33F16E-8D04-4977-8120-F7FF4937A4D3}"/>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0" b="100000" l="0" r="99385">
                        <a14:foregroundMark x1="45077" y1="57710" x2="47846" y2="39252"/>
                        <a14:foregroundMark x1="58769" y1="33411" x2="78923" y2="72664"/>
                      </a14:backgroundRemoval>
                    </a14:imgEffect>
                  </a14:imgLayer>
                </a14:imgProps>
              </a:ext>
            </a:extLst>
          </a:blip>
          <a:stretch>
            <a:fillRect/>
          </a:stretch>
        </p:blipFill>
        <p:spPr>
          <a:xfrm flipH="1">
            <a:off x="4572000" y="1916832"/>
            <a:ext cx="4299044" cy="3459184"/>
          </a:xfrm>
          <a:prstGeom prst="rect">
            <a:avLst/>
          </a:prstGeom>
        </p:spPr>
      </p:pic>
      <p:pic>
        <p:nvPicPr>
          <p:cNvPr id="3" name="Picture 2">
            <a:extLst>
              <a:ext uri="{FF2B5EF4-FFF2-40B4-BE49-F238E27FC236}">
                <a16:creationId xmlns:a16="http://schemas.microsoft.com/office/drawing/2014/main" id="{4978ECED-E4AC-476A-BD92-9E10067FB60C}"/>
              </a:ext>
            </a:extLst>
          </p:cNvPr>
          <p:cNvPicPr>
            <a:picLocks noChangeAspect="1"/>
          </p:cNvPicPr>
          <p:nvPr/>
        </p:nvPicPr>
        <p:blipFill>
          <a:blip r:embed="rId5"/>
          <a:stretch>
            <a:fillRect/>
          </a:stretch>
        </p:blipFill>
        <p:spPr>
          <a:xfrm>
            <a:off x="7462902" y="23452"/>
            <a:ext cx="1707028" cy="170093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7">
            <a:extLst>
              <a:ext uri="{FF2B5EF4-FFF2-40B4-BE49-F238E27FC236}">
                <a16:creationId xmlns:a16="http://schemas.microsoft.com/office/drawing/2014/main" id="{68B90B6A-E180-4EAF-AAAE-6B1A135717DD}"/>
              </a:ext>
            </a:extLst>
          </p:cNvPr>
          <p:cNvSpPr/>
          <p:nvPr/>
        </p:nvSpPr>
        <p:spPr>
          <a:xfrm>
            <a:off x="485800" y="6741368"/>
            <a:ext cx="8316415" cy="14401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p>
        </p:txBody>
      </p:sp>
      <p:sp>
        <p:nvSpPr>
          <p:cNvPr id="95" name="Rectangle 94">
            <a:extLst>
              <a:ext uri="{FF2B5EF4-FFF2-40B4-BE49-F238E27FC236}">
                <a16:creationId xmlns:a16="http://schemas.microsoft.com/office/drawing/2014/main" id="{2DCAA6E1-C712-4B2A-9709-612B0907649B}"/>
              </a:ext>
            </a:extLst>
          </p:cNvPr>
          <p:cNvSpPr/>
          <p:nvPr/>
        </p:nvSpPr>
        <p:spPr>
          <a:xfrm>
            <a:off x="0" y="257673"/>
            <a:ext cx="9144000" cy="1656184"/>
          </a:xfrm>
          <a:prstGeom prst="rect">
            <a:avLst/>
          </a:prstGeom>
          <a:solidFill>
            <a:srgbClr val="17375E"/>
          </a:solidFill>
          <a:ln>
            <a:solidFill>
              <a:srgbClr val="17375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algn="ctr" defTabSz="914400" rtl="0" eaLnBrk="1" latinLnBrk="0" hangingPunct="1"/>
            <a:r>
              <a:rPr lang="en-US" sz="4800" b="1" dirty="0">
                <a:latin typeface="Franklin Gothic Medium Cond" panose="020B0606030402020204" pitchFamily="34" charset="0"/>
              </a:rPr>
              <a:t>GENETICS</a:t>
            </a:r>
            <a:endParaRPr lang="ar-SA" sz="4800" b="1" dirty="0">
              <a:latin typeface="Franklin Gothic Medium Cond" panose="020B0606030402020204" pitchFamily="34" charset="0"/>
            </a:endParaRPr>
          </a:p>
        </p:txBody>
      </p:sp>
      <p:pic>
        <p:nvPicPr>
          <p:cNvPr id="3074" name="Picture 2">
            <a:extLst>
              <a:ext uri="{FF2B5EF4-FFF2-40B4-BE49-F238E27FC236}">
                <a16:creationId xmlns:a16="http://schemas.microsoft.com/office/drawing/2014/main" id="{DEB78842-8748-88F6-487A-0F593575FE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2636912"/>
            <a:ext cx="7056784" cy="288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8967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7D05B68-019D-40CC-B7B8-9258CD69BCE1}"/>
              </a:ext>
            </a:extLst>
          </p:cNvPr>
          <p:cNvSpPr/>
          <p:nvPr/>
        </p:nvSpPr>
        <p:spPr>
          <a:xfrm>
            <a:off x="23986" y="260648"/>
            <a:ext cx="9144000" cy="1674138"/>
          </a:xfrm>
          <a:prstGeom prst="rect">
            <a:avLst/>
          </a:prstGeom>
          <a:solidFill>
            <a:srgbClr val="17375E"/>
          </a:solidFill>
          <a:ln>
            <a:solidFill>
              <a:srgbClr val="17375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4800" dirty="0">
                <a:latin typeface="Franklin Gothic Medium Cond" panose="020B0606030402020204" pitchFamily="34" charset="0"/>
              </a:rPr>
              <a:t>HEALTH CONDITIONS AND MEDICATIONS</a:t>
            </a:r>
            <a:endParaRPr lang="ar-SA" sz="4800" dirty="0">
              <a:latin typeface="Franklin Gothic Medium Cond" panose="020B0606030402020204" pitchFamily="34" charset="0"/>
            </a:endParaRPr>
          </a:p>
        </p:txBody>
      </p:sp>
      <p:sp>
        <p:nvSpPr>
          <p:cNvPr id="5" name="مستطيل مستدير الزوايا 7">
            <a:extLst>
              <a:ext uri="{FF2B5EF4-FFF2-40B4-BE49-F238E27FC236}">
                <a16:creationId xmlns:a16="http://schemas.microsoft.com/office/drawing/2014/main" id="{68B90B6A-E180-4EAF-AAAE-6B1A135717DD}"/>
              </a:ext>
            </a:extLst>
          </p:cNvPr>
          <p:cNvSpPr/>
          <p:nvPr/>
        </p:nvSpPr>
        <p:spPr>
          <a:xfrm>
            <a:off x="485800" y="6741368"/>
            <a:ext cx="8316415" cy="14401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p>
        </p:txBody>
      </p:sp>
      <p:pic>
        <p:nvPicPr>
          <p:cNvPr id="4100" name="Picture 4">
            <a:extLst>
              <a:ext uri="{FF2B5EF4-FFF2-40B4-BE49-F238E27FC236}">
                <a16:creationId xmlns:a16="http://schemas.microsoft.com/office/drawing/2014/main" id="{2EB39918-E26F-B4D4-28B9-5338686121D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5340"/>
          <a:stretch/>
        </p:blipFill>
        <p:spPr bwMode="auto">
          <a:xfrm>
            <a:off x="2267744" y="2549454"/>
            <a:ext cx="4340298" cy="38834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92327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D4DE561-3893-492C-9CC5-6C88B7E9A955}"/>
              </a:ext>
            </a:extLst>
          </p:cNvPr>
          <p:cNvSpPr/>
          <p:nvPr/>
        </p:nvSpPr>
        <p:spPr>
          <a:xfrm>
            <a:off x="0" y="158620"/>
            <a:ext cx="9144000" cy="1299119"/>
          </a:xfrm>
          <a:prstGeom prst="rect">
            <a:avLst/>
          </a:prstGeom>
          <a:solidFill>
            <a:srgbClr val="17375E"/>
          </a:solidFill>
          <a:ln>
            <a:solidFill>
              <a:srgbClr val="17375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4800" b="1" dirty="0">
                <a:latin typeface="Franklin Gothic Medium Cond" panose="020B0606030402020204" pitchFamily="34" charset="0"/>
              </a:rPr>
              <a:t>Summary </a:t>
            </a:r>
            <a:endParaRPr lang="ar-SA" sz="4800" b="1" dirty="0">
              <a:latin typeface="Franklin Gothic Medium Cond" panose="020B0606030402020204" pitchFamily="34" charset="0"/>
            </a:endParaRPr>
          </a:p>
        </p:txBody>
      </p:sp>
      <p:sp>
        <p:nvSpPr>
          <p:cNvPr id="31" name="مستطيل مستدير الزوايا 7">
            <a:extLst>
              <a:ext uri="{FF2B5EF4-FFF2-40B4-BE49-F238E27FC236}">
                <a16:creationId xmlns:a16="http://schemas.microsoft.com/office/drawing/2014/main" id="{96A693CF-424B-4F7B-A37E-5773DA7DB83A}"/>
              </a:ext>
            </a:extLst>
          </p:cNvPr>
          <p:cNvSpPr/>
          <p:nvPr/>
        </p:nvSpPr>
        <p:spPr>
          <a:xfrm>
            <a:off x="0" y="6728588"/>
            <a:ext cx="9144000" cy="12941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p>
        </p:txBody>
      </p:sp>
      <p:sp>
        <p:nvSpPr>
          <p:cNvPr id="2" name="Rectangle 1">
            <a:extLst>
              <a:ext uri="{FF2B5EF4-FFF2-40B4-BE49-F238E27FC236}">
                <a16:creationId xmlns:a16="http://schemas.microsoft.com/office/drawing/2014/main" id="{C5BB8B62-EBF9-40AD-87AA-753436212E40}"/>
              </a:ext>
            </a:extLst>
          </p:cNvPr>
          <p:cNvSpPr/>
          <p:nvPr/>
        </p:nvSpPr>
        <p:spPr>
          <a:xfrm>
            <a:off x="107567" y="1805733"/>
            <a:ext cx="8928865" cy="4524315"/>
          </a:xfrm>
          <a:prstGeom prst="rect">
            <a:avLst/>
          </a:prstGeom>
        </p:spPr>
        <p:txBody>
          <a:bodyPr wrap="square">
            <a:spAutoFit/>
          </a:bodyPr>
          <a:lstStyle/>
          <a:p>
            <a:pPr marL="342900" indent="-342900" algn="l" rtl="0">
              <a:buFont typeface="Wingdings" panose="05000000000000000000" pitchFamily="2" charset="2"/>
              <a:buChar char="§"/>
            </a:pPr>
            <a:r>
              <a:rPr lang="en" sz="2400" dirty="0">
                <a:latin typeface="Times New Roman" panose="02020603050405020304" pitchFamily="18" charset="0"/>
                <a:cs typeface="Times New Roman" panose="02020603050405020304" pitchFamily="18" charset="0"/>
              </a:rPr>
              <a:t>Overweight and obesity occur when there is excess fat</a:t>
            </a:r>
            <a:r>
              <a:rPr lang="ar-SA" sz="2400" dirty="0">
                <a:latin typeface="Times New Roman" panose="02020603050405020304" pitchFamily="18" charset="0"/>
                <a:cs typeface="Times New Roman" panose="02020603050405020304" pitchFamily="18" charset="0"/>
              </a:rPr>
              <a:t> </a:t>
            </a:r>
            <a:r>
              <a:rPr lang="en" sz="2400" dirty="0">
                <a:latin typeface="Times New Roman" panose="02020603050405020304" pitchFamily="18" charset="0"/>
                <a:cs typeface="Times New Roman" panose="02020603050405020304" pitchFamily="18" charset="0"/>
              </a:rPr>
              <a:t>accumulation</a:t>
            </a:r>
          </a:p>
          <a:p>
            <a:pPr algn="l" rtl="0"/>
            <a:endParaRPr lang="en" sz="2400" dirty="0">
              <a:latin typeface="Times New Roman" panose="02020603050405020304" pitchFamily="18" charset="0"/>
              <a:cs typeface="Times New Roman" panose="02020603050405020304" pitchFamily="18" charset="0"/>
            </a:endParaRPr>
          </a:p>
          <a:p>
            <a:pPr marL="342900" indent="-342900" algn="l" rtl="0">
              <a:buFont typeface="Wingdings" panose="05000000000000000000" pitchFamily="2" charset="2"/>
              <a:buChar char="§"/>
            </a:pPr>
            <a:r>
              <a:rPr lang="en" sz="2400" dirty="0">
                <a:solidFill>
                  <a:srgbClr val="2E2E2E"/>
                </a:solidFill>
                <a:latin typeface="Times New Roman" panose="02020603050405020304" pitchFamily="18" charset="0"/>
                <a:cs typeface="Times New Roman" panose="02020603050405020304" pitchFamily="18" charset="0"/>
              </a:rPr>
              <a:t>There’s an inverse relationship between physical activity and adiposity</a:t>
            </a:r>
          </a:p>
          <a:p>
            <a:pPr marL="342900" indent="-342900" algn="just" rtl="0">
              <a:buFont typeface="Wingdings" panose="05000000000000000000" pitchFamily="2" charset="2"/>
              <a:buChar char="§"/>
            </a:pPr>
            <a:endParaRPr lang="en" sz="2400" dirty="0">
              <a:solidFill>
                <a:srgbClr val="2E2E2E"/>
              </a:solidFill>
              <a:latin typeface="Times New Roman" panose="02020603050405020304" pitchFamily="18" charset="0"/>
              <a:cs typeface="Times New Roman" panose="02020603050405020304" pitchFamily="18" charset="0"/>
            </a:endParaRPr>
          </a:p>
          <a:p>
            <a:pPr marL="342900" indent="-342900" algn="l" rtl="0">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There is </a:t>
            </a:r>
            <a:r>
              <a:rPr lang="en" sz="2400" dirty="0">
                <a:latin typeface="Times New Roman" panose="02020603050405020304" pitchFamily="18" charset="0"/>
                <a:cs typeface="Times New Roman" panose="02020603050405020304" pitchFamily="18" charset="0"/>
              </a:rPr>
              <a:t>Evidence for genetic linkage of the leptin locus with human obesity has been reported</a:t>
            </a:r>
          </a:p>
          <a:p>
            <a:pPr marL="342900" indent="-342900" algn="l" rtl="0">
              <a:buFont typeface="Wingdings" panose="05000000000000000000" pitchFamily="2" charset="2"/>
              <a:buChar char="§"/>
            </a:pPr>
            <a:endParaRPr lang="en" sz="2400" dirty="0">
              <a:latin typeface="Times New Roman" panose="02020603050405020304" pitchFamily="18" charset="0"/>
              <a:cs typeface="Times New Roman" panose="02020603050405020304" pitchFamily="18" charset="0"/>
            </a:endParaRPr>
          </a:p>
          <a:p>
            <a:pPr marL="342900" indent="-342900" algn="l" rtl="0">
              <a:buFont typeface="Wingdings" panose="05000000000000000000" pitchFamily="2" charset="2"/>
              <a:buChar char="§"/>
            </a:pPr>
            <a:r>
              <a:rPr lang="en" sz="2400" dirty="0">
                <a:latin typeface="Times New Roman" panose="02020603050405020304" pitchFamily="18" charset="0"/>
                <a:cs typeface="Times New Roman" panose="02020603050405020304" pitchFamily="18" charset="0"/>
              </a:rPr>
              <a:t>There’s four factors can play important role in gaining of excessive weight these include : </a:t>
            </a:r>
            <a:r>
              <a:rPr lang="en-US" sz="2400" dirty="0">
                <a:latin typeface="Times New Roman" panose="02020603050405020304" pitchFamily="18" charset="0"/>
                <a:cs typeface="Times New Roman" panose="02020603050405020304" pitchFamily="18" charset="0"/>
              </a:rPr>
              <a:t>food, lack of exercise, environment, and genetic factor </a:t>
            </a:r>
            <a:endParaRPr lang="ar-LY" sz="2400" dirty="0">
              <a:latin typeface="Times New Roman" panose="02020603050405020304" pitchFamily="18" charset="0"/>
              <a:cs typeface="Times New Roman" panose="02020603050405020304" pitchFamily="18" charset="0"/>
            </a:endParaRPr>
          </a:p>
          <a:p>
            <a:pPr marL="342900" indent="-342900" algn="l" rtl="0">
              <a:buFont typeface="Wingdings" panose="05000000000000000000" pitchFamily="2" charset="2"/>
              <a:buChar char="§"/>
            </a:pPr>
            <a:endParaRPr lang="ar-SA" sz="2400" dirty="0"/>
          </a:p>
        </p:txBody>
      </p:sp>
    </p:spTree>
    <p:extLst>
      <p:ext uri="{BB962C8B-B14F-4D97-AF65-F5344CB8AC3E}">
        <p14:creationId xmlns:p14="http://schemas.microsoft.com/office/powerpoint/2010/main" val="22766113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D4DE561-3893-492C-9CC5-6C88B7E9A955}"/>
              </a:ext>
            </a:extLst>
          </p:cNvPr>
          <p:cNvSpPr/>
          <p:nvPr/>
        </p:nvSpPr>
        <p:spPr>
          <a:xfrm>
            <a:off x="0" y="158620"/>
            <a:ext cx="9144000" cy="1299119"/>
          </a:xfrm>
          <a:prstGeom prst="rect">
            <a:avLst/>
          </a:prstGeom>
          <a:solidFill>
            <a:srgbClr val="17375E"/>
          </a:solidFill>
          <a:ln>
            <a:solidFill>
              <a:srgbClr val="17375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4800" b="1" dirty="0">
                <a:latin typeface="Franklin Gothic Medium Cond" panose="020B0606030402020204" pitchFamily="34" charset="0"/>
              </a:rPr>
              <a:t>References </a:t>
            </a:r>
            <a:endParaRPr lang="ar-SA" sz="4800" b="1" dirty="0">
              <a:latin typeface="Franklin Gothic Medium Cond" panose="020B0606030402020204" pitchFamily="34" charset="0"/>
            </a:endParaRPr>
          </a:p>
        </p:txBody>
      </p:sp>
      <p:sp>
        <p:nvSpPr>
          <p:cNvPr id="2" name="TextBox 1">
            <a:extLst>
              <a:ext uri="{FF2B5EF4-FFF2-40B4-BE49-F238E27FC236}">
                <a16:creationId xmlns:a16="http://schemas.microsoft.com/office/drawing/2014/main" id="{FF0C49BB-0DF0-4AF3-9196-E5FBA3FFA496}"/>
              </a:ext>
            </a:extLst>
          </p:cNvPr>
          <p:cNvSpPr txBox="1"/>
          <p:nvPr/>
        </p:nvSpPr>
        <p:spPr>
          <a:xfrm>
            <a:off x="683568" y="1628800"/>
            <a:ext cx="7344816" cy="461665"/>
          </a:xfrm>
          <a:prstGeom prst="rect">
            <a:avLst/>
          </a:prstGeom>
          <a:noFill/>
        </p:spPr>
        <p:txBody>
          <a:bodyPr wrap="square" rtlCol="1">
            <a:spAutoFit/>
          </a:bodyPr>
          <a:lstStyle/>
          <a:p>
            <a:pPr algn="l"/>
            <a:endParaRPr lang="ar-SA" sz="2400" dirty="0"/>
          </a:p>
        </p:txBody>
      </p:sp>
      <p:sp>
        <p:nvSpPr>
          <p:cNvPr id="31" name="مستطيل مستدير الزوايا 7">
            <a:extLst>
              <a:ext uri="{FF2B5EF4-FFF2-40B4-BE49-F238E27FC236}">
                <a16:creationId xmlns:a16="http://schemas.microsoft.com/office/drawing/2014/main" id="{96A693CF-424B-4F7B-A37E-5773DA7DB83A}"/>
              </a:ext>
            </a:extLst>
          </p:cNvPr>
          <p:cNvSpPr/>
          <p:nvPr/>
        </p:nvSpPr>
        <p:spPr>
          <a:xfrm>
            <a:off x="0" y="6728588"/>
            <a:ext cx="9144000" cy="12941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p>
        </p:txBody>
      </p:sp>
      <p:sp>
        <p:nvSpPr>
          <p:cNvPr id="39" name="TextBox 38">
            <a:extLst>
              <a:ext uri="{FF2B5EF4-FFF2-40B4-BE49-F238E27FC236}">
                <a16:creationId xmlns:a16="http://schemas.microsoft.com/office/drawing/2014/main" id="{4BBDD7D7-E873-4808-82A0-2FE3BE8AA6D2}"/>
              </a:ext>
            </a:extLst>
          </p:cNvPr>
          <p:cNvSpPr txBox="1"/>
          <p:nvPr/>
        </p:nvSpPr>
        <p:spPr>
          <a:xfrm>
            <a:off x="323528" y="1637117"/>
            <a:ext cx="8352928" cy="461665"/>
          </a:xfrm>
          <a:prstGeom prst="rect">
            <a:avLst/>
          </a:prstGeom>
          <a:noFill/>
        </p:spPr>
        <p:txBody>
          <a:bodyPr wrap="square" rtlCol="1">
            <a:spAutoFit/>
          </a:bodyPr>
          <a:lstStyle/>
          <a:p>
            <a:pPr algn="just" rtl="0"/>
            <a:endParaRPr lang="en-US" sz="2400" dirty="0">
              <a:latin typeface="Franklin Gothic Demi Cond" panose="020B0706030402020204" pitchFamily="34" charset="0"/>
            </a:endParaRPr>
          </a:p>
        </p:txBody>
      </p:sp>
      <p:sp>
        <p:nvSpPr>
          <p:cNvPr id="7" name="مربع نص 6">
            <a:extLst>
              <a:ext uri="{FF2B5EF4-FFF2-40B4-BE49-F238E27FC236}">
                <a16:creationId xmlns:a16="http://schemas.microsoft.com/office/drawing/2014/main" id="{F96E6088-2E1D-B859-D9A9-388B5E9945B0}"/>
              </a:ext>
            </a:extLst>
          </p:cNvPr>
          <p:cNvSpPr txBox="1"/>
          <p:nvPr/>
        </p:nvSpPr>
        <p:spPr>
          <a:xfrm>
            <a:off x="-108520" y="1856254"/>
            <a:ext cx="8676455" cy="1938992"/>
          </a:xfrm>
          <a:prstGeom prst="rect">
            <a:avLst/>
          </a:prstGeom>
          <a:noFill/>
        </p:spPr>
        <p:txBody>
          <a:bodyPr wrap="square">
            <a:spAutoFit/>
          </a:bodyPr>
          <a:lstStyle/>
          <a:p>
            <a:pPr marL="742950" lvl="1" indent="-285750" algn="l" rtl="0">
              <a:buFont typeface="Arial" panose="020B0604020202020204" pitchFamily="34" charset="0"/>
              <a:buChar char="•"/>
            </a:pPr>
            <a:r>
              <a:rPr lang="en" dirty="0" err="1"/>
              <a:t>Weinsier</a:t>
            </a:r>
            <a:r>
              <a:rPr lang="en" dirty="0"/>
              <a:t> RL, Hunter GR, Heini AF, Goran MI, Sell SM. The etiology of obesity: relative contribution of metabolic factors, diet, and physical activity. The American journal of medicine. 1998 Aug 1;105(2):145-50.</a:t>
            </a:r>
          </a:p>
          <a:p>
            <a:pPr lvl="1" algn="l" rtl="0"/>
            <a:endParaRPr lang="en" sz="2400" dirty="0">
              <a:effectLst/>
              <a:latin typeface="Helvetica Neue" panose="02000503000000020004" pitchFamily="2" charset="0"/>
            </a:endParaRPr>
          </a:p>
          <a:p>
            <a:pPr marL="800100" lvl="1" indent="-342900" algn="l" rtl="0">
              <a:buFont typeface="+mj-lt"/>
              <a:buAutoNum type="arabicPeriod"/>
            </a:pPr>
            <a:endParaRPr lang="en" sz="2400" b="1" dirty="0">
              <a:solidFill>
                <a:srgbClr val="DCA10D"/>
              </a:solidFill>
              <a:latin typeface="Helvetica Neue" panose="02000503000000020004" pitchFamily="2" charset="0"/>
            </a:endParaRPr>
          </a:p>
          <a:p>
            <a:pPr marL="800100" lvl="1" indent="-342900" algn="l" rtl="0">
              <a:buFont typeface="+mj-lt"/>
              <a:buAutoNum type="arabicPeriod"/>
            </a:pPr>
            <a:endParaRPr lang="en" dirty="0">
              <a:solidFill>
                <a:srgbClr val="DCA10D"/>
              </a:solidFill>
              <a:effectLst/>
              <a:latin typeface="Helvetica Neue" panose="02000503000000020004" pitchFamily="2" charset="0"/>
            </a:endParaRPr>
          </a:p>
        </p:txBody>
      </p:sp>
      <p:graphicFrame>
        <p:nvGraphicFramePr>
          <p:cNvPr id="4" name="جدول 3">
            <a:extLst>
              <a:ext uri="{FF2B5EF4-FFF2-40B4-BE49-F238E27FC236}">
                <a16:creationId xmlns:a16="http://schemas.microsoft.com/office/drawing/2014/main" id="{A762DF25-580A-B1E5-1CBA-E6EC6BBE2083}"/>
              </a:ext>
            </a:extLst>
          </p:cNvPr>
          <p:cNvGraphicFramePr>
            <a:graphicFrameLocks noGrp="1"/>
          </p:cNvGraphicFramePr>
          <p:nvPr>
            <p:extLst>
              <p:ext uri="{D42A27DB-BD31-4B8C-83A1-F6EECF244321}">
                <p14:modId xmlns:p14="http://schemas.microsoft.com/office/powerpoint/2010/main" val="2363638115"/>
              </p:ext>
            </p:extLst>
          </p:nvPr>
        </p:nvGraphicFramePr>
        <p:xfrm>
          <a:off x="236003" y="2852021"/>
          <a:ext cx="8440454" cy="2317638"/>
        </p:xfrm>
        <a:graphic>
          <a:graphicData uri="http://schemas.openxmlformats.org/drawingml/2006/table">
            <a:tbl>
              <a:tblPr/>
              <a:tblGrid>
                <a:gridCol w="8440454">
                  <a:extLst>
                    <a:ext uri="{9D8B030D-6E8A-4147-A177-3AD203B41FA5}">
                      <a16:colId xmlns:a16="http://schemas.microsoft.com/office/drawing/2014/main" val="1625417461"/>
                    </a:ext>
                  </a:extLst>
                </a:gridCol>
              </a:tblGrid>
              <a:tr h="946038">
                <a:tc>
                  <a:txBody>
                    <a:bodyPr/>
                    <a:lstStyle/>
                    <a:p>
                      <a:pPr marL="285750" indent="-285750" algn="just" rtl="0" fontAlgn="t">
                        <a:buFont typeface="Arial" panose="020B0604020202020204" pitchFamily="34" charset="0"/>
                        <a:buChar char="•"/>
                      </a:pPr>
                      <a:r>
                        <a:rPr lang="en" sz="2000" dirty="0">
                          <a:effectLst/>
                          <a:latin typeface="+mj-lt"/>
                        </a:rPr>
                        <a:t>Purnell JQ. Definitions, classification, and epidemiology of obesity. </a:t>
                      </a:r>
                      <a:r>
                        <a:rPr lang="en" sz="2000" dirty="0" err="1">
                          <a:effectLst/>
                          <a:latin typeface="+mj-lt"/>
                        </a:rPr>
                        <a:t>Endotext</a:t>
                      </a:r>
                      <a:r>
                        <a:rPr lang="en" sz="2000" dirty="0">
                          <a:effectLst/>
                          <a:latin typeface="+mj-lt"/>
                        </a:rPr>
                        <a:t> [Internet]. 2018 Apr 12.</a:t>
                      </a:r>
                    </a:p>
                  </a:txBody>
                  <a:tcPr marT="76200" marB="76200">
                    <a:lnL>
                      <a:noFill/>
                    </a:lnL>
                    <a:lnR>
                      <a:noFill/>
                    </a:lnR>
                    <a:lnT>
                      <a:noFill/>
                    </a:lnT>
                    <a:lnB>
                      <a:noFill/>
                    </a:lnB>
                  </a:tcPr>
                </a:tc>
                <a:extLst>
                  <a:ext uri="{0D108BD9-81ED-4DB2-BD59-A6C34878D82A}">
                    <a16:rowId xmlns:a16="http://schemas.microsoft.com/office/drawing/2014/main" val="3114194346"/>
                  </a:ext>
                </a:extLst>
              </a:tr>
              <a:tr h="413891">
                <a:tc>
                  <a:txBody>
                    <a:bodyPr/>
                    <a:lstStyle/>
                    <a:p>
                      <a:pPr marL="285750" marR="0" lvl="0"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 sz="2000" b="0" i="0" u="none" strike="noStrike" kern="1200" dirty="0">
                          <a:solidFill>
                            <a:schemeClr val="tx1"/>
                          </a:solidFill>
                          <a:effectLst/>
                          <a:latin typeface="+mn-lt"/>
                          <a:ea typeface="+mn-ea"/>
                          <a:cs typeface="+mn-cs"/>
                        </a:rPr>
                        <a:t>What causes obesity &amp; overweight? [Internet]. Eunice Kennedy Shriver National Institute of Child Health and Human Development. U.S. Department of Health and Human Services; [cited 2022May12]. Available from:https://www.nichd.nih.gov/health/topics/obesity/conditioninfo/cause </a:t>
                      </a:r>
                    </a:p>
                  </a:txBody>
                  <a:tcPr marT="76200" marB="76200">
                    <a:lnL>
                      <a:noFill/>
                    </a:lnL>
                    <a:lnR>
                      <a:noFill/>
                    </a:lnR>
                    <a:lnT>
                      <a:noFill/>
                    </a:lnT>
                    <a:lnB>
                      <a:noFill/>
                    </a:lnB>
                  </a:tcPr>
                </a:tc>
                <a:extLst>
                  <a:ext uri="{0D108BD9-81ED-4DB2-BD59-A6C34878D82A}">
                    <a16:rowId xmlns:a16="http://schemas.microsoft.com/office/drawing/2014/main" val="1891858004"/>
                  </a:ext>
                </a:extLst>
              </a:tr>
            </a:tbl>
          </a:graphicData>
        </a:graphic>
      </p:graphicFrame>
    </p:spTree>
    <p:extLst>
      <p:ext uri="{BB962C8B-B14F-4D97-AF65-F5344CB8AC3E}">
        <p14:creationId xmlns:p14="http://schemas.microsoft.com/office/powerpoint/2010/main" val="36655249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F0C49BB-0DF0-4AF3-9196-E5FBA3FFA496}"/>
              </a:ext>
            </a:extLst>
          </p:cNvPr>
          <p:cNvSpPr txBox="1"/>
          <p:nvPr/>
        </p:nvSpPr>
        <p:spPr>
          <a:xfrm>
            <a:off x="683568" y="1628800"/>
            <a:ext cx="7344816" cy="461665"/>
          </a:xfrm>
          <a:prstGeom prst="rect">
            <a:avLst/>
          </a:prstGeom>
          <a:noFill/>
        </p:spPr>
        <p:txBody>
          <a:bodyPr wrap="square" rtlCol="1">
            <a:spAutoFit/>
          </a:bodyPr>
          <a:lstStyle/>
          <a:p>
            <a:pPr algn="l"/>
            <a:endParaRPr lang="ar-SA" sz="2400" dirty="0"/>
          </a:p>
        </p:txBody>
      </p:sp>
      <p:sp>
        <p:nvSpPr>
          <p:cNvPr id="31" name="مستطيل مستدير الزوايا 7">
            <a:extLst>
              <a:ext uri="{FF2B5EF4-FFF2-40B4-BE49-F238E27FC236}">
                <a16:creationId xmlns:a16="http://schemas.microsoft.com/office/drawing/2014/main" id="{96A693CF-424B-4F7B-A37E-5773DA7DB83A}"/>
              </a:ext>
            </a:extLst>
          </p:cNvPr>
          <p:cNvSpPr/>
          <p:nvPr/>
        </p:nvSpPr>
        <p:spPr>
          <a:xfrm>
            <a:off x="0" y="6728588"/>
            <a:ext cx="9144000" cy="12941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p>
        </p:txBody>
      </p:sp>
      <p:sp>
        <p:nvSpPr>
          <p:cNvPr id="39" name="TextBox 38">
            <a:extLst>
              <a:ext uri="{FF2B5EF4-FFF2-40B4-BE49-F238E27FC236}">
                <a16:creationId xmlns:a16="http://schemas.microsoft.com/office/drawing/2014/main" id="{4BBDD7D7-E873-4808-82A0-2FE3BE8AA6D2}"/>
              </a:ext>
            </a:extLst>
          </p:cNvPr>
          <p:cNvSpPr txBox="1"/>
          <p:nvPr/>
        </p:nvSpPr>
        <p:spPr>
          <a:xfrm>
            <a:off x="323528" y="1637117"/>
            <a:ext cx="8352928" cy="461665"/>
          </a:xfrm>
          <a:prstGeom prst="rect">
            <a:avLst/>
          </a:prstGeom>
          <a:noFill/>
        </p:spPr>
        <p:txBody>
          <a:bodyPr wrap="square" rtlCol="1">
            <a:spAutoFit/>
          </a:bodyPr>
          <a:lstStyle/>
          <a:p>
            <a:pPr algn="just" rtl="0"/>
            <a:endParaRPr lang="en-US" sz="2400" dirty="0">
              <a:latin typeface="Franklin Gothic Demi Cond" panose="020B0706030402020204" pitchFamily="34" charset="0"/>
            </a:endParaRPr>
          </a:p>
        </p:txBody>
      </p:sp>
      <p:pic>
        <p:nvPicPr>
          <p:cNvPr id="3" name="Picture 2">
            <a:extLst>
              <a:ext uri="{FF2B5EF4-FFF2-40B4-BE49-F238E27FC236}">
                <a16:creationId xmlns:a16="http://schemas.microsoft.com/office/drawing/2014/main" id="{31F538DB-8681-4E21-96CC-58ADD2908089}"/>
              </a:ext>
            </a:extLst>
          </p:cNvPr>
          <p:cNvPicPr>
            <a:picLocks noChangeAspect="1"/>
          </p:cNvPicPr>
          <p:nvPr/>
        </p:nvPicPr>
        <p:blipFill>
          <a:blip r:embed="rId2"/>
          <a:stretch>
            <a:fillRect/>
          </a:stretch>
        </p:blipFill>
        <p:spPr>
          <a:xfrm>
            <a:off x="468355" y="1340768"/>
            <a:ext cx="8208101" cy="3744416"/>
          </a:xfrm>
          <a:prstGeom prst="rect">
            <a:avLst/>
          </a:prstGeom>
        </p:spPr>
      </p:pic>
    </p:spTree>
    <p:extLst>
      <p:ext uri="{BB962C8B-B14F-4D97-AF65-F5344CB8AC3E}">
        <p14:creationId xmlns:p14="http://schemas.microsoft.com/office/powerpoint/2010/main" val="3910013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a:extLst>
              <a:ext uri="{FF2B5EF4-FFF2-40B4-BE49-F238E27FC236}">
                <a16:creationId xmlns:a16="http://schemas.microsoft.com/office/drawing/2014/main" id="{ECA3C98F-25C3-4F94-ACA2-807BCC16E985}"/>
              </a:ext>
            </a:extLst>
          </p:cNvPr>
          <p:cNvGrpSpPr/>
          <p:nvPr/>
        </p:nvGrpSpPr>
        <p:grpSpPr>
          <a:xfrm>
            <a:off x="104564" y="1624561"/>
            <a:ext cx="8939271" cy="1008112"/>
            <a:chOff x="3131840" y="1491631"/>
            <a:chExt cx="5256584" cy="509539"/>
          </a:xfrm>
          <a:noFill/>
        </p:grpSpPr>
        <p:sp>
          <p:nvSpPr>
            <p:cNvPr id="3" name="Rectangle 1">
              <a:extLst>
                <a:ext uri="{FF2B5EF4-FFF2-40B4-BE49-F238E27FC236}">
                  <a16:creationId xmlns:a16="http://schemas.microsoft.com/office/drawing/2014/main" id="{E6DFF81A-AEE0-4046-97D8-324CD6FC9AC3}"/>
                </a:ext>
              </a:extLst>
            </p:cNvPr>
            <p:cNvSpPr/>
            <p:nvPr/>
          </p:nvSpPr>
          <p:spPr>
            <a:xfrm>
              <a:off x="3131840" y="1491631"/>
              <a:ext cx="5256584" cy="509539"/>
            </a:xfrm>
            <a:prstGeom prst="roundRect">
              <a:avLst/>
            </a:prstGeom>
            <a:grp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4" name="Right Triangle 4">
              <a:extLst>
                <a:ext uri="{FF2B5EF4-FFF2-40B4-BE49-F238E27FC236}">
                  <a16:creationId xmlns:a16="http://schemas.microsoft.com/office/drawing/2014/main" id="{C0DF4F5D-3F7C-4EE1-A962-0C465BCD1672}"/>
                </a:ext>
              </a:extLst>
            </p:cNvPr>
            <p:cNvSpPr/>
            <p:nvPr/>
          </p:nvSpPr>
          <p:spPr>
            <a:xfrm rot="5400000">
              <a:off x="3077613" y="1545859"/>
              <a:ext cx="509539" cy="401083"/>
            </a:xfrm>
            <a:prstGeom prst="roundRect">
              <a:avLst/>
            </a:prstGeom>
            <a:solidFill>
              <a:srgbClr val="C0000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grpSp>
      <p:sp>
        <p:nvSpPr>
          <p:cNvPr id="5" name="Rectangle 23">
            <a:extLst>
              <a:ext uri="{FF2B5EF4-FFF2-40B4-BE49-F238E27FC236}">
                <a16:creationId xmlns:a16="http://schemas.microsoft.com/office/drawing/2014/main" id="{E2422B7B-63FD-49D8-9BE2-764D4A07E7A6}"/>
              </a:ext>
            </a:extLst>
          </p:cNvPr>
          <p:cNvSpPr/>
          <p:nvPr/>
        </p:nvSpPr>
        <p:spPr>
          <a:xfrm>
            <a:off x="78187" y="2794782"/>
            <a:ext cx="8895627" cy="1126331"/>
          </a:xfrm>
          <a:prstGeom prst="roundRect">
            <a:avLst/>
          </a:prstGeom>
          <a:solidFill>
            <a:schemeClr val="bg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algn="ctr" defTabSz="914400" rtl="0" eaLnBrk="1" latinLnBrk="0" hangingPunct="1"/>
            <a:endParaRPr lang="ko-KR" altLang="en-US" dirty="0"/>
          </a:p>
        </p:txBody>
      </p:sp>
      <p:sp>
        <p:nvSpPr>
          <p:cNvPr id="6" name="Right Triangle 4">
            <a:extLst>
              <a:ext uri="{FF2B5EF4-FFF2-40B4-BE49-F238E27FC236}">
                <a16:creationId xmlns:a16="http://schemas.microsoft.com/office/drawing/2014/main" id="{565DAD9E-8BAB-411F-83EC-79CCBAA9833F}"/>
              </a:ext>
            </a:extLst>
          </p:cNvPr>
          <p:cNvSpPr/>
          <p:nvPr/>
        </p:nvSpPr>
        <p:spPr>
          <a:xfrm rot="5400000">
            <a:off x="-146135" y="3009994"/>
            <a:ext cx="1126332" cy="695893"/>
          </a:xfrm>
          <a:prstGeom prst="roundRect">
            <a:avLst/>
          </a:prstGeom>
          <a:solidFill>
            <a:srgbClr val="17375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7" name="مربع نص 33">
            <a:extLst>
              <a:ext uri="{FF2B5EF4-FFF2-40B4-BE49-F238E27FC236}">
                <a16:creationId xmlns:a16="http://schemas.microsoft.com/office/drawing/2014/main" id="{2C277FDC-228C-436C-966D-D0D3B6C30E67}"/>
              </a:ext>
            </a:extLst>
          </p:cNvPr>
          <p:cNvSpPr txBox="1"/>
          <p:nvPr/>
        </p:nvSpPr>
        <p:spPr>
          <a:xfrm>
            <a:off x="133410" y="1805451"/>
            <a:ext cx="504056" cy="646331"/>
          </a:xfrm>
          <a:prstGeom prst="rect">
            <a:avLst/>
          </a:prstGeom>
          <a:noFill/>
        </p:spPr>
        <p:txBody>
          <a:bodyPr wrap="square" rtlCol="1">
            <a:spAutoFit/>
          </a:bodyPr>
          <a:lstStyle/>
          <a:p>
            <a:r>
              <a:rPr lang="en-US" sz="3600" dirty="0">
                <a:solidFill>
                  <a:schemeClr val="bg1"/>
                </a:solidFill>
              </a:rPr>
              <a:t>1</a:t>
            </a:r>
            <a:endParaRPr lang="ar-SA" sz="3600" dirty="0">
              <a:solidFill>
                <a:schemeClr val="bg1"/>
              </a:solidFill>
            </a:endParaRPr>
          </a:p>
        </p:txBody>
      </p:sp>
      <p:sp>
        <p:nvSpPr>
          <p:cNvPr id="8" name="مربع نص 34">
            <a:extLst>
              <a:ext uri="{FF2B5EF4-FFF2-40B4-BE49-F238E27FC236}">
                <a16:creationId xmlns:a16="http://schemas.microsoft.com/office/drawing/2014/main" id="{6417548B-B861-4355-B4AE-5555A9931143}"/>
              </a:ext>
            </a:extLst>
          </p:cNvPr>
          <p:cNvSpPr txBox="1"/>
          <p:nvPr/>
        </p:nvSpPr>
        <p:spPr>
          <a:xfrm>
            <a:off x="-600603" y="2993434"/>
            <a:ext cx="1224136" cy="646331"/>
          </a:xfrm>
          <a:prstGeom prst="rect">
            <a:avLst/>
          </a:prstGeom>
          <a:noFill/>
        </p:spPr>
        <p:txBody>
          <a:bodyPr wrap="square" rtlCol="1">
            <a:spAutoFit/>
          </a:bodyPr>
          <a:lstStyle/>
          <a:p>
            <a:r>
              <a:rPr lang="en-US" sz="3600" dirty="0">
                <a:solidFill>
                  <a:schemeClr val="bg1"/>
                </a:solidFill>
                <a:latin typeface="Franklin Gothic Medium Cond" pitchFamily="34" charset="0"/>
              </a:rPr>
              <a:t>2</a:t>
            </a:r>
            <a:endParaRPr lang="ar-SA" dirty="0">
              <a:solidFill>
                <a:schemeClr val="bg1"/>
              </a:solidFill>
              <a:latin typeface="Franklin Gothic Medium Cond" pitchFamily="34" charset="0"/>
            </a:endParaRPr>
          </a:p>
        </p:txBody>
      </p:sp>
      <p:sp>
        <p:nvSpPr>
          <p:cNvPr id="9" name="Rectangle 23">
            <a:extLst>
              <a:ext uri="{FF2B5EF4-FFF2-40B4-BE49-F238E27FC236}">
                <a16:creationId xmlns:a16="http://schemas.microsoft.com/office/drawing/2014/main" id="{59F1A76A-569B-4E48-B597-E98B4DB6F6EC}"/>
              </a:ext>
            </a:extLst>
          </p:cNvPr>
          <p:cNvSpPr/>
          <p:nvPr/>
        </p:nvSpPr>
        <p:spPr>
          <a:xfrm>
            <a:off x="78675" y="5517232"/>
            <a:ext cx="8939271" cy="1068817"/>
          </a:xfrm>
          <a:prstGeom prst="roundRect">
            <a:avLst/>
          </a:prstGeom>
          <a:solidFill>
            <a:schemeClr val="bg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algn="ctr" defTabSz="914400" rtl="0" eaLnBrk="1" latinLnBrk="0" hangingPunct="1"/>
            <a:r>
              <a:rPr lang="en-US" sz="4400" b="1" dirty="0">
                <a:solidFill>
                  <a:schemeClr val="tx1"/>
                </a:solidFill>
                <a:latin typeface="Times New Roman" panose="02020603050405020304" pitchFamily="18" charset="0"/>
                <a:cs typeface="Times New Roman" panose="02020603050405020304" pitchFamily="18" charset="0"/>
              </a:rPr>
              <a:t>    Role of diet and physical activity</a:t>
            </a:r>
            <a:endParaRPr lang="ar-SA" sz="4400" b="1" dirty="0">
              <a:solidFill>
                <a:schemeClr val="tx1"/>
              </a:solidFill>
              <a:latin typeface="Times New Roman" panose="02020603050405020304" pitchFamily="18" charset="0"/>
              <a:cs typeface="Times New Roman" panose="02020603050405020304" pitchFamily="18" charset="0"/>
            </a:endParaRPr>
          </a:p>
        </p:txBody>
      </p:sp>
      <p:sp>
        <p:nvSpPr>
          <p:cNvPr id="10" name="Right Triangle 4">
            <a:extLst>
              <a:ext uri="{FF2B5EF4-FFF2-40B4-BE49-F238E27FC236}">
                <a16:creationId xmlns:a16="http://schemas.microsoft.com/office/drawing/2014/main" id="{73D4CCD8-52F0-4763-88DE-A0308A496892}"/>
              </a:ext>
            </a:extLst>
          </p:cNvPr>
          <p:cNvSpPr/>
          <p:nvPr/>
        </p:nvSpPr>
        <p:spPr>
          <a:xfrm rot="5400000">
            <a:off x="-118422" y="5713848"/>
            <a:ext cx="1077218" cy="684000"/>
          </a:xfrm>
          <a:prstGeom prst="roundRect">
            <a:avLst/>
          </a:prstGeom>
          <a:solidFill>
            <a:srgbClr val="17375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algn="ctr" defTabSz="914400" rtl="0" eaLnBrk="1" latinLnBrk="0" hangingPunct="1"/>
            <a:endParaRPr lang="ko-KR" altLang="en-US" dirty="0"/>
          </a:p>
        </p:txBody>
      </p:sp>
      <p:sp>
        <p:nvSpPr>
          <p:cNvPr id="11" name="مربع نص 54">
            <a:extLst>
              <a:ext uri="{FF2B5EF4-FFF2-40B4-BE49-F238E27FC236}">
                <a16:creationId xmlns:a16="http://schemas.microsoft.com/office/drawing/2014/main" id="{262807B3-284F-4EC4-8616-00483EAE2BE1}"/>
              </a:ext>
            </a:extLst>
          </p:cNvPr>
          <p:cNvSpPr txBox="1"/>
          <p:nvPr/>
        </p:nvSpPr>
        <p:spPr>
          <a:xfrm>
            <a:off x="-590602" y="5741043"/>
            <a:ext cx="1224136" cy="646331"/>
          </a:xfrm>
          <a:prstGeom prst="rect">
            <a:avLst/>
          </a:prstGeom>
          <a:noFill/>
        </p:spPr>
        <p:txBody>
          <a:bodyPr wrap="square" rtlCol="1">
            <a:spAutoFit/>
          </a:bodyPr>
          <a:lstStyle/>
          <a:p>
            <a:r>
              <a:rPr lang="en-US" sz="3600" dirty="0">
                <a:solidFill>
                  <a:schemeClr val="bg1"/>
                </a:solidFill>
                <a:latin typeface="Franklin Gothic Medium Cond" pitchFamily="34" charset="0"/>
              </a:rPr>
              <a:t>4</a:t>
            </a:r>
            <a:endParaRPr lang="ar-SA" dirty="0">
              <a:solidFill>
                <a:schemeClr val="bg1"/>
              </a:solidFill>
              <a:latin typeface="Franklin Gothic Medium Cond" pitchFamily="34" charset="0"/>
            </a:endParaRPr>
          </a:p>
        </p:txBody>
      </p:sp>
      <p:grpSp>
        <p:nvGrpSpPr>
          <p:cNvPr id="14" name="Group 13">
            <a:extLst>
              <a:ext uri="{FF2B5EF4-FFF2-40B4-BE49-F238E27FC236}">
                <a16:creationId xmlns:a16="http://schemas.microsoft.com/office/drawing/2014/main" id="{33417A62-1F42-4AD6-AAD6-71FAEFEE466E}"/>
              </a:ext>
            </a:extLst>
          </p:cNvPr>
          <p:cNvGrpSpPr/>
          <p:nvPr/>
        </p:nvGrpSpPr>
        <p:grpSpPr>
          <a:xfrm>
            <a:off x="-354100" y="4168990"/>
            <a:ext cx="9396775" cy="1077217"/>
            <a:chOff x="-354100" y="4061186"/>
            <a:chExt cx="9396775" cy="943460"/>
          </a:xfrm>
        </p:grpSpPr>
        <p:grpSp>
          <p:nvGrpSpPr>
            <p:cNvPr id="15" name="Group 5">
              <a:extLst>
                <a:ext uri="{FF2B5EF4-FFF2-40B4-BE49-F238E27FC236}">
                  <a16:creationId xmlns:a16="http://schemas.microsoft.com/office/drawing/2014/main" id="{7A14ED1C-B624-44E2-8133-59B150FE5287}"/>
                </a:ext>
              </a:extLst>
            </p:cNvPr>
            <p:cNvGrpSpPr/>
            <p:nvPr/>
          </p:nvGrpSpPr>
          <p:grpSpPr>
            <a:xfrm>
              <a:off x="103404" y="4061186"/>
              <a:ext cx="8939271" cy="943460"/>
              <a:chOff x="3131840" y="1643311"/>
              <a:chExt cx="5256584" cy="513543"/>
            </a:xfrm>
            <a:noFill/>
          </p:grpSpPr>
          <p:sp>
            <p:nvSpPr>
              <p:cNvPr id="18" name="Rectangle 1">
                <a:extLst>
                  <a:ext uri="{FF2B5EF4-FFF2-40B4-BE49-F238E27FC236}">
                    <a16:creationId xmlns:a16="http://schemas.microsoft.com/office/drawing/2014/main" id="{B4741DFC-CCC3-4C59-B3DE-2A8004786637}"/>
                  </a:ext>
                </a:extLst>
              </p:cNvPr>
              <p:cNvSpPr/>
              <p:nvPr/>
            </p:nvSpPr>
            <p:spPr>
              <a:xfrm>
                <a:off x="3131840" y="1643314"/>
                <a:ext cx="5256584" cy="509539"/>
              </a:xfrm>
              <a:prstGeom prst="roundRect">
                <a:avLst/>
              </a:prstGeom>
              <a:grp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algn="ctr" defTabSz="914400" rtl="0" eaLnBrk="1" latinLnBrk="0" hangingPunct="1"/>
                <a:endParaRPr lang="ko-KR" altLang="en-US"/>
              </a:p>
            </p:txBody>
          </p:sp>
          <p:sp>
            <p:nvSpPr>
              <p:cNvPr id="19" name="Right Triangle 4">
                <a:extLst>
                  <a:ext uri="{FF2B5EF4-FFF2-40B4-BE49-F238E27FC236}">
                    <a16:creationId xmlns:a16="http://schemas.microsoft.com/office/drawing/2014/main" id="{084D2FAC-84E2-4AFB-BDC0-367238419ACC}"/>
                  </a:ext>
                </a:extLst>
              </p:cNvPr>
              <p:cNvSpPr/>
              <p:nvPr/>
            </p:nvSpPr>
            <p:spPr>
              <a:xfrm rot="5400000">
                <a:off x="3075611" y="1699541"/>
                <a:ext cx="513543" cy="401083"/>
              </a:xfrm>
              <a:prstGeom prst="roundRect">
                <a:avLst/>
              </a:prstGeom>
              <a:solidFill>
                <a:srgbClr val="C0000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grpSp>
        <p:sp>
          <p:nvSpPr>
            <p:cNvPr id="16" name="مربع نص 51">
              <a:extLst>
                <a:ext uri="{FF2B5EF4-FFF2-40B4-BE49-F238E27FC236}">
                  <a16:creationId xmlns:a16="http://schemas.microsoft.com/office/drawing/2014/main" id="{6B608F40-76A8-4B37-9822-DCBAE0939B78}"/>
                </a:ext>
              </a:extLst>
            </p:cNvPr>
            <p:cNvSpPr txBox="1"/>
            <p:nvPr/>
          </p:nvSpPr>
          <p:spPr>
            <a:xfrm>
              <a:off x="78187" y="4200656"/>
              <a:ext cx="594056" cy="619989"/>
            </a:xfrm>
            <a:prstGeom prst="rect">
              <a:avLst/>
            </a:prstGeom>
            <a:noFill/>
          </p:spPr>
          <p:txBody>
            <a:bodyPr wrap="square" rtlCol="1">
              <a:spAutoFit/>
            </a:bodyPr>
            <a:lstStyle/>
            <a:p>
              <a:r>
                <a:rPr lang="en-US" sz="4000" dirty="0">
                  <a:solidFill>
                    <a:schemeClr val="bg1"/>
                  </a:solidFill>
                </a:rPr>
                <a:t>3</a:t>
              </a:r>
              <a:endParaRPr lang="ar-SA" sz="4000" dirty="0">
                <a:solidFill>
                  <a:schemeClr val="bg1"/>
                </a:solidFill>
              </a:endParaRPr>
            </a:p>
          </p:txBody>
        </p:sp>
        <p:sp>
          <p:nvSpPr>
            <p:cNvPr id="17" name="مربع نص 66">
              <a:extLst>
                <a:ext uri="{FF2B5EF4-FFF2-40B4-BE49-F238E27FC236}">
                  <a16:creationId xmlns:a16="http://schemas.microsoft.com/office/drawing/2014/main" id="{0CD7C93B-0369-441F-8172-34A8EE31A8F5}"/>
                </a:ext>
              </a:extLst>
            </p:cNvPr>
            <p:cNvSpPr txBox="1"/>
            <p:nvPr/>
          </p:nvSpPr>
          <p:spPr>
            <a:xfrm>
              <a:off x="-354100" y="4263083"/>
              <a:ext cx="7302519" cy="512164"/>
            </a:xfrm>
            <a:prstGeom prst="rect">
              <a:avLst/>
            </a:prstGeom>
            <a:noFill/>
          </p:spPr>
          <p:txBody>
            <a:bodyPr wrap="square" rtlCol="1">
              <a:spAutoFit/>
            </a:bodyPr>
            <a:lstStyle/>
            <a:p>
              <a:pPr marL="0" algn="l" defTabSz="914400" rtl="0" eaLnBrk="1" latinLnBrk="0" hangingPunct="1"/>
              <a:endParaRPr lang="ar-SA" sz="3200" dirty="0">
                <a:latin typeface="Franklin Gothic Medium Cond" pitchFamily="34" charset="0"/>
              </a:endParaRPr>
            </a:p>
          </p:txBody>
        </p:sp>
      </p:grpSp>
      <p:grpSp>
        <p:nvGrpSpPr>
          <p:cNvPr id="24" name="Group 23">
            <a:extLst>
              <a:ext uri="{FF2B5EF4-FFF2-40B4-BE49-F238E27FC236}">
                <a16:creationId xmlns:a16="http://schemas.microsoft.com/office/drawing/2014/main" id="{27A867BE-C444-4C9E-BA56-84B09D37CE5A}"/>
              </a:ext>
            </a:extLst>
          </p:cNvPr>
          <p:cNvGrpSpPr/>
          <p:nvPr/>
        </p:nvGrpSpPr>
        <p:grpSpPr>
          <a:xfrm>
            <a:off x="0" y="570841"/>
            <a:ext cx="3168352" cy="769441"/>
            <a:chOff x="0" y="570841"/>
            <a:chExt cx="3168352" cy="769441"/>
          </a:xfrm>
        </p:grpSpPr>
        <p:sp>
          <p:nvSpPr>
            <p:cNvPr id="21" name="مستطيل 20">
              <a:extLst>
                <a:ext uri="{FF2B5EF4-FFF2-40B4-BE49-F238E27FC236}">
                  <a16:creationId xmlns:a16="http://schemas.microsoft.com/office/drawing/2014/main" id="{AF396D43-9804-4E4E-8652-4F02FF2912BC}"/>
                </a:ext>
              </a:extLst>
            </p:cNvPr>
            <p:cNvSpPr/>
            <p:nvPr/>
          </p:nvSpPr>
          <p:spPr>
            <a:xfrm>
              <a:off x="0" y="570841"/>
              <a:ext cx="2664296" cy="769441"/>
            </a:xfrm>
            <a:prstGeom prst="rect">
              <a:avLst/>
            </a:prstGeom>
          </p:spPr>
          <p:txBody>
            <a:bodyPr wrap="square">
              <a:spAutoFit/>
            </a:bodyPr>
            <a:lstStyle/>
            <a:p>
              <a:r>
                <a:rPr lang="en-US" sz="4400" b="1" dirty="0">
                  <a:latin typeface="Franklin Gothic Medium Cond" pitchFamily="34" charset="0"/>
                  <a:cs typeface="Cairo SemiBold" pitchFamily="2" charset="-78"/>
                </a:rPr>
                <a:t>Objectives</a:t>
              </a:r>
              <a:r>
                <a:rPr lang="en-US" sz="4000" b="1" dirty="0">
                  <a:solidFill>
                    <a:schemeClr val="accent1">
                      <a:lumMod val="50000"/>
                    </a:schemeClr>
                  </a:solidFill>
                  <a:latin typeface="Times New Roman" panose="02020603050405020304" pitchFamily="18" charset="0"/>
                  <a:cs typeface="Times New Roman" panose="02020603050405020304" pitchFamily="18" charset="0"/>
                </a:rPr>
                <a:t>:</a:t>
              </a:r>
              <a:endParaRPr lang="ar-SA" sz="4000" dirty="0">
                <a:solidFill>
                  <a:schemeClr val="accent1">
                    <a:lumMod val="50000"/>
                  </a:schemeClr>
                </a:solidFill>
              </a:endParaRPr>
            </a:p>
          </p:txBody>
        </p:sp>
        <p:pic>
          <p:nvPicPr>
            <p:cNvPr id="22" name="صورة 21" descr="objective-88507.png">
              <a:extLst>
                <a:ext uri="{FF2B5EF4-FFF2-40B4-BE49-F238E27FC236}">
                  <a16:creationId xmlns:a16="http://schemas.microsoft.com/office/drawing/2014/main" id="{B5A1E91D-F326-4EAC-A9E1-F24CD142354E}"/>
                </a:ext>
              </a:extLst>
            </p:cNvPr>
            <p:cNvPicPr>
              <a:picLocks noChangeAspect="1"/>
            </p:cNvPicPr>
            <p:nvPr/>
          </p:nvPicPr>
          <p:blipFill>
            <a:blip r:embed="rId2" cstate="print"/>
            <a:stretch>
              <a:fillRect/>
            </a:stretch>
          </p:blipFill>
          <p:spPr>
            <a:xfrm>
              <a:off x="2664296" y="663280"/>
              <a:ext cx="504056" cy="504056"/>
            </a:xfrm>
            <a:prstGeom prst="rect">
              <a:avLst/>
            </a:prstGeom>
          </p:spPr>
        </p:pic>
      </p:grpSp>
      <p:sp>
        <p:nvSpPr>
          <p:cNvPr id="23" name="مستطيل مستدير الزوايا 6">
            <a:extLst>
              <a:ext uri="{FF2B5EF4-FFF2-40B4-BE49-F238E27FC236}">
                <a16:creationId xmlns:a16="http://schemas.microsoft.com/office/drawing/2014/main" id="{26A94B98-6D65-48E3-A34D-29EE7EEED87F}"/>
              </a:ext>
            </a:extLst>
          </p:cNvPr>
          <p:cNvSpPr/>
          <p:nvPr/>
        </p:nvSpPr>
        <p:spPr>
          <a:xfrm>
            <a:off x="485797" y="-27384"/>
            <a:ext cx="8316415" cy="144016"/>
          </a:xfrm>
          <a:prstGeom prst="roundRect">
            <a:avLst/>
          </a:prstGeom>
          <a:solidFill>
            <a:srgbClr val="17375E"/>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p>
        </p:txBody>
      </p:sp>
      <p:sp>
        <p:nvSpPr>
          <p:cNvPr id="26" name="مربع نص 25">
            <a:extLst>
              <a:ext uri="{FF2B5EF4-FFF2-40B4-BE49-F238E27FC236}">
                <a16:creationId xmlns:a16="http://schemas.microsoft.com/office/drawing/2014/main" id="{DC8449A4-A733-FF17-F942-23E8D62290BB}"/>
              </a:ext>
            </a:extLst>
          </p:cNvPr>
          <p:cNvSpPr txBox="1"/>
          <p:nvPr/>
        </p:nvSpPr>
        <p:spPr>
          <a:xfrm>
            <a:off x="-354100" y="1718809"/>
            <a:ext cx="8019210" cy="769441"/>
          </a:xfrm>
          <a:prstGeom prst="rect">
            <a:avLst/>
          </a:prstGeom>
          <a:noFill/>
        </p:spPr>
        <p:txBody>
          <a:bodyPr wrap="square" rtlCol="1">
            <a:spAutoFit/>
          </a:bodyPr>
          <a:lstStyle/>
          <a:p>
            <a:pPr algn="ctr"/>
            <a:r>
              <a:rPr lang="en-US" sz="4400" b="1" dirty="0">
                <a:latin typeface="Times New Roman" panose="02020603050405020304" pitchFamily="18" charset="0"/>
                <a:cs typeface="Times New Roman" panose="02020603050405020304" pitchFamily="18" charset="0"/>
              </a:rPr>
              <a:t>Define of obesity          </a:t>
            </a:r>
            <a:endParaRPr lang="ar-SA" sz="4400" b="1" dirty="0">
              <a:latin typeface="Times New Roman" panose="02020603050405020304" pitchFamily="18" charset="0"/>
              <a:cs typeface="Times New Roman" panose="02020603050405020304" pitchFamily="18" charset="0"/>
            </a:endParaRPr>
          </a:p>
        </p:txBody>
      </p:sp>
      <p:sp>
        <p:nvSpPr>
          <p:cNvPr id="30" name="مربع نص 29">
            <a:extLst>
              <a:ext uri="{FF2B5EF4-FFF2-40B4-BE49-F238E27FC236}">
                <a16:creationId xmlns:a16="http://schemas.microsoft.com/office/drawing/2014/main" id="{BFE72160-2B9D-2681-8A34-D6842C8682E8}"/>
              </a:ext>
            </a:extLst>
          </p:cNvPr>
          <p:cNvSpPr txBox="1"/>
          <p:nvPr/>
        </p:nvSpPr>
        <p:spPr>
          <a:xfrm>
            <a:off x="-1412554" y="4333032"/>
            <a:ext cx="9419426" cy="769441"/>
          </a:xfrm>
          <a:prstGeom prst="rect">
            <a:avLst/>
          </a:prstGeom>
          <a:noFill/>
        </p:spPr>
        <p:txBody>
          <a:bodyPr wrap="square">
            <a:spAutoFit/>
          </a:bodyPr>
          <a:lstStyle/>
          <a:p>
            <a:pPr algn="ctr"/>
            <a:r>
              <a:rPr lang="en-US" sz="4400" b="1" dirty="0">
                <a:latin typeface="Times New Roman" panose="02020603050405020304" pitchFamily="18" charset="0"/>
                <a:cs typeface="Times New Roman" panose="02020603050405020304" pitchFamily="18" charset="0"/>
              </a:rPr>
              <a:t>Etiology of obesity  </a:t>
            </a:r>
            <a:endParaRPr lang="ar-SA" sz="4400" b="1" dirty="0">
              <a:latin typeface="Times New Roman" panose="02020603050405020304" pitchFamily="18" charset="0"/>
              <a:cs typeface="Times New Roman" panose="02020603050405020304" pitchFamily="18" charset="0"/>
            </a:endParaRPr>
          </a:p>
        </p:txBody>
      </p:sp>
      <p:sp>
        <p:nvSpPr>
          <p:cNvPr id="31" name="مربع نص 30">
            <a:extLst>
              <a:ext uri="{FF2B5EF4-FFF2-40B4-BE49-F238E27FC236}">
                <a16:creationId xmlns:a16="http://schemas.microsoft.com/office/drawing/2014/main" id="{989A5CA0-64B6-94B3-7FB1-4CA1C91AB25A}"/>
              </a:ext>
            </a:extLst>
          </p:cNvPr>
          <p:cNvSpPr txBox="1"/>
          <p:nvPr/>
        </p:nvSpPr>
        <p:spPr>
          <a:xfrm>
            <a:off x="4737414" y="812800"/>
            <a:ext cx="3101268" cy="369332"/>
          </a:xfrm>
          <a:prstGeom prst="rect">
            <a:avLst/>
          </a:prstGeom>
          <a:noFill/>
        </p:spPr>
        <p:txBody>
          <a:bodyPr wrap="square" rtlCol="1">
            <a:spAutoFit/>
          </a:bodyPr>
          <a:lstStyle/>
          <a:p>
            <a:pPr marL="0" algn="ctr" defTabSz="914400" rtl="0" eaLnBrk="1" latinLnBrk="0" hangingPunct="1"/>
            <a:endParaRPr lang="ar-SA" b="1" dirty="0">
              <a:latin typeface="Franklin Gothic Medium Cond" panose="020B0606030402020204" pitchFamily="34" charset="0"/>
            </a:endParaRPr>
          </a:p>
        </p:txBody>
      </p:sp>
      <p:sp>
        <p:nvSpPr>
          <p:cNvPr id="33" name="مربع نص 32">
            <a:extLst>
              <a:ext uri="{FF2B5EF4-FFF2-40B4-BE49-F238E27FC236}">
                <a16:creationId xmlns:a16="http://schemas.microsoft.com/office/drawing/2014/main" id="{EEFC7A97-BBB3-96A5-95D1-379026DBA7A4}"/>
              </a:ext>
            </a:extLst>
          </p:cNvPr>
          <p:cNvSpPr txBox="1"/>
          <p:nvPr/>
        </p:nvSpPr>
        <p:spPr>
          <a:xfrm>
            <a:off x="251000" y="2954837"/>
            <a:ext cx="7156153" cy="769441"/>
          </a:xfrm>
          <a:prstGeom prst="rect">
            <a:avLst/>
          </a:prstGeom>
          <a:noFill/>
        </p:spPr>
        <p:txBody>
          <a:bodyPr wrap="square">
            <a:spAutoFit/>
          </a:bodyPr>
          <a:lstStyle/>
          <a:p>
            <a:pPr marL="0" algn="ctr" defTabSz="914400" rtl="0" eaLnBrk="1" latinLnBrk="0" hangingPunct="1"/>
            <a:r>
              <a:rPr lang="en-US" sz="4400" b="1" dirty="0">
                <a:latin typeface="Times New Roman" panose="02020603050405020304" pitchFamily="18" charset="0"/>
                <a:cs typeface="Times New Roman" panose="02020603050405020304" pitchFamily="18" charset="0"/>
              </a:rPr>
              <a:t>Epidemiology of obesity </a:t>
            </a:r>
            <a:endParaRPr lang="ar-SA" sz="4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7202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2" presetClass="entr" presetSubtype="4" fill="hold" nodeType="withEffect">
                                  <p:stCondLst>
                                    <p:cond delay="0"/>
                                  </p:stCondLst>
                                  <p:childTnLst>
                                    <p:set>
                                      <p:cBhvr>
                                        <p:cTn id="8" dur="1" fill="hold">
                                          <p:stCondLst>
                                            <p:cond delay="0"/>
                                          </p:stCondLst>
                                        </p:cTn>
                                        <p:tgtEl>
                                          <p:spTgt spid="2"/>
                                        </p:tgtEl>
                                        <p:attrNameLst>
                                          <p:attrName>style.visibility</p:attrName>
                                        </p:attrNameLst>
                                      </p:cBhvr>
                                      <p:to>
                                        <p:strVal val="visible"/>
                                      </p:to>
                                    </p:set>
                                    <p:anim calcmode="lin" valueType="num">
                                      <p:cBhvr additive="base">
                                        <p:cTn id="9" dur="500" fill="hold"/>
                                        <p:tgtEl>
                                          <p:spTgt spid="2"/>
                                        </p:tgtEl>
                                        <p:attrNameLst>
                                          <p:attrName>ppt_x</p:attrName>
                                        </p:attrNameLst>
                                      </p:cBhvr>
                                      <p:tavLst>
                                        <p:tav tm="0">
                                          <p:val>
                                            <p:strVal val="#ppt_x"/>
                                          </p:val>
                                        </p:tav>
                                        <p:tav tm="100000">
                                          <p:val>
                                            <p:strVal val="#ppt_x"/>
                                          </p:val>
                                        </p:tav>
                                      </p:tavLst>
                                    </p:anim>
                                    <p:anim calcmode="lin" valueType="num">
                                      <p:cBhvr additive="base">
                                        <p:cTn id="10" dur="500" fill="hold"/>
                                        <p:tgtEl>
                                          <p:spTgt spid="2"/>
                                        </p:tgtEl>
                                        <p:attrNameLst>
                                          <p:attrName>ppt_y</p:attrName>
                                        </p:attrNameLst>
                                      </p:cBhvr>
                                      <p:tavLst>
                                        <p:tav tm="0">
                                          <p:val>
                                            <p:strVal val="1+#ppt_h/2"/>
                                          </p:val>
                                        </p:tav>
                                        <p:tav tm="100000">
                                          <p:val>
                                            <p:strVal val="#ppt_y"/>
                                          </p:val>
                                        </p:tav>
                                      </p:tavLst>
                                    </p:anim>
                                  </p:childTnLst>
                                </p:cTn>
                              </p:par>
                              <p:par>
                                <p:cTn id="11" presetID="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ppt_x"/>
                                          </p:val>
                                        </p:tav>
                                        <p:tav tm="100000">
                                          <p:val>
                                            <p:strVal val="#ppt_x"/>
                                          </p:val>
                                        </p:tav>
                                      </p:tavLst>
                                    </p:anim>
                                    <p:anim calcmode="lin" valueType="num">
                                      <p:cBhvr additive="base">
                                        <p:cTn id="28" dur="50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ppt_x"/>
                                          </p:val>
                                        </p:tav>
                                        <p:tav tm="100000">
                                          <p:val>
                                            <p:strVal val="#ppt_x"/>
                                          </p:val>
                                        </p:tav>
                                      </p:tavLst>
                                    </p:anim>
                                    <p:anim calcmode="lin" valueType="num">
                                      <p:cBhvr additive="base">
                                        <p:cTn id="4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9" grpId="0" animBg="1"/>
      <p:bldP spid="10" grpId="0" animBg="1"/>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C97062-AAB1-4C33-BD7C-F83363456487}"/>
              </a:ext>
            </a:extLst>
          </p:cNvPr>
          <p:cNvSpPr/>
          <p:nvPr/>
        </p:nvSpPr>
        <p:spPr>
          <a:xfrm>
            <a:off x="0" y="257673"/>
            <a:ext cx="9144000" cy="1656184"/>
          </a:xfrm>
          <a:prstGeom prst="rect">
            <a:avLst/>
          </a:prstGeom>
          <a:solidFill>
            <a:srgbClr val="17375E"/>
          </a:solidFill>
          <a:ln>
            <a:solidFill>
              <a:srgbClr val="17375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4800" b="1" dirty="0">
                <a:latin typeface="Franklin Gothic Medium Cond" panose="020B0606030402020204" pitchFamily="34" charset="0"/>
              </a:rPr>
              <a:t>DEFINE OF OBESITY </a:t>
            </a:r>
            <a:endParaRPr lang="ar-SA" sz="4800" b="1" dirty="0">
              <a:latin typeface="Franklin Gothic Medium Cond" panose="020B0606030402020204" pitchFamily="34" charset="0"/>
            </a:endParaRPr>
          </a:p>
        </p:txBody>
      </p:sp>
      <p:sp>
        <p:nvSpPr>
          <p:cNvPr id="6" name="مستطيل مستدير الزوايا 7">
            <a:extLst>
              <a:ext uri="{FF2B5EF4-FFF2-40B4-BE49-F238E27FC236}">
                <a16:creationId xmlns:a16="http://schemas.microsoft.com/office/drawing/2014/main" id="{EB80E8BA-6750-4501-A54A-A63426433B62}"/>
              </a:ext>
            </a:extLst>
          </p:cNvPr>
          <p:cNvSpPr/>
          <p:nvPr/>
        </p:nvSpPr>
        <p:spPr>
          <a:xfrm>
            <a:off x="485800" y="6741368"/>
            <a:ext cx="8316415" cy="14401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p>
        </p:txBody>
      </p:sp>
      <p:sp>
        <p:nvSpPr>
          <p:cNvPr id="7" name="مربع نص 6">
            <a:extLst>
              <a:ext uri="{FF2B5EF4-FFF2-40B4-BE49-F238E27FC236}">
                <a16:creationId xmlns:a16="http://schemas.microsoft.com/office/drawing/2014/main" id="{A427794C-D352-BEC5-FEDD-A86EB193FAC4}"/>
              </a:ext>
            </a:extLst>
          </p:cNvPr>
          <p:cNvSpPr txBox="1"/>
          <p:nvPr/>
        </p:nvSpPr>
        <p:spPr>
          <a:xfrm>
            <a:off x="143508" y="2420888"/>
            <a:ext cx="9000492" cy="2215991"/>
          </a:xfrm>
          <a:prstGeom prst="rect">
            <a:avLst/>
          </a:prstGeom>
          <a:noFill/>
        </p:spPr>
        <p:txBody>
          <a:bodyPr wrap="square">
            <a:spAutoFit/>
          </a:bodyPr>
          <a:lstStyle/>
          <a:p>
            <a:pPr algn="l">
              <a:lnSpc>
                <a:spcPct val="150000"/>
              </a:lnSpc>
            </a:pPr>
            <a:r>
              <a:rPr lang="en" sz="2800" dirty="0">
                <a:latin typeface="Times New Roman" panose="02020603050405020304" pitchFamily="18" charset="0"/>
                <a:cs typeface="Times New Roman" panose="02020603050405020304" pitchFamily="18" charset="0"/>
              </a:rPr>
              <a:t>Overweight and obesity occur when there is excess fat accumulation which increases risk of human disease. </a:t>
            </a:r>
          </a:p>
          <a:p>
            <a:br>
              <a:rPr lang="en" dirty="0"/>
            </a:br>
            <a:br>
              <a:rPr lang="en" dirty="0"/>
            </a:br>
            <a:endParaRPr lang="ar-LY" dirty="0">
              <a:latin typeface="Apple Braille" pitchFamily="2" charset="0"/>
              <a:cs typeface="+mj-cs"/>
            </a:endParaRPr>
          </a:p>
        </p:txBody>
      </p:sp>
    </p:spTree>
    <p:extLst>
      <p:ext uri="{BB962C8B-B14F-4D97-AF65-F5344CB8AC3E}">
        <p14:creationId xmlns:p14="http://schemas.microsoft.com/office/powerpoint/2010/main" val="3832780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C97062-AAB1-4C33-BD7C-F83363456487}"/>
              </a:ext>
            </a:extLst>
          </p:cNvPr>
          <p:cNvSpPr/>
          <p:nvPr/>
        </p:nvSpPr>
        <p:spPr>
          <a:xfrm>
            <a:off x="0" y="257673"/>
            <a:ext cx="9144000" cy="1656184"/>
          </a:xfrm>
          <a:prstGeom prst="rect">
            <a:avLst/>
          </a:prstGeom>
          <a:solidFill>
            <a:srgbClr val="17375E"/>
          </a:solidFill>
          <a:ln>
            <a:solidFill>
              <a:srgbClr val="17375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4800" b="1" dirty="0">
                <a:latin typeface="Franklin Gothic Medium Cond" panose="020B0606030402020204" pitchFamily="34" charset="0"/>
              </a:rPr>
              <a:t>EPIDEMOLOGY OF THE OBESITY  </a:t>
            </a:r>
            <a:endParaRPr lang="ar-SA" sz="4800" b="1" dirty="0">
              <a:latin typeface="Franklin Gothic Medium Cond" panose="020B0606030402020204" pitchFamily="34" charset="0"/>
            </a:endParaRPr>
          </a:p>
        </p:txBody>
      </p:sp>
      <p:sp>
        <p:nvSpPr>
          <p:cNvPr id="5" name="مستطيل مستدير الزوايا 7">
            <a:extLst>
              <a:ext uri="{FF2B5EF4-FFF2-40B4-BE49-F238E27FC236}">
                <a16:creationId xmlns:a16="http://schemas.microsoft.com/office/drawing/2014/main" id="{D7CAADC3-A4D2-4BB0-8448-2334D780D812}"/>
              </a:ext>
            </a:extLst>
          </p:cNvPr>
          <p:cNvSpPr/>
          <p:nvPr/>
        </p:nvSpPr>
        <p:spPr>
          <a:xfrm>
            <a:off x="485800" y="6741368"/>
            <a:ext cx="8316415" cy="14401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p>
        </p:txBody>
      </p:sp>
      <p:sp>
        <p:nvSpPr>
          <p:cNvPr id="6" name="مربع نص 5">
            <a:extLst>
              <a:ext uri="{FF2B5EF4-FFF2-40B4-BE49-F238E27FC236}">
                <a16:creationId xmlns:a16="http://schemas.microsoft.com/office/drawing/2014/main" id="{B6F8B900-46AC-5DBD-6A6F-F773616A47BF}"/>
              </a:ext>
            </a:extLst>
          </p:cNvPr>
          <p:cNvSpPr txBox="1"/>
          <p:nvPr/>
        </p:nvSpPr>
        <p:spPr>
          <a:xfrm>
            <a:off x="0" y="2060848"/>
            <a:ext cx="9144000" cy="1421992"/>
          </a:xfrm>
          <a:prstGeom prst="rect">
            <a:avLst/>
          </a:prstGeom>
          <a:noFill/>
        </p:spPr>
        <p:txBody>
          <a:bodyPr wrap="square">
            <a:spAutoFit/>
          </a:bodyPr>
          <a:lstStyle/>
          <a:p>
            <a:pPr marL="0" algn="l" defTabSz="914400" rtl="0" eaLnBrk="1" latinLnBrk="0" hangingPunct="1">
              <a:lnSpc>
                <a:spcPct val="150000"/>
              </a:lnSpc>
            </a:pPr>
            <a:r>
              <a:rPr lang="en" sz="2000" b="0" i="0" u="none" strike="noStrike" dirty="0">
                <a:solidFill>
                  <a:srgbClr val="000000"/>
                </a:solidFill>
                <a:effectLst/>
                <a:latin typeface="Times New Roman" panose="02020603050405020304" pitchFamily="18" charset="0"/>
                <a:cs typeface="Times New Roman" panose="02020603050405020304" pitchFamily="18" charset="0"/>
              </a:rPr>
              <a:t>In the United States (US), data from the National Health and Nutrition Examination  </a:t>
            </a:r>
          </a:p>
          <a:p>
            <a:pPr marL="0" algn="l" defTabSz="914400" rtl="0" eaLnBrk="1" latinLnBrk="0" hangingPunct="1">
              <a:lnSpc>
                <a:spcPct val="150000"/>
              </a:lnSpc>
            </a:pPr>
            <a:r>
              <a:rPr lang="en" sz="2000" b="0" i="0" u="none" strike="noStrike" dirty="0">
                <a:solidFill>
                  <a:srgbClr val="000000"/>
                </a:solidFill>
                <a:effectLst/>
                <a:latin typeface="Times New Roman" panose="02020603050405020304" pitchFamily="18" charset="0"/>
                <a:cs typeface="Times New Roman" panose="02020603050405020304" pitchFamily="18" charset="0"/>
              </a:rPr>
              <a:t>the Survey using measured heights and weights shows that the study increase in the prevalence of obesity in both children and adults over the past several decades.</a:t>
            </a:r>
            <a:endParaRPr lang="ar-LY" sz="2000" dirty="0">
              <a:latin typeface="Times New Roman" panose="02020603050405020304" pitchFamily="18" charset="0"/>
              <a:cs typeface="Times New Roman" panose="02020603050405020304" pitchFamily="18" charset="0"/>
            </a:endParaRPr>
          </a:p>
        </p:txBody>
      </p:sp>
      <p:pic>
        <p:nvPicPr>
          <p:cNvPr id="4" name="صورة 3">
            <a:extLst>
              <a:ext uri="{FF2B5EF4-FFF2-40B4-BE49-F238E27FC236}">
                <a16:creationId xmlns:a16="http://schemas.microsoft.com/office/drawing/2014/main" id="{08C24986-E969-A2B9-54D4-6D4471874479}"/>
              </a:ext>
            </a:extLst>
          </p:cNvPr>
          <p:cNvPicPr>
            <a:picLocks noChangeAspect="1"/>
          </p:cNvPicPr>
          <p:nvPr/>
        </p:nvPicPr>
        <p:blipFill>
          <a:blip r:embed="rId2"/>
          <a:stretch>
            <a:fillRect/>
          </a:stretch>
        </p:blipFill>
        <p:spPr>
          <a:xfrm>
            <a:off x="1927312" y="3573015"/>
            <a:ext cx="5289376" cy="3027311"/>
          </a:xfrm>
          <a:prstGeom prst="rect">
            <a:avLst/>
          </a:prstGeom>
        </p:spPr>
      </p:pic>
    </p:spTree>
    <p:extLst>
      <p:ext uri="{BB962C8B-B14F-4D97-AF65-F5344CB8AC3E}">
        <p14:creationId xmlns:p14="http://schemas.microsoft.com/office/powerpoint/2010/main" val="1615010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C97062-AAB1-4C33-BD7C-F83363456487}"/>
              </a:ext>
            </a:extLst>
          </p:cNvPr>
          <p:cNvSpPr/>
          <p:nvPr/>
        </p:nvSpPr>
        <p:spPr>
          <a:xfrm>
            <a:off x="0" y="257673"/>
            <a:ext cx="9144000" cy="1656184"/>
          </a:xfrm>
          <a:prstGeom prst="rect">
            <a:avLst/>
          </a:prstGeom>
          <a:solidFill>
            <a:srgbClr val="17375E"/>
          </a:solidFill>
          <a:ln>
            <a:solidFill>
              <a:srgbClr val="17375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4800" b="1" dirty="0">
                <a:latin typeface="Franklin Gothic Medium Cond" panose="020B0606030402020204" pitchFamily="34" charset="0"/>
              </a:rPr>
              <a:t>ROLE OF PHYSICAL ACTIVITY </a:t>
            </a:r>
            <a:endParaRPr lang="ar-SA" sz="4800" b="1" dirty="0">
              <a:latin typeface="Franklin Gothic Medium Cond" panose="020B0606030402020204" pitchFamily="34" charset="0"/>
            </a:endParaRPr>
          </a:p>
        </p:txBody>
      </p:sp>
      <p:sp>
        <p:nvSpPr>
          <p:cNvPr id="5" name="مستطيل مستدير الزوايا 7">
            <a:extLst>
              <a:ext uri="{FF2B5EF4-FFF2-40B4-BE49-F238E27FC236}">
                <a16:creationId xmlns:a16="http://schemas.microsoft.com/office/drawing/2014/main" id="{B5736F4A-F5D1-414C-801C-47D169A2FC97}"/>
              </a:ext>
            </a:extLst>
          </p:cNvPr>
          <p:cNvSpPr/>
          <p:nvPr/>
        </p:nvSpPr>
        <p:spPr>
          <a:xfrm>
            <a:off x="485800" y="6741368"/>
            <a:ext cx="8316415" cy="14401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marL="0" algn="ctr" defTabSz="914400" rtl="0" eaLnBrk="1" latinLnBrk="0" hangingPunct="1"/>
            <a:endParaRPr lang="ar-SA"/>
          </a:p>
        </p:txBody>
      </p:sp>
      <p:sp>
        <p:nvSpPr>
          <p:cNvPr id="3" name="مربع نص 2">
            <a:extLst>
              <a:ext uri="{FF2B5EF4-FFF2-40B4-BE49-F238E27FC236}">
                <a16:creationId xmlns:a16="http://schemas.microsoft.com/office/drawing/2014/main" id="{39B4B6D3-AE8E-2087-59B3-EFB50B68B56B}"/>
              </a:ext>
            </a:extLst>
          </p:cNvPr>
          <p:cNvSpPr txBox="1"/>
          <p:nvPr/>
        </p:nvSpPr>
        <p:spPr>
          <a:xfrm>
            <a:off x="5687260" y="2831335"/>
            <a:ext cx="184730" cy="369332"/>
          </a:xfrm>
          <a:prstGeom prst="rect">
            <a:avLst/>
          </a:prstGeom>
          <a:noFill/>
        </p:spPr>
        <p:txBody>
          <a:bodyPr wrap="none" rtlCol="1">
            <a:spAutoFit/>
          </a:bodyPr>
          <a:lstStyle/>
          <a:p>
            <a:pPr marL="0" algn="l" defTabSz="914400" rtl="0" eaLnBrk="1" latinLnBrk="0" hangingPunct="1"/>
            <a:endParaRPr lang="ar-LY" dirty="0"/>
          </a:p>
        </p:txBody>
      </p:sp>
      <p:sp>
        <p:nvSpPr>
          <p:cNvPr id="7" name="مربع نص 6">
            <a:extLst>
              <a:ext uri="{FF2B5EF4-FFF2-40B4-BE49-F238E27FC236}">
                <a16:creationId xmlns:a16="http://schemas.microsoft.com/office/drawing/2014/main" id="{894DDA3D-A616-CB5F-7376-1B2719611E26}"/>
              </a:ext>
            </a:extLst>
          </p:cNvPr>
          <p:cNvSpPr txBox="1"/>
          <p:nvPr/>
        </p:nvSpPr>
        <p:spPr>
          <a:xfrm>
            <a:off x="0" y="2420888"/>
            <a:ext cx="8964488" cy="2345322"/>
          </a:xfrm>
          <a:prstGeom prst="rect">
            <a:avLst/>
          </a:prstGeom>
          <a:noFill/>
        </p:spPr>
        <p:txBody>
          <a:bodyPr wrap="square">
            <a:spAutoFit/>
          </a:bodyPr>
          <a:lstStyle/>
          <a:p>
            <a:pPr algn="just" rtl="0">
              <a:lnSpc>
                <a:spcPct val="150000"/>
              </a:lnSpc>
            </a:pPr>
            <a:r>
              <a:rPr lang="en" sz="2000" dirty="0">
                <a:solidFill>
                  <a:srgbClr val="2E2E2E"/>
                </a:solidFill>
                <a:effectLst/>
                <a:latin typeface="Times New Roman" panose="02020603050405020304" pitchFamily="18" charset="0"/>
                <a:cs typeface="Times New Roman" panose="02020603050405020304" pitchFamily="18" charset="0"/>
              </a:rPr>
              <a:t>There’s an inverse relationship between physical activity and adiposity. In a large population of adult Finns, the prevalence of overweight was found to be higher in sedentary women (21%) and men (14%) more than in physically active women (8%) and men (7%). Exercise training also generally results at least a decrease in body fat (approximately 0.1 kg/week). </a:t>
            </a:r>
          </a:p>
        </p:txBody>
      </p:sp>
    </p:spTree>
    <p:extLst>
      <p:ext uri="{BB962C8B-B14F-4D97-AF65-F5344CB8AC3E}">
        <p14:creationId xmlns:p14="http://schemas.microsoft.com/office/powerpoint/2010/main" val="37511888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C97062-AAB1-4C33-BD7C-F83363456487}"/>
              </a:ext>
            </a:extLst>
          </p:cNvPr>
          <p:cNvSpPr/>
          <p:nvPr/>
        </p:nvSpPr>
        <p:spPr>
          <a:xfrm>
            <a:off x="0" y="257673"/>
            <a:ext cx="9144000" cy="1656184"/>
          </a:xfrm>
          <a:prstGeom prst="rect">
            <a:avLst/>
          </a:prstGeom>
          <a:solidFill>
            <a:srgbClr val="17375E"/>
          </a:solidFill>
          <a:ln>
            <a:solidFill>
              <a:srgbClr val="17375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4800" b="1" dirty="0">
                <a:latin typeface="Franklin Gothic Medium Cond" panose="020B0606030402020204" pitchFamily="34" charset="0"/>
              </a:rPr>
              <a:t>Role of Diet </a:t>
            </a:r>
            <a:endParaRPr lang="ar-SA" sz="4800" b="1" dirty="0">
              <a:latin typeface="Franklin Gothic Medium Cond" panose="020B0606030402020204" pitchFamily="34" charset="0"/>
            </a:endParaRPr>
          </a:p>
        </p:txBody>
      </p:sp>
      <p:sp>
        <p:nvSpPr>
          <p:cNvPr id="5" name="مستطيل مستدير الزوايا 7">
            <a:extLst>
              <a:ext uri="{FF2B5EF4-FFF2-40B4-BE49-F238E27FC236}">
                <a16:creationId xmlns:a16="http://schemas.microsoft.com/office/drawing/2014/main" id="{B5736F4A-F5D1-414C-801C-47D169A2FC97}"/>
              </a:ext>
            </a:extLst>
          </p:cNvPr>
          <p:cNvSpPr/>
          <p:nvPr/>
        </p:nvSpPr>
        <p:spPr>
          <a:xfrm>
            <a:off x="485800" y="6741368"/>
            <a:ext cx="8316415" cy="14401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marL="0" algn="ctr" defTabSz="914400" rtl="0" eaLnBrk="1" latinLnBrk="0" hangingPunct="1"/>
            <a:endParaRPr lang="ar-SA"/>
          </a:p>
        </p:txBody>
      </p:sp>
      <p:sp>
        <p:nvSpPr>
          <p:cNvPr id="3" name="مربع نص 2">
            <a:extLst>
              <a:ext uri="{FF2B5EF4-FFF2-40B4-BE49-F238E27FC236}">
                <a16:creationId xmlns:a16="http://schemas.microsoft.com/office/drawing/2014/main" id="{39B4B6D3-AE8E-2087-59B3-EFB50B68B56B}"/>
              </a:ext>
            </a:extLst>
          </p:cNvPr>
          <p:cNvSpPr txBox="1"/>
          <p:nvPr/>
        </p:nvSpPr>
        <p:spPr>
          <a:xfrm>
            <a:off x="5687260" y="2831335"/>
            <a:ext cx="184730" cy="369332"/>
          </a:xfrm>
          <a:prstGeom prst="rect">
            <a:avLst/>
          </a:prstGeom>
          <a:noFill/>
        </p:spPr>
        <p:txBody>
          <a:bodyPr wrap="none" rtlCol="1">
            <a:spAutoFit/>
          </a:bodyPr>
          <a:lstStyle/>
          <a:p>
            <a:pPr marL="0" algn="l" defTabSz="914400" rtl="0" eaLnBrk="1" latinLnBrk="0" hangingPunct="1"/>
            <a:endParaRPr lang="ar-LY" dirty="0"/>
          </a:p>
        </p:txBody>
      </p:sp>
      <p:sp>
        <p:nvSpPr>
          <p:cNvPr id="7" name="مربع نص 6">
            <a:extLst>
              <a:ext uri="{FF2B5EF4-FFF2-40B4-BE49-F238E27FC236}">
                <a16:creationId xmlns:a16="http://schemas.microsoft.com/office/drawing/2014/main" id="{894DDA3D-A616-CB5F-7376-1B2719611E26}"/>
              </a:ext>
            </a:extLst>
          </p:cNvPr>
          <p:cNvSpPr txBox="1"/>
          <p:nvPr/>
        </p:nvSpPr>
        <p:spPr>
          <a:xfrm>
            <a:off x="0" y="2420888"/>
            <a:ext cx="8964488" cy="2345322"/>
          </a:xfrm>
          <a:prstGeom prst="rect">
            <a:avLst/>
          </a:prstGeom>
          <a:noFill/>
        </p:spPr>
        <p:txBody>
          <a:bodyPr wrap="square">
            <a:spAutoFit/>
          </a:bodyPr>
          <a:lstStyle/>
          <a:p>
            <a:pPr algn="just" rtl="0">
              <a:lnSpc>
                <a:spcPct val="150000"/>
              </a:lnSpc>
            </a:pPr>
            <a:r>
              <a:rPr lang="en" sz="2000" dirty="0">
                <a:latin typeface="Times New Roman" panose="02020603050405020304" pitchFamily="18" charset="0"/>
                <a:cs typeface="Times New Roman" panose="02020603050405020304" pitchFamily="18" charset="0"/>
              </a:rPr>
              <a:t>In 1994 the leptin gene was described. Its product, leptin, acts via the leptin receptor to suppress food intake and to increase energy expenditure in animals (27). Evidence for genetic linkage of the leptin locus with human obesity has been reported, but only in extremely obese persons. Only two cases of leptin deficiency in humans have been reported, due in both cases to a mutation in the leptin gene. </a:t>
            </a:r>
          </a:p>
        </p:txBody>
      </p:sp>
    </p:spTree>
    <p:extLst>
      <p:ext uri="{BB962C8B-B14F-4D97-AF65-F5344CB8AC3E}">
        <p14:creationId xmlns:p14="http://schemas.microsoft.com/office/powerpoint/2010/main" val="2016493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7">
            <a:extLst>
              <a:ext uri="{FF2B5EF4-FFF2-40B4-BE49-F238E27FC236}">
                <a16:creationId xmlns:a16="http://schemas.microsoft.com/office/drawing/2014/main" id="{68B90B6A-E180-4EAF-AAAE-6B1A135717DD}"/>
              </a:ext>
            </a:extLst>
          </p:cNvPr>
          <p:cNvSpPr/>
          <p:nvPr/>
        </p:nvSpPr>
        <p:spPr>
          <a:xfrm>
            <a:off x="485800" y="6741368"/>
            <a:ext cx="8316415" cy="14401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p>
        </p:txBody>
      </p:sp>
      <p:sp>
        <p:nvSpPr>
          <p:cNvPr id="95" name="Rectangle 94">
            <a:extLst>
              <a:ext uri="{FF2B5EF4-FFF2-40B4-BE49-F238E27FC236}">
                <a16:creationId xmlns:a16="http://schemas.microsoft.com/office/drawing/2014/main" id="{2DCAA6E1-C712-4B2A-9709-612B0907649B}"/>
              </a:ext>
            </a:extLst>
          </p:cNvPr>
          <p:cNvSpPr/>
          <p:nvPr/>
        </p:nvSpPr>
        <p:spPr>
          <a:xfrm>
            <a:off x="0" y="257673"/>
            <a:ext cx="9144000" cy="1656184"/>
          </a:xfrm>
          <a:prstGeom prst="rect">
            <a:avLst/>
          </a:prstGeom>
          <a:solidFill>
            <a:srgbClr val="17375E"/>
          </a:solidFill>
          <a:ln>
            <a:solidFill>
              <a:srgbClr val="17375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algn="ctr" defTabSz="914400" rtl="0" eaLnBrk="1" latinLnBrk="0" hangingPunct="1"/>
            <a:r>
              <a:rPr lang="en-US" sz="4800" b="1" dirty="0">
                <a:latin typeface="Franklin Gothic Medium Cond" panose="020B0606030402020204" pitchFamily="34" charset="0"/>
              </a:rPr>
              <a:t>CAUSES OF OBESITY </a:t>
            </a:r>
            <a:endParaRPr lang="ar-SA" sz="4800" b="1" dirty="0">
              <a:latin typeface="Franklin Gothic Medium Cond" panose="020B0606030402020204" pitchFamily="34" charset="0"/>
            </a:endParaRPr>
          </a:p>
        </p:txBody>
      </p:sp>
      <p:sp>
        <p:nvSpPr>
          <p:cNvPr id="3" name="مربع نص 2">
            <a:extLst>
              <a:ext uri="{FF2B5EF4-FFF2-40B4-BE49-F238E27FC236}">
                <a16:creationId xmlns:a16="http://schemas.microsoft.com/office/drawing/2014/main" id="{878EEEA9-6C30-EACB-9A09-676FDCE002B7}"/>
              </a:ext>
            </a:extLst>
          </p:cNvPr>
          <p:cNvSpPr txBox="1"/>
          <p:nvPr/>
        </p:nvSpPr>
        <p:spPr>
          <a:xfrm>
            <a:off x="323528" y="3645024"/>
            <a:ext cx="6336704" cy="3416320"/>
          </a:xfrm>
          <a:prstGeom prst="rect">
            <a:avLst/>
          </a:prstGeom>
          <a:noFill/>
        </p:spPr>
        <p:txBody>
          <a:bodyPr wrap="square" rtlCol="1">
            <a:spAutoFit/>
          </a:bodyPr>
          <a:lstStyle/>
          <a:p>
            <a:pPr marL="342900" indent="-342900" algn="just" rtl="0">
              <a:buFont typeface="Wingdings" pitchFamily="2" charset="2"/>
              <a:buChar char="§"/>
            </a:pPr>
            <a:r>
              <a:rPr lang="en" sz="2400" b="1" dirty="0">
                <a:latin typeface="Times New Roman" panose="02020603050405020304" pitchFamily="18" charset="0"/>
                <a:cs typeface="Times New Roman" panose="02020603050405020304" pitchFamily="18" charset="0"/>
              </a:rPr>
              <a:t>Food and lack of exercise </a:t>
            </a:r>
          </a:p>
          <a:p>
            <a:pPr marL="342900" indent="-342900" algn="just" rtl="0">
              <a:buFont typeface="Wingdings" pitchFamily="2" charset="2"/>
              <a:buChar char="§"/>
            </a:pPr>
            <a:endParaRPr lang="en" sz="2400" b="1" dirty="0">
              <a:latin typeface="Times New Roman" panose="02020603050405020304" pitchFamily="18" charset="0"/>
              <a:cs typeface="Times New Roman" panose="02020603050405020304" pitchFamily="18" charset="0"/>
            </a:endParaRPr>
          </a:p>
          <a:p>
            <a:pPr marL="342900" indent="-342900" algn="just" rtl="0">
              <a:buFont typeface="Wingdings" pitchFamily="2" charset="2"/>
              <a:buChar char="§"/>
            </a:pPr>
            <a:r>
              <a:rPr lang="en" sz="2400" b="1" dirty="0">
                <a:latin typeface="Times New Roman" panose="02020603050405020304" pitchFamily="18" charset="0"/>
                <a:cs typeface="Times New Roman" panose="02020603050405020304" pitchFamily="18" charset="0"/>
              </a:rPr>
              <a:t>Environment</a:t>
            </a:r>
          </a:p>
          <a:p>
            <a:pPr marL="342900" indent="-342900" algn="just" rtl="0">
              <a:buFont typeface="Wingdings" pitchFamily="2" charset="2"/>
              <a:buChar char="§"/>
            </a:pPr>
            <a:endParaRPr lang="en" sz="2400" b="1" dirty="0">
              <a:latin typeface="Times New Roman" panose="02020603050405020304" pitchFamily="18" charset="0"/>
              <a:cs typeface="Times New Roman" panose="02020603050405020304" pitchFamily="18" charset="0"/>
            </a:endParaRPr>
          </a:p>
          <a:p>
            <a:pPr marL="342900" indent="-342900" algn="just" rtl="0">
              <a:buFont typeface="Wingdings" pitchFamily="2" charset="2"/>
              <a:buChar char="§"/>
            </a:pPr>
            <a:r>
              <a:rPr lang="en" sz="2400" b="1" dirty="0">
                <a:latin typeface="Times New Roman" panose="02020603050405020304" pitchFamily="18" charset="0"/>
                <a:cs typeface="Times New Roman" panose="02020603050405020304" pitchFamily="18" charset="0"/>
              </a:rPr>
              <a:t>Genetics</a:t>
            </a:r>
          </a:p>
          <a:p>
            <a:pPr algn="just" rtl="0"/>
            <a:endParaRPr lang="en" sz="2400" b="1" dirty="0">
              <a:latin typeface="Times New Roman" panose="02020603050405020304" pitchFamily="18" charset="0"/>
              <a:cs typeface="Times New Roman" panose="02020603050405020304" pitchFamily="18" charset="0"/>
            </a:endParaRPr>
          </a:p>
          <a:p>
            <a:pPr marL="342900" indent="-342900" algn="just" rtl="0">
              <a:buFont typeface="Wingdings" pitchFamily="2" charset="2"/>
              <a:buChar char="§"/>
            </a:pPr>
            <a:r>
              <a:rPr lang="en" sz="2400" b="1" dirty="0">
                <a:latin typeface="Times New Roman" panose="02020603050405020304" pitchFamily="18" charset="0"/>
                <a:cs typeface="Times New Roman" panose="02020603050405020304" pitchFamily="18" charset="0"/>
              </a:rPr>
              <a:t>Health Conditions and Medications</a:t>
            </a:r>
          </a:p>
          <a:p>
            <a:br>
              <a:rPr lang="en" sz="2400" dirty="0"/>
            </a:br>
            <a:endParaRPr lang="en" sz="2400" b="1" dirty="0">
              <a:latin typeface="Times New Roman" panose="02020603050405020304" pitchFamily="18" charset="0"/>
              <a:cs typeface="Times New Roman" panose="02020603050405020304" pitchFamily="18" charset="0"/>
            </a:endParaRPr>
          </a:p>
        </p:txBody>
      </p:sp>
      <p:sp>
        <p:nvSpPr>
          <p:cNvPr id="4" name="مربع نص 3">
            <a:extLst>
              <a:ext uri="{FF2B5EF4-FFF2-40B4-BE49-F238E27FC236}">
                <a16:creationId xmlns:a16="http://schemas.microsoft.com/office/drawing/2014/main" id="{2A0D45E6-99D8-7819-3E2C-59538932650F}"/>
              </a:ext>
            </a:extLst>
          </p:cNvPr>
          <p:cNvSpPr txBox="1"/>
          <p:nvPr/>
        </p:nvSpPr>
        <p:spPr>
          <a:xfrm>
            <a:off x="107504" y="2286000"/>
            <a:ext cx="8694711" cy="1133965"/>
          </a:xfrm>
          <a:prstGeom prst="rect">
            <a:avLst/>
          </a:prstGeom>
          <a:noFill/>
        </p:spPr>
        <p:txBody>
          <a:bodyPr wrap="square" rtlCol="1">
            <a:spAutoFit/>
          </a:bodyPr>
          <a:lstStyle/>
          <a:p>
            <a:pPr algn="l" rtl="0">
              <a:lnSpc>
                <a:spcPct val="150000"/>
              </a:lnSpc>
            </a:pPr>
            <a:r>
              <a:rPr lang="en" sz="2400" dirty="0">
                <a:latin typeface="Times New Roman" panose="02020603050405020304" pitchFamily="18" charset="0"/>
                <a:cs typeface="Times New Roman" panose="02020603050405020304" pitchFamily="18" charset="0"/>
              </a:rPr>
              <a:t>There’s four factors can play important role in gaining of excessive weight these include :</a:t>
            </a:r>
            <a:endParaRPr lang="ar-LY"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2283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7">
            <a:extLst>
              <a:ext uri="{FF2B5EF4-FFF2-40B4-BE49-F238E27FC236}">
                <a16:creationId xmlns:a16="http://schemas.microsoft.com/office/drawing/2014/main" id="{68B90B6A-E180-4EAF-AAAE-6B1A135717DD}"/>
              </a:ext>
            </a:extLst>
          </p:cNvPr>
          <p:cNvSpPr/>
          <p:nvPr/>
        </p:nvSpPr>
        <p:spPr>
          <a:xfrm>
            <a:off x="485800" y="6741368"/>
            <a:ext cx="8316415" cy="14401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p>
        </p:txBody>
      </p:sp>
      <p:sp>
        <p:nvSpPr>
          <p:cNvPr id="95" name="Rectangle 94">
            <a:extLst>
              <a:ext uri="{FF2B5EF4-FFF2-40B4-BE49-F238E27FC236}">
                <a16:creationId xmlns:a16="http://schemas.microsoft.com/office/drawing/2014/main" id="{2DCAA6E1-C712-4B2A-9709-612B0907649B}"/>
              </a:ext>
            </a:extLst>
          </p:cNvPr>
          <p:cNvSpPr/>
          <p:nvPr/>
        </p:nvSpPr>
        <p:spPr>
          <a:xfrm>
            <a:off x="0" y="257673"/>
            <a:ext cx="9144000" cy="1656184"/>
          </a:xfrm>
          <a:prstGeom prst="rect">
            <a:avLst/>
          </a:prstGeom>
          <a:solidFill>
            <a:srgbClr val="17375E"/>
          </a:solidFill>
          <a:ln>
            <a:solidFill>
              <a:srgbClr val="17375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algn="ctr" defTabSz="914400" rtl="0" eaLnBrk="1" latinLnBrk="0" hangingPunct="1"/>
            <a:r>
              <a:rPr lang="en-US" sz="4800" b="1" dirty="0">
                <a:latin typeface="Franklin Gothic Medium Cond" panose="020B0606030402020204" pitchFamily="34" charset="0"/>
              </a:rPr>
              <a:t>FOOD AND lack of exercise </a:t>
            </a:r>
            <a:endParaRPr lang="ar-SA" sz="4800" b="1" dirty="0">
              <a:latin typeface="Franklin Gothic Medium Cond" panose="020B0606030402020204" pitchFamily="34" charset="0"/>
            </a:endParaRPr>
          </a:p>
        </p:txBody>
      </p:sp>
      <p:pic>
        <p:nvPicPr>
          <p:cNvPr id="1026" name="Picture 2">
            <a:extLst>
              <a:ext uri="{FF2B5EF4-FFF2-40B4-BE49-F238E27FC236}">
                <a16:creationId xmlns:a16="http://schemas.microsoft.com/office/drawing/2014/main" id="{F1B33258-7969-EDDD-DE0F-70EE2EC044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878262"/>
            <a:ext cx="5832647" cy="42150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06602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7">
            <a:extLst>
              <a:ext uri="{FF2B5EF4-FFF2-40B4-BE49-F238E27FC236}">
                <a16:creationId xmlns:a16="http://schemas.microsoft.com/office/drawing/2014/main" id="{68B90B6A-E180-4EAF-AAAE-6B1A135717DD}"/>
              </a:ext>
            </a:extLst>
          </p:cNvPr>
          <p:cNvSpPr/>
          <p:nvPr/>
        </p:nvSpPr>
        <p:spPr>
          <a:xfrm>
            <a:off x="485800" y="6741368"/>
            <a:ext cx="8316415" cy="14401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p>
        </p:txBody>
      </p:sp>
      <p:sp>
        <p:nvSpPr>
          <p:cNvPr id="95" name="Rectangle 94">
            <a:extLst>
              <a:ext uri="{FF2B5EF4-FFF2-40B4-BE49-F238E27FC236}">
                <a16:creationId xmlns:a16="http://schemas.microsoft.com/office/drawing/2014/main" id="{2DCAA6E1-C712-4B2A-9709-612B0907649B}"/>
              </a:ext>
            </a:extLst>
          </p:cNvPr>
          <p:cNvSpPr/>
          <p:nvPr/>
        </p:nvSpPr>
        <p:spPr>
          <a:xfrm>
            <a:off x="0" y="257673"/>
            <a:ext cx="9144000" cy="1656184"/>
          </a:xfrm>
          <a:prstGeom prst="rect">
            <a:avLst/>
          </a:prstGeom>
          <a:solidFill>
            <a:srgbClr val="17375E"/>
          </a:solidFill>
          <a:ln>
            <a:solidFill>
              <a:srgbClr val="17375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algn="ctr" defTabSz="914400" rtl="0" eaLnBrk="1" latinLnBrk="0" hangingPunct="1"/>
            <a:r>
              <a:rPr lang="en-US" sz="4800" b="1" dirty="0">
                <a:latin typeface="Franklin Gothic Medium Cond" panose="020B0606030402020204" pitchFamily="34" charset="0"/>
              </a:rPr>
              <a:t>ENVIRONMENT</a:t>
            </a:r>
            <a:endParaRPr lang="ar-SA" sz="4800" b="1" dirty="0">
              <a:latin typeface="Franklin Gothic Medium Cond" panose="020B0606030402020204" pitchFamily="34" charset="0"/>
            </a:endParaRPr>
          </a:p>
        </p:txBody>
      </p:sp>
      <p:pic>
        <p:nvPicPr>
          <p:cNvPr id="2050" name="Picture 2">
            <a:extLst>
              <a:ext uri="{FF2B5EF4-FFF2-40B4-BE49-F238E27FC236}">
                <a16:creationId xmlns:a16="http://schemas.microsoft.com/office/drawing/2014/main" id="{5213B099-36F7-F798-0F7C-9CDFDA55CA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132856"/>
            <a:ext cx="6949118" cy="39634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6882373"/>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21523</TotalTime>
  <Words>491</Words>
  <Application>Microsoft Macintosh PowerPoint</Application>
  <PresentationFormat>عرض على الشاشة (4:3)</PresentationFormat>
  <Paragraphs>54</Paragraphs>
  <Slides>14</Slides>
  <Notes>0</Notes>
  <HiddenSlides>0</HiddenSlides>
  <MMClips>0</MMClips>
  <ScaleCrop>false</ScaleCrop>
  <HeadingPairs>
    <vt:vector size="6" baseType="variant">
      <vt:variant>
        <vt:lpstr>الخطوط المستخدمة</vt:lpstr>
      </vt:variant>
      <vt:variant>
        <vt:i4>9</vt:i4>
      </vt:variant>
      <vt:variant>
        <vt:lpstr>نسق</vt:lpstr>
      </vt:variant>
      <vt:variant>
        <vt:i4>1</vt:i4>
      </vt:variant>
      <vt:variant>
        <vt:lpstr>عناوين الشرائح</vt:lpstr>
      </vt:variant>
      <vt:variant>
        <vt:i4>14</vt:i4>
      </vt:variant>
    </vt:vector>
  </HeadingPairs>
  <TitlesOfParts>
    <vt:vector size="24" baseType="lpstr">
      <vt:lpstr>Apple Braille</vt:lpstr>
      <vt:lpstr>Arial</vt:lpstr>
      <vt:lpstr>Calibri</vt:lpstr>
      <vt:lpstr>Franklin Gothic Demi Cond</vt:lpstr>
      <vt:lpstr>Franklin Gothic Medium Cond</vt:lpstr>
      <vt:lpstr>Helvetica Neue</vt:lpstr>
      <vt:lpstr>Impact</vt:lpstr>
      <vt:lpstr>Times New Roman</vt:lpstr>
      <vt:lpstr>Wingdings</vt:lpstr>
      <vt:lpstr>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essam</dc:creator>
  <cp:lastModifiedBy>Microsoft Office User</cp:lastModifiedBy>
  <cp:revision>455</cp:revision>
  <dcterms:created xsi:type="dcterms:W3CDTF">2019-05-06T23:46:53Z</dcterms:created>
  <dcterms:modified xsi:type="dcterms:W3CDTF">2022-06-08T16:01:20Z</dcterms:modified>
</cp:coreProperties>
</file>