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61" r:id="rId4"/>
    <p:sldId id="269" r:id="rId5"/>
    <p:sldId id="274" r:id="rId6"/>
    <p:sldId id="270" r:id="rId7"/>
    <p:sldId id="267" r:id="rId8"/>
    <p:sldId id="263" r:id="rId9"/>
    <p:sldId id="265" r:id="rId10"/>
    <p:sldId id="286" r:id="rId11"/>
    <p:sldId id="271" r:id="rId12"/>
    <p:sldId id="268" r:id="rId13"/>
    <p:sldId id="272" r:id="rId14"/>
    <p:sldId id="273" r:id="rId15"/>
    <p:sldId id="284" r:id="rId16"/>
    <p:sldId id="285" r:id="rId17"/>
    <p:sldId id="275" r:id="rId18"/>
    <p:sldId id="288" r:id="rId19"/>
    <p:sldId id="283" r:id="rId20"/>
    <p:sldId id="306" r:id="rId21"/>
    <p:sldId id="278" r:id="rId22"/>
    <p:sldId id="279" r:id="rId23"/>
    <p:sldId id="307" r:id="rId24"/>
    <p:sldId id="308" r:id="rId25"/>
    <p:sldId id="311" r:id="rId26"/>
    <p:sldId id="309" r:id="rId27"/>
    <p:sldId id="310" r:id="rId28"/>
    <p:sldId id="312" r:id="rId29"/>
    <p:sldId id="317" r:id="rId30"/>
    <p:sldId id="314" r:id="rId31"/>
    <p:sldId id="304" r:id="rId32"/>
    <p:sldId id="303" r:id="rId33"/>
    <p:sldId id="297" r:id="rId34"/>
    <p:sldId id="294" r:id="rId35"/>
    <p:sldId id="313" r:id="rId36"/>
    <p:sldId id="298" r:id="rId37"/>
    <p:sldId id="299" r:id="rId38"/>
    <p:sldId id="300" r:id="rId39"/>
    <p:sldId id="315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66" autoAdjust="0"/>
    <p:restoredTop sz="94624" autoAdjust="0"/>
  </p:normalViewPr>
  <p:slideViewPr>
    <p:cSldViewPr>
      <p:cViewPr varScale="1">
        <p:scale>
          <a:sx n="52" d="100"/>
          <a:sy n="52" d="100"/>
        </p:scale>
        <p:origin x="111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87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02/11/1441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Parasitic skin Infections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AMAL ALEREBI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Crusted scabies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عنصر نائب للمحتوى 3" descr="صورة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2629" y="1600200"/>
            <a:ext cx="507874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Scabies in Infants </a:t>
            </a:r>
            <a:endParaRPr lang="en-US" dirty="0"/>
          </a:p>
        </p:txBody>
      </p:sp>
      <p:pic>
        <p:nvPicPr>
          <p:cNvPr id="6" name="عنصر نائب للمحتوى 5" descr="Scabies_8_800_526_70_http-www.pcds.org.ukeeassetsimgwatermark.gif_0_0_80_r_b_-5_-5_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14488"/>
            <a:ext cx="4038600" cy="4357718"/>
          </a:xfrm>
        </p:spPr>
      </p:pic>
      <p:pic>
        <p:nvPicPr>
          <p:cNvPr id="5" name="عنصر نائب للمحتوى 4" descr="download (10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57818" y="1857364"/>
            <a:ext cx="3571900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All close contacts should be treated at the same time </a:t>
            </a:r>
          </a:p>
          <a:p>
            <a:pPr algn="l" rtl="0"/>
            <a:r>
              <a:rPr lang="en-US" dirty="0" smtClean="0"/>
              <a:t>Application of treatment should cover all skin sites </a:t>
            </a:r>
          </a:p>
          <a:p>
            <a:pPr algn="l" rtl="0"/>
            <a:r>
              <a:rPr lang="en-US" dirty="0" smtClean="0"/>
              <a:t>Bedding ,clothing and </a:t>
            </a:r>
            <a:r>
              <a:rPr lang="en-US" dirty="0" err="1" smtClean="0"/>
              <a:t>towles</a:t>
            </a:r>
            <a:r>
              <a:rPr lang="en-US" dirty="0" smtClean="0"/>
              <a:t> should be </a:t>
            </a:r>
            <a:r>
              <a:rPr lang="en-US" dirty="0" err="1" smtClean="0"/>
              <a:t>decontaminted</a:t>
            </a:r>
            <a:r>
              <a:rPr lang="en-US" dirty="0" smtClean="0"/>
              <a:t>  by machine washing at 60c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 err="1" smtClean="0"/>
              <a:t>scabicidal</a:t>
            </a:r>
            <a:r>
              <a:rPr lang="en-US" dirty="0" smtClean="0"/>
              <a:t> preparation should be applied after bathing(Except </a:t>
            </a:r>
            <a:r>
              <a:rPr lang="en-US" dirty="0" err="1" smtClean="0"/>
              <a:t>lindane</a:t>
            </a:r>
            <a:r>
              <a:rPr lang="en-US" dirty="0" smtClean="0"/>
              <a:t>) 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Scabicidal</a:t>
            </a:r>
            <a:r>
              <a:rPr lang="en-US" dirty="0" smtClean="0"/>
              <a:t> preparation 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buNone/>
              <a:defRPr/>
            </a:pPr>
            <a:r>
              <a:rPr lang="en-US" sz="2900" dirty="0" smtClean="0"/>
              <a:t>1. Precipitated sulfur ( 5% - 10%). Topically overnight treatment, for 3 days.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sz="2900" dirty="0" smtClean="0"/>
              <a:t>2. </a:t>
            </a:r>
            <a:r>
              <a:rPr lang="en-US" sz="2900" dirty="0" err="1" smtClean="0"/>
              <a:t>Benzyle</a:t>
            </a:r>
            <a:r>
              <a:rPr lang="en-US" sz="2900" dirty="0" smtClean="0"/>
              <a:t> Benzoate (10% - 25%). Topically overnight treatment, for 3  days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sz="2900" dirty="0" smtClean="0"/>
              <a:t>3. Gamma Benzene </a:t>
            </a:r>
            <a:r>
              <a:rPr lang="en-US" sz="2900" dirty="0" err="1" smtClean="0"/>
              <a:t>Hexachloride</a:t>
            </a:r>
            <a:r>
              <a:rPr lang="en-US" sz="2900" dirty="0" smtClean="0"/>
              <a:t> 1%. Overnight treatment; on days 1 and  day 8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sz="2900" dirty="0" smtClean="0"/>
              <a:t>4. </a:t>
            </a:r>
            <a:r>
              <a:rPr lang="en-US" sz="2900" dirty="0" err="1" smtClean="0"/>
              <a:t>Permethrin</a:t>
            </a:r>
            <a:r>
              <a:rPr lang="en-US" sz="2900" dirty="0" smtClean="0"/>
              <a:t> 5% . Topically overnight treatment; on days 1 and on day 8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5. </a:t>
            </a:r>
            <a:r>
              <a:rPr lang="en-US" dirty="0" err="1" smtClean="0"/>
              <a:t>Malathion</a:t>
            </a:r>
            <a:r>
              <a:rPr lang="en-US" dirty="0" smtClean="0"/>
              <a:t> 0.5% Topically overnight treatment; on days 1 and on day 8.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6. </a:t>
            </a:r>
            <a:r>
              <a:rPr lang="en-US" dirty="0" err="1" smtClean="0"/>
              <a:t>Crotamiton</a:t>
            </a:r>
            <a:r>
              <a:rPr lang="en-US" dirty="0" smtClean="0"/>
              <a:t> 10% ( Weak </a:t>
            </a:r>
            <a:r>
              <a:rPr lang="en-US" dirty="0" err="1" smtClean="0"/>
              <a:t>scabicidal</a:t>
            </a:r>
            <a:r>
              <a:rPr lang="en-US" dirty="0" smtClean="0"/>
              <a:t> ). Overnight, on days 1, 2, 3 and on day 8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7. Systemic </a:t>
            </a:r>
            <a:r>
              <a:rPr lang="en-US" dirty="0" err="1" smtClean="0"/>
              <a:t>ivermectin</a:t>
            </a:r>
            <a:r>
              <a:rPr lang="en-US" dirty="0" smtClean="0"/>
              <a:t> 200microg/kg single dose. Orally on day 1 and on day 14.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Pediculosis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infestation with lice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err="1" smtClean="0">
                <a:solidFill>
                  <a:srgbClr val="FF0000"/>
                </a:solidFill>
              </a:rPr>
              <a:t>Pediculosis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capitis</a:t>
            </a:r>
            <a:r>
              <a:rPr lang="en-US" b="1" dirty="0" smtClean="0">
                <a:solidFill>
                  <a:srgbClr val="FF0000"/>
                </a:solidFill>
              </a:rPr>
              <a:t> …….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P.  </a:t>
            </a:r>
            <a:r>
              <a:rPr lang="en-US" dirty="0" err="1" smtClean="0">
                <a:solidFill>
                  <a:srgbClr val="FF0000"/>
                </a:solidFill>
              </a:rPr>
              <a:t>Humanus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capitis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b="1" dirty="0" err="1" smtClean="0">
                <a:solidFill>
                  <a:srgbClr val="FF0000"/>
                </a:solidFill>
              </a:rPr>
              <a:t>Pediculosis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corporis</a:t>
            </a:r>
            <a:r>
              <a:rPr lang="en-US" b="1" dirty="0" smtClean="0">
                <a:solidFill>
                  <a:srgbClr val="FF0000"/>
                </a:solidFill>
              </a:rPr>
              <a:t> …… </a:t>
            </a:r>
            <a:r>
              <a:rPr lang="en-US" b="1" dirty="0" err="1" smtClean="0">
                <a:solidFill>
                  <a:srgbClr val="FF0000"/>
                </a:solidFill>
              </a:rPr>
              <a:t>p.humanus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corporis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b="1" dirty="0" err="1" smtClean="0">
                <a:solidFill>
                  <a:srgbClr val="FF0000"/>
                </a:solidFill>
              </a:rPr>
              <a:t>Pediculosis</a:t>
            </a:r>
            <a:r>
              <a:rPr lang="en-US" b="1" dirty="0" smtClean="0">
                <a:solidFill>
                  <a:srgbClr val="FF0000"/>
                </a:solidFill>
              </a:rPr>
              <a:t> Pubis…….</a:t>
            </a:r>
            <a:r>
              <a:rPr lang="en-US" b="1" dirty="0" err="1" smtClean="0">
                <a:solidFill>
                  <a:srgbClr val="FF0000"/>
                </a:solidFill>
              </a:rPr>
              <a:t>phthirus</a:t>
            </a:r>
            <a:r>
              <a:rPr lang="en-US" b="1" dirty="0" smtClean="0">
                <a:solidFill>
                  <a:srgbClr val="FF0000"/>
                </a:solidFill>
              </a:rPr>
              <a:t> pubis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different-types-of-li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785794"/>
            <a:ext cx="6357982" cy="48781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r>
              <a:rPr lang="en-US" dirty="0" smtClean="0"/>
              <a:t>Head louse </a:t>
            </a:r>
            <a:endParaRPr lang="en-US" dirty="0"/>
          </a:p>
        </p:txBody>
      </p:sp>
      <p:pic>
        <p:nvPicPr>
          <p:cNvPr id="8" name="عنصر نائب للمحتوى 7" descr="images (7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85786" y="2643182"/>
            <a:ext cx="2857519" cy="3711063"/>
          </a:xfrm>
        </p:spPr>
      </p:pic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rtl="0"/>
            <a:r>
              <a:rPr lang="en-US" dirty="0" smtClean="0"/>
              <a:t>Body louse</a:t>
            </a:r>
            <a:endParaRPr lang="en-US" dirty="0"/>
          </a:p>
        </p:txBody>
      </p:sp>
      <p:pic>
        <p:nvPicPr>
          <p:cNvPr id="7" name="عنصر نائب للمحتوى 6" descr="head-lice_1_lg-150x150.gif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429256" y="3071810"/>
            <a:ext cx="2335239" cy="23352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Pediculosis</a:t>
            </a:r>
            <a:r>
              <a:rPr lang="en-US" b="1" dirty="0" smtClean="0"/>
              <a:t> </a:t>
            </a:r>
            <a:r>
              <a:rPr lang="en-US" b="1" dirty="0" err="1" smtClean="0"/>
              <a:t>capitis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Infestation of the scalp by the head louse </a:t>
            </a:r>
          </a:p>
          <a:p>
            <a:pPr algn="l" rtl="0"/>
            <a:r>
              <a:rPr lang="en-US" dirty="0" smtClean="0"/>
              <a:t>Affects all ages sex races </a:t>
            </a:r>
          </a:p>
          <a:p>
            <a:pPr algn="l" rtl="0"/>
            <a:r>
              <a:rPr lang="en-US" dirty="0" smtClean="0"/>
              <a:t>Common in children 3-11y ( girls longer hair )</a:t>
            </a:r>
          </a:p>
          <a:p>
            <a:pPr algn="l" rtl="0"/>
            <a:r>
              <a:rPr lang="en-US" dirty="0" smtClean="0"/>
              <a:t>Transmission: direct head to head contact   </a:t>
            </a:r>
          </a:p>
          <a:p>
            <a:pPr algn="l" rtl="0"/>
            <a:r>
              <a:rPr lang="en-US" dirty="0" smtClean="0"/>
              <a:t>Indirect :combs bedding …..etc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lice </a:t>
            </a:r>
            <a:endParaRPr lang="en-US" dirty="0"/>
          </a:p>
        </p:txBody>
      </p:sp>
      <p:pic>
        <p:nvPicPr>
          <p:cNvPr id="4" name="عنصر نائب للمحتوى 3" descr="images (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72778"/>
            <a:ext cx="5341313" cy="47566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images (6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8643998" cy="64033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parasitic skin diseases include: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Scabies</a:t>
            </a:r>
          </a:p>
          <a:p>
            <a:pPr algn="l" rtl="0"/>
            <a:r>
              <a:rPr lang="en-US" dirty="0" err="1" smtClean="0"/>
              <a:t>Pediculosis</a:t>
            </a:r>
            <a:endParaRPr lang="en-US" dirty="0" smtClean="0"/>
          </a:p>
          <a:p>
            <a:pPr algn="l" rtl="0"/>
            <a:r>
              <a:rPr lang="en-US" dirty="0" err="1" smtClean="0"/>
              <a:t>Leishmaniasis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1523F8-9B28-44A4-9310-711AAF530E32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66915" name="مستطيل 2"/>
          <p:cNvSpPr>
            <a:spLocks noChangeArrowheads="1"/>
          </p:cNvSpPr>
          <p:nvPr/>
        </p:nvSpPr>
        <p:spPr bwMode="auto">
          <a:xfrm>
            <a:off x="3657600" y="4732338"/>
            <a:ext cx="2057400" cy="6778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Times-New-Roman"/>
              </a:rPr>
              <a:t>Adult Louse</a:t>
            </a:r>
          </a:p>
          <a:p>
            <a:pPr algn="ctr"/>
            <a:r>
              <a:rPr lang="en-US" dirty="0">
                <a:latin typeface="Times-New-Roman"/>
              </a:rPr>
              <a:t>Life span 1 month</a:t>
            </a:r>
            <a:endParaRPr lang="en-US" dirty="0"/>
          </a:p>
        </p:txBody>
      </p:sp>
      <p:sp>
        <p:nvSpPr>
          <p:cNvPr id="166916" name="مستطيل 3"/>
          <p:cNvSpPr>
            <a:spLocks noChangeArrowheads="1"/>
          </p:cNvSpPr>
          <p:nvPr/>
        </p:nvSpPr>
        <p:spPr bwMode="auto">
          <a:xfrm>
            <a:off x="6553200" y="3505200"/>
            <a:ext cx="1143000" cy="3698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latin typeface="Times-New-Roman"/>
              </a:rPr>
              <a:t>Nymph</a:t>
            </a:r>
            <a:endParaRPr lang="en-US" dirty="0"/>
          </a:p>
        </p:txBody>
      </p:sp>
      <p:sp>
        <p:nvSpPr>
          <p:cNvPr id="166917" name="مستطيل 4"/>
          <p:cNvSpPr>
            <a:spLocks noChangeArrowheads="1"/>
          </p:cNvSpPr>
          <p:nvPr/>
        </p:nvSpPr>
        <p:spPr bwMode="auto">
          <a:xfrm>
            <a:off x="3429000" y="1912938"/>
            <a:ext cx="2438400" cy="6778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Times-New-Roman"/>
              </a:rPr>
              <a:t>Eggs(nits)</a:t>
            </a:r>
          </a:p>
          <a:p>
            <a:pPr algn="ctr"/>
            <a:r>
              <a:rPr lang="en-US" dirty="0">
                <a:latin typeface="Times-New-Roman"/>
              </a:rPr>
              <a:t>5 – 10 eggs/day</a:t>
            </a:r>
            <a:endParaRPr lang="en-US" dirty="0"/>
          </a:p>
        </p:txBody>
      </p:sp>
      <p:pic>
        <p:nvPicPr>
          <p:cNvPr id="1669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98838"/>
            <a:ext cx="1438275" cy="4873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66919" name="مستطيل 5"/>
          <p:cNvSpPr>
            <a:spLocks noChangeArrowheads="1"/>
          </p:cNvSpPr>
          <p:nvPr/>
        </p:nvSpPr>
        <p:spPr bwMode="auto">
          <a:xfrm>
            <a:off x="762000" y="558800"/>
            <a:ext cx="2055813" cy="584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Life Cycle</a:t>
            </a:r>
            <a:r>
              <a:rPr lang="en-US" sz="2000"/>
              <a:t> </a:t>
            </a:r>
          </a:p>
        </p:txBody>
      </p:sp>
      <p:sp>
        <p:nvSpPr>
          <p:cNvPr id="166920" name="مستطيل 6"/>
          <p:cNvSpPr>
            <a:spLocks noChangeArrowheads="1"/>
          </p:cNvSpPr>
          <p:nvPr/>
        </p:nvSpPr>
        <p:spPr bwMode="auto">
          <a:xfrm>
            <a:off x="1371600" y="2362200"/>
            <a:ext cx="1249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1 – 2 days</a:t>
            </a:r>
          </a:p>
        </p:txBody>
      </p:sp>
      <p:sp>
        <p:nvSpPr>
          <p:cNvPr id="166921" name="مستطيل 7"/>
          <p:cNvSpPr>
            <a:spLocks noChangeArrowheads="1"/>
          </p:cNvSpPr>
          <p:nvPr/>
        </p:nvSpPr>
        <p:spPr bwMode="auto">
          <a:xfrm>
            <a:off x="6494463" y="2830513"/>
            <a:ext cx="1658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About 10 days</a:t>
            </a:r>
            <a:endParaRPr lang="en-US" dirty="0"/>
          </a:p>
        </p:txBody>
      </p:sp>
      <p:cxnSp>
        <p:nvCxnSpPr>
          <p:cNvPr id="166922" name="رابط كسهم مستقيم 9"/>
          <p:cNvCxnSpPr>
            <a:cxnSpLocks noChangeShapeType="1"/>
          </p:cNvCxnSpPr>
          <p:nvPr/>
        </p:nvCxnSpPr>
        <p:spPr bwMode="auto">
          <a:xfrm flipV="1">
            <a:off x="2620963" y="2732088"/>
            <a:ext cx="579437" cy="3921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6923" name="رابط كسهم مستقيم 12"/>
          <p:cNvCxnSpPr>
            <a:cxnSpLocks noChangeShapeType="1"/>
          </p:cNvCxnSpPr>
          <p:nvPr/>
        </p:nvCxnSpPr>
        <p:spPr bwMode="auto">
          <a:xfrm rot="16200000" flipV="1">
            <a:off x="2643174" y="4286256"/>
            <a:ext cx="642942" cy="64294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1669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768655">
            <a:off x="6054726" y="2865437"/>
            <a:ext cx="7683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69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11850" y="4141788"/>
            <a:ext cx="717550" cy="5175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166926" name="مستطيل 16"/>
          <p:cNvSpPr>
            <a:spLocks noChangeArrowheads="1"/>
          </p:cNvSpPr>
          <p:nvPr/>
        </p:nvSpPr>
        <p:spPr bwMode="auto">
          <a:xfrm>
            <a:off x="6342063" y="4419600"/>
            <a:ext cx="1658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About 10 days</a:t>
            </a:r>
          </a:p>
        </p:txBody>
      </p:sp>
      <p:cxnSp>
        <p:nvCxnSpPr>
          <p:cNvPr id="19" name="رابط كسهم مستقيم 18"/>
          <p:cNvCxnSpPr/>
          <p:nvPr/>
        </p:nvCxnSpPr>
        <p:spPr>
          <a:xfrm>
            <a:off x="6143636" y="2786058"/>
            <a:ext cx="496968" cy="4493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rot="5400000">
            <a:off x="5893603" y="3964785"/>
            <a:ext cx="571504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6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6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6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66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animBg="1"/>
      <p:bldP spid="166916" grpId="0" animBg="1"/>
      <p:bldP spid="166917" grpId="0" animBg="1"/>
      <p:bldP spid="166920" grpId="0"/>
      <p:bldP spid="166921" grpId="0"/>
      <p:bldP spid="1669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Any where on the scalp , occipital &amp; post auricular region .</a:t>
            </a:r>
          </a:p>
          <a:p>
            <a:pPr algn="l" rtl="0"/>
            <a:r>
              <a:rPr lang="en-US" dirty="0" smtClean="0"/>
              <a:t>Scalp itching is characteristic </a:t>
            </a:r>
          </a:p>
          <a:p>
            <a:pPr algn="l" rtl="0"/>
            <a:r>
              <a:rPr lang="en-US" dirty="0" smtClean="0"/>
              <a:t>Identification of nits and lice on the scalp hair</a:t>
            </a:r>
          </a:p>
          <a:p>
            <a:pPr algn="l" rtl="0"/>
            <a:r>
              <a:rPr lang="en-US" dirty="0" smtClean="0"/>
              <a:t>Secondary bacterial infection pustules, crusting, cervical LAP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All close contacts should be treated at the </a:t>
            </a:r>
          </a:p>
          <a:p>
            <a:pPr algn="l" rtl="0">
              <a:buNone/>
            </a:pPr>
            <a:r>
              <a:rPr lang="en-US" dirty="0" smtClean="0"/>
              <a:t>same time </a:t>
            </a:r>
          </a:p>
          <a:p>
            <a:pPr algn="l" rtl="0">
              <a:buNone/>
            </a:pPr>
            <a:r>
              <a:rPr lang="en-US" dirty="0" smtClean="0"/>
              <a:t>All </a:t>
            </a:r>
            <a:r>
              <a:rPr lang="en-US" dirty="0" err="1" smtClean="0"/>
              <a:t>pediculicides</a:t>
            </a:r>
            <a:r>
              <a:rPr lang="en-US" dirty="0" smtClean="0"/>
              <a:t> are effective against lice but not against nits except </a:t>
            </a:r>
            <a:r>
              <a:rPr lang="en-US" dirty="0" err="1" smtClean="0"/>
              <a:t>malathion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Gamma Benzene </a:t>
            </a:r>
            <a:r>
              <a:rPr lang="en-US" dirty="0" err="1" smtClean="0"/>
              <a:t>Hexachloride</a:t>
            </a:r>
            <a:r>
              <a:rPr lang="en-US" dirty="0" smtClean="0"/>
              <a:t> 1% (</a:t>
            </a:r>
            <a:r>
              <a:rPr lang="en-US" dirty="0" err="1" smtClean="0"/>
              <a:t>Lindane</a:t>
            </a:r>
            <a:r>
              <a:rPr lang="en-US" dirty="0" smtClean="0"/>
              <a:t>)</a:t>
            </a:r>
          </a:p>
          <a:p>
            <a:pPr algn="l" rtl="0">
              <a:buNone/>
            </a:pPr>
            <a:r>
              <a:rPr lang="en-US" dirty="0" err="1" smtClean="0"/>
              <a:t>Permethrin</a:t>
            </a:r>
            <a:r>
              <a:rPr lang="en-US" dirty="0" smtClean="0"/>
              <a:t> 1%</a:t>
            </a:r>
          </a:p>
          <a:p>
            <a:pPr algn="l" rtl="0">
              <a:buNone/>
            </a:pPr>
            <a:r>
              <a:rPr lang="en-US" dirty="0" err="1" smtClean="0"/>
              <a:t>Melathion</a:t>
            </a:r>
            <a:r>
              <a:rPr lang="en-US" dirty="0" smtClean="0"/>
              <a:t> 0.5%</a:t>
            </a:r>
          </a:p>
          <a:p>
            <a:pPr algn="l" rtl="0">
              <a:buNone/>
            </a:pPr>
            <a:r>
              <a:rPr lang="en-US" dirty="0" err="1" smtClean="0"/>
              <a:t>Pyrethrins</a:t>
            </a:r>
            <a:endParaRPr lang="en-US" dirty="0" smtClean="0"/>
          </a:p>
          <a:p>
            <a:pPr algn="l" rtl="0">
              <a:buNone/>
            </a:pPr>
            <a:r>
              <a:rPr lang="en-US" dirty="0" err="1" smtClean="0"/>
              <a:t>Ivermectin</a:t>
            </a:r>
            <a:r>
              <a:rPr lang="en-US" dirty="0" smtClean="0"/>
              <a:t> tab </a:t>
            </a:r>
          </a:p>
          <a:p>
            <a:pPr algn="l" rtl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Pediculosis</a:t>
            </a:r>
            <a:r>
              <a:rPr lang="en-US" b="1" dirty="0" smtClean="0">
                <a:solidFill>
                  <a:srgbClr val="FF0000"/>
                </a:solidFill>
              </a:rPr>
              <a:t> Pubis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l" rtl="0">
              <a:defRPr/>
            </a:pPr>
            <a:r>
              <a:rPr lang="en-US" sz="9600" dirty="0" err="1" smtClean="0"/>
              <a:t>Pediculosis</a:t>
            </a:r>
            <a:r>
              <a:rPr lang="en-US" sz="9600" dirty="0" smtClean="0"/>
              <a:t> pubis is caused by </a:t>
            </a:r>
            <a:r>
              <a:rPr lang="en-US" sz="9600" dirty="0" err="1" smtClean="0"/>
              <a:t>Phthirus</a:t>
            </a:r>
            <a:r>
              <a:rPr lang="en-US" sz="9600" dirty="0" smtClean="0"/>
              <a:t> pubis ( Crab louse).</a:t>
            </a:r>
          </a:p>
          <a:p>
            <a:pPr algn="l" rtl="0">
              <a:defRPr/>
            </a:pPr>
            <a:r>
              <a:rPr lang="en-US" sz="9600" dirty="0" smtClean="0"/>
              <a:t>Often considered a STD.</a:t>
            </a:r>
          </a:p>
          <a:p>
            <a:pPr algn="l" rtl="0">
              <a:defRPr/>
            </a:pPr>
            <a:r>
              <a:rPr lang="en-US" sz="9600" dirty="0" smtClean="0"/>
              <a:t>Other MOT includes contaminated clothing, towels or bedding.</a:t>
            </a:r>
          </a:p>
          <a:p>
            <a:pPr algn="l" rtl="0">
              <a:defRPr/>
            </a:pPr>
            <a:r>
              <a:rPr lang="en-US" sz="9600" dirty="0" smtClean="0"/>
              <a:t>Pubic hair is the most common site of infestation.</a:t>
            </a:r>
          </a:p>
          <a:p>
            <a:pPr algn="l" rtl="0">
              <a:defRPr/>
            </a:pPr>
            <a:r>
              <a:rPr lang="en-US" sz="9600" dirty="0" smtClean="0"/>
              <a:t> May involve other hair-bearing sites </a:t>
            </a:r>
            <a:r>
              <a:rPr lang="en-US" sz="9600" dirty="0" err="1" smtClean="0"/>
              <a:t>e.g</a:t>
            </a:r>
            <a:r>
              <a:rPr lang="en-US" sz="9600" dirty="0" smtClean="0"/>
              <a:t> upper thighs, </a:t>
            </a:r>
            <a:r>
              <a:rPr lang="en-US" sz="9600" dirty="0" err="1" smtClean="0"/>
              <a:t>axillae</a:t>
            </a:r>
            <a:r>
              <a:rPr lang="en-US" sz="9600" dirty="0" smtClean="0"/>
              <a:t>, chest, or  beard.</a:t>
            </a:r>
          </a:p>
          <a:p>
            <a:pPr algn="l" rtl="0">
              <a:defRPr/>
            </a:pPr>
            <a:r>
              <a:rPr lang="en-US" sz="9600" dirty="0" smtClean="0"/>
              <a:t>Majority of pt. complain of </a:t>
            </a:r>
            <a:r>
              <a:rPr lang="en-US" sz="9600" dirty="0" err="1" smtClean="0"/>
              <a:t>pruritus</a:t>
            </a:r>
            <a:r>
              <a:rPr lang="en-US" sz="9600" dirty="0" smtClean="0"/>
              <a:t> &amp; aware that something is crawling on the groin.</a:t>
            </a:r>
          </a:p>
          <a:p>
            <a:pPr algn="l" rtl="0">
              <a:defRPr/>
            </a:pPr>
            <a:r>
              <a:rPr lang="en-US" sz="9600" dirty="0" smtClean="0"/>
              <a:t>Maculae </a:t>
            </a:r>
            <a:r>
              <a:rPr lang="en-US" sz="9600" dirty="0" err="1" smtClean="0"/>
              <a:t>ceruleae</a:t>
            </a:r>
            <a:r>
              <a:rPr lang="en-US" sz="9600" dirty="0" smtClean="0"/>
              <a:t>: Gray-blue </a:t>
            </a:r>
            <a:r>
              <a:rPr lang="en-US" sz="9600" dirty="0" err="1" smtClean="0"/>
              <a:t>macules</a:t>
            </a:r>
            <a:r>
              <a:rPr lang="en-US" sz="9600" dirty="0" smtClean="0"/>
              <a:t> varying in size, (0.5cm-1cm) seen in groin, upper thigh,  and lower trunk. They are seen in chronic infestations and represent altered blood pigment.</a:t>
            </a:r>
          </a:p>
          <a:p>
            <a:pPr algn="l" rtl="0">
              <a:defRPr/>
            </a:pPr>
            <a:r>
              <a:rPr lang="en-US" sz="9600" dirty="0" smtClean="0"/>
              <a:t>Shaving the pubic hair plus application of one of </a:t>
            </a:r>
            <a:r>
              <a:rPr lang="en-US" sz="9600" dirty="0" err="1" smtClean="0"/>
              <a:t>pediculicidales</a:t>
            </a:r>
            <a:r>
              <a:rPr lang="en-US" sz="9600" dirty="0" smtClean="0"/>
              <a:t> preparation is curative.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Pediculosis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corporis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Caused by </a:t>
            </a:r>
            <a:r>
              <a:rPr lang="en-US" dirty="0" err="1" smtClean="0"/>
              <a:t>Pediculus</a:t>
            </a:r>
            <a:r>
              <a:rPr lang="en-US" dirty="0" smtClean="0"/>
              <a:t> </a:t>
            </a:r>
            <a:r>
              <a:rPr lang="en-US" dirty="0" err="1" smtClean="0"/>
              <a:t>humanus</a:t>
            </a:r>
            <a:r>
              <a:rPr lang="en-US" dirty="0" smtClean="0"/>
              <a:t> var. </a:t>
            </a:r>
            <a:r>
              <a:rPr lang="en-US" dirty="0" err="1" smtClean="0"/>
              <a:t>corporis</a:t>
            </a:r>
            <a:r>
              <a:rPr lang="en-US" dirty="0" smtClean="0"/>
              <a:t>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• Associated with overcrowding, poor hygiene, wars and natural disasters.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• The lice live and lay their nits in the seams of clothing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• They visit the skin surface only to feed.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• Body lice induce </a:t>
            </a:r>
            <a:r>
              <a:rPr lang="en-US" dirty="0" err="1" smtClean="0"/>
              <a:t>pruritus</a:t>
            </a:r>
            <a:r>
              <a:rPr lang="en-US" dirty="0" smtClean="0"/>
              <a:t> that leads to scratching and secondary infection.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• The back, neck, shoulders and waist areas are commonly involved sites.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• Diagnosis </a:t>
            </a:r>
            <a:r>
              <a:rPr lang="en-US" dirty="0" err="1" smtClean="0"/>
              <a:t>i</a:t>
            </a:r>
            <a:r>
              <a:rPr lang="en-US" dirty="0" smtClean="0"/>
              <a:t> by demonstration of nits and/or adult lice in the clothes seams.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• Ironing the clothes will destroy the lice as well as the nits.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• Plus one of </a:t>
            </a:r>
            <a:r>
              <a:rPr lang="en-US" dirty="0" err="1" smtClean="0"/>
              <a:t>pediculicidales</a:t>
            </a:r>
            <a:r>
              <a:rPr lang="en-US" dirty="0" smtClean="0"/>
              <a:t> preparation applied to the patient is curative.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Pediculosis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corporis</a:t>
            </a:r>
            <a:endParaRPr lang="en-US" dirty="0"/>
          </a:p>
        </p:txBody>
      </p:sp>
      <p:pic>
        <p:nvPicPr>
          <p:cNvPr id="4" name="Picture 7" descr="8-17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40005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Recognize Body Lice Symptoms Step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000240"/>
            <a:ext cx="3978408" cy="485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Leishmaniasis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4800" dirty="0" smtClean="0"/>
              <a:t>  </a:t>
            </a:r>
            <a:r>
              <a:rPr lang="en-US" dirty="0" err="1" smtClean="0"/>
              <a:t>Parasitc</a:t>
            </a:r>
            <a:r>
              <a:rPr lang="en-US" dirty="0" smtClean="0"/>
              <a:t> infection caused a protozoa </a:t>
            </a:r>
            <a:r>
              <a:rPr lang="en-US" dirty="0" err="1" smtClean="0"/>
              <a:t>Leishmania</a:t>
            </a:r>
            <a:r>
              <a:rPr lang="en-US" dirty="0" smtClean="0"/>
              <a:t> </a:t>
            </a:r>
            <a:r>
              <a:rPr lang="en-US" dirty="0" err="1" smtClean="0"/>
              <a:t>charateraizd</a:t>
            </a:r>
            <a:r>
              <a:rPr lang="en-US" dirty="0" smtClean="0"/>
              <a:t> clinically by single/multiple papules at the site of </a:t>
            </a:r>
            <a:r>
              <a:rPr lang="en-US" dirty="0" err="1" smtClean="0"/>
              <a:t>sandfly</a:t>
            </a:r>
            <a:r>
              <a:rPr lang="en-US" dirty="0" smtClean="0"/>
              <a:t> bite that evolve into nodule which ulcerate and eventually heals with scarring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</a:t>
            </a:r>
            <a:r>
              <a:rPr lang="en-US" dirty="0" err="1" smtClean="0"/>
              <a:t>Leishmaniasis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>
              <a:buFont typeface="Wingdings" pitchFamily="2" charset="2"/>
              <a:buAutoNum type="arabicPeriod"/>
            </a:pPr>
            <a:r>
              <a:rPr lang="en-US" b="1" dirty="0" err="1" smtClean="0"/>
              <a:t>Cutaneous</a:t>
            </a:r>
            <a:r>
              <a:rPr lang="en-US" b="1" dirty="0" smtClean="0"/>
              <a:t>  </a:t>
            </a:r>
            <a:r>
              <a:rPr lang="en-US" b="1" dirty="0" err="1" smtClean="0"/>
              <a:t>Leishmaniasis</a:t>
            </a:r>
            <a:endParaRPr lang="en-US" b="1" dirty="0" smtClean="0"/>
          </a:p>
          <a:p>
            <a:pPr marL="609600" indent="-609600" algn="l" rtl="0">
              <a:buFont typeface="Wingdings" pitchFamily="2" charset="2"/>
              <a:buAutoNum type="arabicPeriod"/>
            </a:pPr>
            <a:r>
              <a:rPr lang="en-US" b="1" dirty="0" err="1" smtClean="0"/>
              <a:t>Mucocutaneous</a:t>
            </a:r>
            <a:r>
              <a:rPr lang="en-US" b="1" dirty="0" smtClean="0"/>
              <a:t> </a:t>
            </a:r>
            <a:r>
              <a:rPr lang="en-US" b="1" dirty="0" err="1" smtClean="0"/>
              <a:t>Leishmaniasis</a:t>
            </a:r>
            <a:r>
              <a:rPr lang="en-US" b="1" dirty="0" smtClean="0"/>
              <a:t>.</a:t>
            </a:r>
          </a:p>
          <a:p>
            <a:pPr marL="609600" indent="-609600" algn="l" rtl="0">
              <a:buFont typeface="Wingdings" pitchFamily="2" charset="2"/>
              <a:buAutoNum type="arabicPeriod"/>
            </a:pPr>
            <a:r>
              <a:rPr lang="en-US" b="1" dirty="0" err="1" smtClean="0"/>
              <a:t>Visral</a:t>
            </a:r>
            <a:r>
              <a:rPr lang="en-US" b="1" dirty="0" smtClean="0"/>
              <a:t> </a:t>
            </a:r>
            <a:r>
              <a:rPr lang="en-US" b="1" dirty="0" err="1" smtClean="0"/>
              <a:t>Leishmaniasis</a:t>
            </a:r>
            <a:r>
              <a:rPr lang="en-US" b="1" dirty="0" smtClean="0"/>
              <a:t>  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Life cycle: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97121"/>
            <a:ext cx="8229600" cy="373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074BF8-5DAA-44ED-B213-5A6A2BF4E090}" type="slidenum">
              <a:rPr lang="ar-SA"/>
              <a:pPr>
                <a:defRPr/>
              </a:pPr>
              <a:t>29</a:t>
            </a:fld>
            <a:endParaRPr lang="en-US"/>
          </a:p>
        </p:txBody>
      </p:sp>
      <p:pic>
        <p:nvPicPr>
          <p:cNvPr id="181251" name="Picture 5" descr="masoud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857496"/>
            <a:ext cx="3695696" cy="369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1542" name="Rectangle 6"/>
          <p:cNvSpPr>
            <a:spLocks noChangeArrowheads="1"/>
          </p:cNvSpPr>
          <p:nvPr/>
        </p:nvSpPr>
        <p:spPr bwMode="auto">
          <a:xfrm>
            <a:off x="4857752" y="928670"/>
            <a:ext cx="41434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/>
              <a:t>In </a:t>
            </a:r>
            <a:r>
              <a:rPr lang="en-US" sz="2000" dirty="0" smtClean="0"/>
              <a:t>Human</a:t>
            </a:r>
            <a:r>
              <a:rPr lang="en-US" sz="2000" dirty="0"/>
              <a:t> </a:t>
            </a:r>
            <a:r>
              <a:rPr lang="en-US" sz="2000" dirty="0" err="1" smtClean="0"/>
              <a:t>Amastigote</a:t>
            </a:r>
            <a:r>
              <a:rPr lang="en-US" sz="2000" dirty="0" smtClean="0"/>
              <a:t>.</a:t>
            </a:r>
          </a:p>
          <a:p>
            <a:pPr algn="ctr">
              <a:defRPr/>
            </a:pPr>
            <a:r>
              <a:rPr lang="en-US" sz="2000" dirty="0" smtClean="0"/>
              <a:t>Oval </a:t>
            </a:r>
            <a:r>
              <a:rPr lang="en-US" sz="2000" dirty="0"/>
              <a:t>/ </a:t>
            </a:r>
            <a:r>
              <a:rPr lang="en-US" sz="2000" dirty="0" smtClean="0"/>
              <a:t>Round.</a:t>
            </a:r>
            <a:r>
              <a:rPr lang="en-US" sz="2000" dirty="0"/>
              <a:t> </a:t>
            </a:r>
            <a:endParaRPr lang="en-US" sz="2000" dirty="0" smtClean="0"/>
          </a:p>
          <a:p>
            <a:pPr algn="ctr">
              <a:defRPr/>
            </a:pPr>
            <a:r>
              <a:rPr lang="en-US" sz="2000" dirty="0" err="1" smtClean="0"/>
              <a:t>Aflagellated</a:t>
            </a:r>
            <a:r>
              <a:rPr lang="en-US" sz="2000" dirty="0" smtClean="0"/>
              <a:t>. </a:t>
            </a:r>
          </a:p>
          <a:p>
            <a:pPr algn="ctr">
              <a:defRPr/>
            </a:pPr>
            <a:r>
              <a:rPr lang="en-US" sz="2000" dirty="0" smtClean="0"/>
              <a:t>2 </a:t>
            </a:r>
            <a:r>
              <a:rPr lang="en-US" sz="2000" dirty="0"/>
              <a:t>– 3 </a:t>
            </a:r>
            <a:r>
              <a:rPr lang="en-US" sz="2000" dirty="0" err="1" smtClean="0"/>
              <a:t>micom</a:t>
            </a:r>
            <a:r>
              <a:rPr lang="en-US" sz="2000" dirty="0" smtClean="0"/>
              <a:t>. </a:t>
            </a:r>
          </a:p>
          <a:p>
            <a:pPr algn="ctr">
              <a:defRPr/>
            </a:pPr>
            <a:r>
              <a:rPr lang="en-US" sz="2000" dirty="0" smtClean="0"/>
              <a:t>Cells of RES.</a:t>
            </a:r>
            <a:endParaRPr lang="en-US" sz="2000" dirty="0"/>
          </a:p>
        </p:txBody>
      </p:sp>
      <p:sp>
        <p:nvSpPr>
          <p:cNvPr id="181253" name="Rectangle 7"/>
          <p:cNvSpPr>
            <a:spLocks noChangeArrowheads="1"/>
          </p:cNvSpPr>
          <p:nvPr/>
        </p:nvSpPr>
        <p:spPr bwMode="auto">
          <a:xfrm>
            <a:off x="5214942" y="196850"/>
            <a:ext cx="29289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altLang="zh-CN" sz="3600" b="1" dirty="0" err="1">
                <a:ea typeface="SimSun" pitchFamily="2" charset="-122"/>
              </a:rPr>
              <a:t>Amastigote</a:t>
            </a:r>
            <a:endParaRPr lang="en-US" sz="3600" b="1" dirty="0"/>
          </a:p>
        </p:txBody>
      </p:sp>
      <p:pic>
        <p:nvPicPr>
          <p:cNvPr id="7" name="Picture 4" descr="pr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786058"/>
            <a:ext cx="3714776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428596" y="142852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3600" b="1" dirty="0" err="1" smtClean="0">
                <a:ea typeface="SimSun" pitchFamily="2" charset="-122"/>
              </a:rPr>
              <a:t>Promastigote</a:t>
            </a:r>
            <a:endParaRPr lang="en-US" altLang="zh-CN" sz="3600" b="1" dirty="0" err="1">
              <a:ea typeface="SimSun" pitchFamily="2" charset="-122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14282" y="857233"/>
            <a:ext cx="34290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 smtClean="0"/>
              <a:t>In </a:t>
            </a:r>
            <a:r>
              <a:rPr lang="en-US" sz="2000" dirty="0" err="1" smtClean="0"/>
              <a:t>Sandfly</a:t>
            </a:r>
            <a:r>
              <a:rPr lang="en-US" sz="2000" dirty="0" smtClean="0"/>
              <a:t>  </a:t>
            </a:r>
            <a:r>
              <a:rPr lang="en-US" sz="2000" dirty="0" err="1" smtClean="0"/>
              <a:t>promastigote</a:t>
            </a:r>
            <a:endParaRPr lang="en-US" sz="2000" dirty="0" smtClean="0"/>
          </a:p>
          <a:p>
            <a:pPr algn="ctr" rtl="0">
              <a:defRPr/>
            </a:pPr>
            <a:r>
              <a:rPr lang="en-US" sz="2000" dirty="0" smtClean="0"/>
              <a:t>Spindle shaped.</a:t>
            </a:r>
          </a:p>
          <a:p>
            <a:pPr algn="ctr">
              <a:defRPr/>
            </a:pPr>
            <a:r>
              <a:rPr lang="en-US" sz="2000" dirty="0" smtClean="0"/>
              <a:t>Flagellated.</a:t>
            </a:r>
          </a:p>
          <a:p>
            <a:pPr algn="ctr">
              <a:defRPr/>
            </a:pPr>
            <a:r>
              <a:rPr lang="en-US" sz="2000" dirty="0" smtClean="0"/>
              <a:t>10 -15 </a:t>
            </a:r>
            <a:r>
              <a:rPr lang="en-US" sz="2000" dirty="0" err="1" smtClean="0"/>
              <a:t>microm</a:t>
            </a:r>
            <a:r>
              <a:rPr lang="en-US" sz="2000" dirty="0" smtClean="0"/>
              <a:t>.</a:t>
            </a:r>
          </a:p>
          <a:p>
            <a:pPr algn="ctr">
              <a:defRPr/>
            </a:pPr>
            <a:r>
              <a:rPr lang="en-US" sz="2000" dirty="0" err="1" smtClean="0"/>
              <a:t>Sandfly</a:t>
            </a:r>
            <a:r>
              <a:rPr lang="en-US" sz="2000" dirty="0" smtClean="0"/>
              <a:t> GIT.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Scabies 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pPr marL="609600" indent="-609600" algn="l" rtl="0">
              <a:buNone/>
              <a:defRPr/>
            </a:pPr>
            <a:r>
              <a:rPr lang="en-US" dirty="0" smtClean="0"/>
              <a:t> Scabies is a common contagious infestation Caused by a mite </a:t>
            </a:r>
            <a:r>
              <a:rPr lang="en-US" dirty="0" err="1" smtClean="0"/>
              <a:t>Sarcoptes</a:t>
            </a:r>
            <a:r>
              <a:rPr lang="en-US" dirty="0" smtClean="0"/>
              <a:t> </a:t>
            </a:r>
            <a:r>
              <a:rPr lang="en-US" dirty="0" err="1" smtClean="0"/>
              <a:t>scabiei</a:t>
            </a:r>
            <a:r>
              <a:rPr lang="en-US" dirty="0" smtClean="0"/>
              <a:t>.</a:t>
            </a:r>
          </a:p>
          <a:p>
            <a:pPr marL="609600" indent="-609600" algn="l" rtl="0">
              <a:buNone/>
              <a:defRPr/>
            </a:pPr>
            <a:r>
              <a:rPr lang="en-US" dirty="0" smtClean="0"/>
              <a:t>       Average 12 mites 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Scabies affect all races , any ages , both sexes</a:t>
            </a:r>
          </a:p>
          <a:p>
            <a:pPr algn="l" rtl="0">
              <a:buNone/>
            </a:pPr>
            <a:endParaRPr lang="ar-LY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4588" y="1200150"/>
            <a:ext cx="431482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عنوان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effectLst/>
              </a:rPr>
              <a:t>Epidemiology</a:t>
            </a:r>
          </a:p>
        </p:txBody>
      </p:sp>
      <p:sp>
        <p:nvSpPr>
          <p:cNvPr id="18432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276600"/>
          </a:xfrm>
          <a:solidFill>
            <a:schemeClr val="bg1"/>
          </a:solidFill>
        </p:spPr>
        <p:txBody>
          <a:bodyPr/>
          <a:lstStyle/>
          <a:p>
            <a:pPr marL="0" indent="0" algn="l" rtl="0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•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2800" dirty="0" smtClean="0">
                <a:effectLst/>
              </a:rPr>
              <a:t>Worldwide,  400.000 new cases  annually.</a:t>
            </a:r>
          </a:p>
          <a:p>
            <a:pPr marL="0" indent="0" algn="l" rtl="0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• Over 90% of </a:t>
            </a:r>
            <a:r>
              <a:rPr lang="en-US" sz="2800" dirty="0" err="1" smtClean="0">
                <a:effectLst/>
              </a:rPr>
              <a:t>cutaneous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leishmaniasis</a:t>
            </a:r>
            <a:r>
              <a:rPr lang="en-US" sz="2800" dirty="0" smtClean="0">
                <a:effectLst/>
              </a:rPr>
              <a:t> occur in      Afghanistan, Iran, Saudi Arabia, Syria,…</a:t>
            </a:r>
          </a:p>
          <a:p>
            <a:pPr marL="0" indent="0" algn="l" rtl="0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•Also seen in the Mediterranean basin.</a:t>
            </a:r>
          </a:p>
          <a:p>
            <a:pPr marL="0" indent="0" algn="l" rtl="0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• The reservoirs  are canine and rodent.</a:t>
            </a:r>
          </a:p>
          <a:p>
            <a:pPr marL="0" indent="0" algn="l" rtl="0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• Any age and both sexes are equally affected.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979738-B750-4472-9E50-D53BE088CEE3}" type="slidenum">
              <a:rPr lang="ar-SA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CF2A-C9DB-4272-804A-AE7E23661872}" type="slidenum">
              <a:rPr lang="ar-SA"/>
              <a:pPr>
                <a:defRPr/>
              </a:pPr>
              <a:t>32</a:t>
            </a:fld>
            <a:endParaRPr lang="en-US"/>
          </a:p>
        </p:txBody>
      </p:sp>
      <p:sp>
        <p:nvSpPr>
          <p:cNvPr id="18637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990600"/>
          </a:xfrm>
          <a:noFill/>
          <a:ln>
            <a:solidFill>
              <a:srgbClr val="33CC33"/>
            </a:solidFill>
          </a:ln>
        </p:spPr>
        <p:txBody>
          <a:bodyPr/>
          <a:lstStyle/>
          <a:p>
            <a:pPr marL="838200" indent="-838200" eaLnBrk="1" hangingPunct="1"/>
            <a:r>
              <a:rPr lang="en-US" sz="4800" b="1" dirty="0" err="1" smtClean="0">
                <a:solidFill>
                  <a:srgbClr val="33CC33"/>
                </a:solidFill>
                <a:effectLst/>
              </a:rPr>
              <a:t>Cutaneous</a:t>
            </a:r>
            <a:r>
              <a:rPr lang="en-US" sz="4800" b="1" dirty="0" smtClean="0">
                <a:solidFill>
                  <a:srgbClr val="33CC33"/>
                </a:solidFill>
                <a:effectLst/>
              </a:rPr>
              <a:t>  </a:t>
            </a:r>
            <a:r>
              <a:rPr lang="en-US" sz="4800" b="1" dirty="0" err="1" smtClean="0">
                <a:solidFill>
                  <a:srgbClr val="33CC33"/>
                </a:solidFill>
                <a:effectLst/>
              </a:rPr>
              <a:t>Leishmaniasis</a:t>
            </a:r>
            <a:endParaRPr lang="en-US" sz="4800" b="1" dirty="0" smtClean="0">
              <a:solidFill>
                <a:srgbClr val="33CC33"/>
              </a:solidFill>
              <a:effectLst/>
            </a:endParaRPr>
          </a:p>
        </p:txBody>
      </p:sp>
      <p:sp>
        <p:nvSpPr>
          <p:cNvPr id="2867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3698875"/>
            <a:ext cx="2819400" cy="2701925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rtl="0" eaLnBrk="1" hangingPunct="1"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Rural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L. major.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2 – 4 weeks.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Wet nodule.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Heals </a:t>
            </a:r>
            <a:r>
              <a:rPr lang="ar-SA" dirty="0" smtClean="0"/>
              <a:t>&gt; </a:t>
            </a:r>
            <a:r>
              <a:rPr lang="en-US" dirty="0" smtClean="0"/>
              <a:t>6 </a:t>
            </a:r>
            <a:r>
              <a:rPr lang="en-US" sz="2400" dirty="0" smtClean="0"/>
              <a:t>months</a:t>
            </a:r>
          </a:p>
        </p:txBody>
      </p:sp>
      <p:sp>
        <p:nvSpPr>
          <p:cNvPr id="2867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715000" y="3622675"/>
            <a:ext cx="2819400" cy="2778125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rtl="0" eaLnBrk="1" hangingPunct="1"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chemeClr val="tx2"/>
                </a:solidFill>
                <a:effectLst/>
              </a:rPr>
              <a:t>Urban</a:t>
            </a:r>
            <a:r>
              <a:rPr lang="en-US" sz="3600" b="1" dirty="0" smtClean="0">
                <a:solidFill>
                  <a:srgbClr val="FF0000"/>
                </a:solidFill>
                <a:effectLst/>
              </a:rPr>
              <a:t> 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L. </a:t>
            </a:r>
            <a:r>
              <a:rPr lang="en-US" dirty="0" err="1" smtClean="0"/>
              <a:t>tropica</a:t>
            </a:r>
            <a:r>
              <a:rPr lang="en-US" dirty="0" smtClean="0"/>
              <a:t>.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&gt;2 months.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Dry nodules.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Heal</a:t>
            </a:r>
            <a:r>
              <a:rPr lang="ar-SA" dirty="0" smtClean="0"/>
              <a:t>&lt;  </a:t>
            </a:r>
            <a:r>
              <a:rPr lang="en-US" dirty="0" smtClean="0"/>
              <a:t> 6months</a:t>
            </a:r>
          </a:p>
        </p:txBody>
      </p:sp>
      <p:sp>
        <p:nvSpPr>
          <p:cNvPr id="286727" name="Text Box 7"/>
          <p:cNvSpPr txBox="1">
            <a:spLocks noChangeArrowheads="1"/>
          </p:cNvSpPr>
          <p:nvPr/>
        </p:nvSpPr>
        <p:spPr bwMode="auto">
          <a:xfrm>
            <a:off x="2466620" y="1939925"/>
            <a:ext cx="134338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/>
              <a:t>OWCL</a:t>
            </a:r>
          </a:p>
        </p:txBody>
      </p:sp>
      <p:sp>
        <p:nvSpPr>
          <p:cNvPr id="286728" name="Text Box 8"/>
          <p:cNvSpPr txBox="1">
            <a:spLocks noChangeArrowheads="1"/>
          </p:cNvSpPr>
          <p:nvPr/>
        </p:nvSpPr>
        <p:spPr bwMode="auto">
          <a:xfrm>
            <a:off x="5634467" y="1939925"/>
            <a:ext cx="1341008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/>
              <a:t>NWCL</a:t>
            </a:r>
          </a:p>
        </p:txBody>
      </p:sp>
      <p:sp>
        <p:nvSpPr>
          <p:cNvPr id="186376" name="Line 9"/>
          <p:cNvSpPr>
            <a:spLocks noChangeShapeType="1"/>
          </p:cNvSpPr>
          <p:nvPr/>
        </p:nvSpPr>
        <p:spPr bwMode="auto">
          <a:xfrm>
            <a:off x="4572000" y="1295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377" name="Line 10"/>
          <p:cNvSpPr>
            <a:spLocks noChangeShapeType="1"/>
          </p:cNvSpPr>
          <p:nvPr/>
        </p:nvSpPr>
        <p:spPr bwMode="auto">
          <a:xfrm>
            <a:off x="2819400" y="1676400"/>
            <a:ext cx="342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6378" name="Line 11"/>
          <p:cNvSpPr>
            <a:spLocks noChangeShapeType="1"/>
          </p:cNvSpPr>
          <p:nvPr/>
        </p:nvSpPr>
        <p:spPr bwMode="auto">
          <a:xfrm>
            <a:off x="2819400" y="1676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6379" name="Line 12"/>
          <p:cNvSpPr>
            <a:spLocks noChangeShapeType="1"/>
          </p:cNvSpPr>
          <p:nvPr/>
        </p:nvSpPr>
        <p:spPr bwMode="auto">
          <a:xfrm>
            <a:off x="6248400" y="1676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33" name="Line 13"/>
          <p:cNvSpPr>
            <a:spLocks noChangeShapeType="1"/>
          </p:cNvSpPr>
          <p:nvPr/>
        </p:nvSpPr>
        <p:spPr bwMode="auto">
          <a:xfrm>
            <a:off x="2895600" y="2590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35" name="Line 15"/>
          <p:cNvSpPr>
            <a:spLocks noChangeShapeType="1"/>
          </p:cNvSpPr>
          <p:nvPr/>
        </p:nvSpPr>
        <p:spPr bwMode="auto">
          <a:xfrm>
            <a:off x="1905000" y="2895600"/>
            <a:ext cx="510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36" name="Line 16"/>
          <p:cNvSpPr>
            <a:spLocks noChangeShapeType="1"/>
          </p:cNvSpPr>
          <p:nvPr/>
        </p:nvSpPr>
        <p:spPr bwMode="auto">
          <a:xfrm>
            <a:off x="1905000" y="2895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37" name="Line 17"/>
          <p:cNvSpPr>
            <a:spLocks noChangeShapeType="1"/>
          </p:cNvSpPr>
          <p:nvPr/>
        </p:nvSpPr>
        <p:spPr bwMode="auto">
          <a:xfrm>
            <a:off x="7010400" y="2895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6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6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6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867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67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6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86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86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86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86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86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86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86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86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86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5" grpId="0" build="p" animBg="1"/>
      <p:bldP spid="286726" grpId="0" build="p" animBg="1"/>
      <p:bldP spid="286727" grpId="0" animBg="1"/>
      <p:bldP spid="286728" grpId="0" animBg="1"/>
      <p:bldP spid="286733" grpId="0" animBg="1"/>
      <p:bldP spid="286735" grpId="0" animBg="1"/>
      <p:bldP spid="286736" grpId="0" animBg="1"/>
      <p:bldP spid="2867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33CC33"/>
                </a:solidFill>
              </a:rPr>
              <a:t>Cutaneous</a:t>
            </a:r>
            <a:r>
              <a:rPr lang="en-US" b="1" dirty="0" smtClean="0">
                <a:solidFill>
                  <a:srgbClr val="33CC33"/>
                </a:solidFill>
              </a:rPr>
              <a:t>  </a:t>
            </a:r>
            <a:r>
              <a:rPr lang="en-US" b="1" dirty="0" err="1" smtClean="0">
                <a:solidFill>
                  <a:srgbClr val="33CC33"/>
                </a:solidFill>
              </a:rPr>
              <a:t>Leishmaniasis</a:t>
            </a:r>
            <a:endParaRPr lang="en-US" dirty="0"/>
          </a:p>
        </p:txBody>
      </p:sp>
      <p:pic>
        <p:nvPicPr>
          <p:cNvPr id="5" name="Content Placeholder 4" descr="cutaneous_lesi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43475" y="2524919"/>
            <a:ext cx="34480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MVC-003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5992" y="1996974"/>
            <a:ext cx="3961015" cy="373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Shruti" pitchFamily="34" charset="0"/>
                <a:cs typeface="Shruti" pitchFamily="34" charset="0"/>
              </a:rPr>
              <a:t>Differential Diagnosis</a:t>
            </a:r>
            <a:endParaRPr lang="en-US" b="1" dirty="0">
              <a:latin typeface="Shruti" pitchFamily="34" charset="0"/>
              <a:cs typeface="Shrut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Impetigo </a:t>
            </a:r>
          </a:p>
          <a:p>
            <a:pPr algn="l" rtl="0"/>
            <a:r>
              <a:rPr lang="en-US" dirty="0" smtClean="0"/>
              <a:t>Furuncle</a:t>
            </a:r>
          </a:p>
          <a:p>
            <a:pPr algn="l" rtl="0"/>
            <a:r>
              <a:rPr lang="en-US" dirty="0" smtClean="0"/>
              <a:t>Carbuncle</a:t>
            </a:r>
          </a:p>
          <a:p>
            <a:pPr algn="l" rtl="0"/>
            <a:r>
              <a:rPr lang="en-US" dirty="0" err="1" smtClean="0"/>
              <a:t>Ecthyma</a:t>
            </a:r>
            <a:endParaRPr lang="en-US" dirty="0" smtClean="0"/>
          </a:p>
          <a:p>
            <a:pPr algn="l" rtl="0"/>
            <a:r>
              <a:rPr lang="en-US" dirty="0" err="1" smtClean="0"/>
              <a:t>Kerion</a:t>
            </a:r>
            <a:endParaRPr lang="en-US" dirty="0" smtClean="0"/>
          </a:p>
          <a:p>
            <a:pPr algn="l" rtl="0"/>
            <a:r>
              <a:rPr lang="en-US" dirty="0" err="1" smtClean="0"/>
              <a:t>keratoacathoma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esktop\amal photo\c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759518" cy="2928934"/>
          </a:xfrm>
          <a:prstGeom prst="rect">
            <a:avLst/>
          </a:prstGeom>
          <a:noFill/>
        </p:spPr>
      </p:pic>
      <p:pic>
        <p:nvPicPr>
          <p:cNvPr id="1027" name="Picture 3" descr="C:\Users\user\Desktop\amal photo\c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643182"/>
            <a:ext cx="4572032" cy="2714644"/>
          </a:xfrm>
          <a:prstGeom prst="rect">
            <a:avLst/>
          </a:prstGeom>
          <a:noFill/>
        </p:spPr>
      </p:pic>
      <p:pic>
        <p:nvPicPr>
          <p:cNvPr id="1028" name="Picture 4" descr="C:\Users\user\Desktop\amal photo\c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357694"/>
            <a:ext cx="3143272" cy="227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Diagnosis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43510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  <a:defRPr/>
            </a:pPr>
            <a:r>
              <a:rPr lang="en-US" dirty="0" smtClean="0"/>
              <a:t>1) Skin Slit and Smear (SSS).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     The cytoplasm appears blue , the nucleus  pink and the </a:t>
            </a:r>
            <a:r>
              <a:rPr lang="en-US" dirty="0" err="1" smtClean="0"/>
              <a:t>kinetoplast</a:t>
            </a:r>
            <a:r>
              <a:rPr lang="en-US" dirty="0" smtClean="0"/>
              <a:t> a deep red.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endParaRPr lang="en-US" dirty="0" smtClean="0"/>
          </a:p>
          <a:p>
            <a:pPr algn="l" rtl="0">
              <a:buNone/>
              <a:defRPr/>
            </a:pPr>
            <a:r>
              <a:rPr lang="en-US" dirty="0" smtClean="0"/>
              <a:t>2) Culture :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      On Nicolle–</a:t>
            </a:r>
            <a:r>
              <a:rPr lang="en-US" dirty="0" err="1" smtClean="0"/>
              <a:t>Novy</a:t>
            </a:r>
            <a:r>
              <a:rPr lang="en-US" dirty="0" smtClean="0"/>
              <a:t>–</a:t>
            </a:r>
            <a:r>
              <a:rPr lang="en-US" dirty="0" err="1" smtClean="0"/>
              <a:t>MacNeal</a:t>
            </a:r>
            <a:r>
              <a:rPr lang="en-US" dirty="0" smtClean="0"/>
              <a:t> (NNM) media or chick embryo media.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       Cultures are positive in approximately 40% of cases.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endParaRPr lang="en-US" dirty="0" smtClean="0"/>
          </a:p>
          <a:p>
            <a:pPr algn="l" rtl="0">
              <a:buNone/>
              <a:defRPr/>
            </a:pPr>
            <a:r>
              <a:rPr lang="en-US" dirty="0" smtClean="0"/>
              <a:t>3) Serologic Testing: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      PCR which when available represents the most sensitive diagnostic test.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endParaRPr lang="en-US" dirty="0" smtClean="0"/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4)   Montenegro Skin Test ( </a:t>
            </a:r>
            <a:r>
              <a:rPr lang="en-US" dirty="0" err="1" smtClean="0"/>
              <a:t>Leishmanin</a:t>
            </a:r>
            <a:r>
              <a:rPr lang="en-US" dirty="0" smtClean="0"/>
              <a:t> </a:t>
            </a:r>
            <a:r>
              <a:rPr lang="en-US" dirty="0" err="1" smtClean="0"/>
              <a:t>intradermal</a:t>
            </a:r>
            <a:r>
              <a:rPr lang="en-US" dirty="0" smtClean="0"/>
              <a:t> test) :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       An important diagnostic tool in non-endemic area.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       The test is positive in up to 90% of patients.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dirty="0" smtClean="0"/>
              <a:t>       It cannot distinguish between past and  present infections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Amastigote</a:t>
            </a:r>
            <a:endParaRPr lang="en-US" dirty="0"/>
          </a:p>
        </p:txBody>
      </p:sp>
      <p:pic>
        <p:nvPicPr>
          <p:cNvPr id="4" name="Picture 5" descr="masoud0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000240"/>
            <a:ext cx="47625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928662" y="2690336"/>
            <a:ext cx="27860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Amastigote</a:t>
            </a:r>
            <a:r>
              <a:rPr lang="en-US" dirty="0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.</a:t>
            </a:r>
          </a:p>
          <a:p>
            <a:pPr algn="ctr">
              <a:defRPr/>
            </a:pPr>
            <a:r>
              <a:rPr lang="en-US" dirty="0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Oval / Round.</a:t>
            </a:r>
          </a:p>
          <a:p>
            <a:pPr algn="ctr"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Aflagellated</a:t>
            </a:r>
            <a:r>
              <a:rPr lang="en-US" dirty="0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.</a:t>
            </a:r>
          </a:p>
          <a:p>
            <a:pPr algn="ctr">
              <a:defRPr/>
            </a:pPr>
            <a:r>
              <a:rPr lang="en-US" dirty="0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2 – 3 </a:t>
            </a:r>
            <a:r>
              <a:rPr lang="en-US" dirty="0" err="1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micom</a:t>
            </a:r>
            <a:r>
              <a:rPr lang="en-US" dirty="0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.</a:t>
            </a:r>
          </a:p>
          <a:p>
            <a:pPr algn="ctr">
              <a:defRPr/>
            </a:pPr>
            <a:r>
              <a:rPr lang="en-US" dirty="0" smtClean="0">
                <a:effectLst>
                  <a:outerShdw blurRad="38100" dist="38100" dir="2700000" algn="tl">
                    <a:srgbClr val="010199"/>
                  </a:outerShdw>
                </a:effectLst>
              </a:rPr>
              <a:t>Cells of RES.</a:t>
            </a:r>
            <a:endParaRPr lang="en-US" dirty="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01014" cy="4525963"/>
          </a:xfrm>
        </p:spPr>
        <p:txBody>
          <a:bodyPr>
            <a:normAutofit lnSpcReduction="10000"/>
          </a:bodyPr>
          <a:lstStyle/>
          <a:p>
            <a:pPr algn="l" rtl="0"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LOCAL THERAPY</a:t>
            </a:r>
          </a:p>
          <a:p>
            <a:pPr algn="l" rtl="0">
              <a:buNone/>
              <a:defRPr/>
            </a:pPr>
            <a:r>
              <a:rPr lang="en-US" dirty="0" smtClean="0"/>
              <a:t>CRYOTHERAPY </a:t>
            </a:r>
          </a:p>
          <a:p>
            <a:pPr algn="l" rtl="0">
              <a:buNone/>
              <a:defRPr/>
            </a:pPr>
            <a:r>
              <a:rPr lang="en-US" dirty="0" smtClean="0"/>
              <a:t>ELECTRIC CAUTRY.</a:t>
            </a:r>
          </a:p>
          <a:p>
            <a:pPr algn="l" rtl="0">
              <a:buNone/>
              <a:defRPr/>
            </a:pPr>
            <a:r>
              <a:rPr lang="en-US" dirty="0" smtClean="0"/>
              <a:t>PENTOSTAM.</a:t>
            </a:r>
          </a:p>
          <a:p>
            <a:pPr algn="l" rtl="0"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SYSTEMIC THERAPY</a:t>
            </a:r>
          </a:p>
          <a:p>
            <a:pPr algn="l" rtl="0">
              <a:buNone/>
              <a:defRPr/>
            </a:pPr>
            <a:r>
              <a:rPr lang="en-US" dirty="0" smtClean="0"/>
              <a:t>Na. STIBOGLUCONATE</a:t>
            </a:r>
          </a:p>
          <a:p>
            <a:pPr algn="l" rtl="0">
              <a:buNone/>
              <a:defRPr/>
            </a:pPr>
            <a:r>
              <a:rPr lang="en-US" dirty="0" smtClean="0"/>
              <a:t>AMOPHOTERICIN B</a:t>
            </a:r>
          </a:p>
          <a:p>
            <a:pPr algn="l" rtl="0">
              <a:buNone/>
              <a:defRPr/>
            </a:pPr>
            <a:r>
              <a:rPr lang="en-US" dirty="0" smtClean="0"/>
              <a:t>RIFAMPICINE</a:t>
            </a:r>
          </a:p>
          <a:p>
            <a:pPr algn="l" rtl="0">
              <a:buNone/>
              <a:defRPr/>
            </a:pPr>
            <a:r>
              <a:rPr lang="en-US" dirty="0" smtClean="0"/>
              <a:t>ITRACONAZOLE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 rtl="0">
              <a:buNone/>
              <a:defRPr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n-US" sz="16600" b="1" dirty="0" smtClean="0"/>
              <a:t>THANKS</a:t>
            </a:r>
            <a:endParaRPr lang="en-US" sz="166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Direct skin-to-skin contact </a:t>
            </a:r>
          </a:p>
          <a:p>
            <a:pPr algn="l" rtl="0"/>
            <a:r>
              <a:rPr lang="en-US" dirty="0" smtClean="0"/>
              <a:t>Sexually </a:t>
            </a:r>
          </a:p>
          <a:p>
            <a:pPr algn="l" rtl="0"/>
            <a:r>
              <a:rPr lang="en-US" dirty="0" smtClean="0"/>
              <a:t>Indirect-clothing or bedding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Scabies mite</a:t>
            </a:r>
            <a:endParaRPr lang="en-US" dirty="0"/>
          </a:p>
        </p:txBody>
      </p:sp>
      <p:pic>
        <p:nvPicPr>
          <p:cNvPr id="5" name="عنصر نائب للمحتوى 4" descr="images (5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928802"/>
            <a:ext cx="4071966" cy="3857652"/>
          </a:xfrm>
        </p:spPr>
      </p:pic>
      <p:pic>
        <p:nvPicPr>
          <p:cNvPr id="6" name="عنصر نائب للمحتوى 5" descr="download (11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3504" y="1285860"/>
            <a:ext cx="4000496" cy="50006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Characterized by generalized itching (Nocturnal itching )</a:t>
            </a:r>
          </a:p>
          <a:p>
            <a:pPr algn="l" rtl="0"/>
            <a:r>
              <a:rPr lang="en-US" dirty="0" smtClean="0"/>
              <a:t>I.P:  3 - 4 weeks</a:t>
            </a:r>
            <a:endParaRPr lang="ar-LY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Sites:</a:t>
            </a:r>
            <a:r>
              <a:rPr lang="en-US" dirty="0" smtClean="0"/>
              <a:t> fingers webs, anterior </a:t>
            </a:r>
            <a:r>
              <a:rPr lang="en-US" dirty="0" err="1" smtClean="0"/>
              <a:t>axillary</a:t>
            </a:r>
            <a:r>
              <a:rPr lang="en-US" dirty="0" smtClean="0"/>
              <a:t> fold, </a:t>
            </a:r>
            <a:r>
              <a:rPr lang="en-US" dirty="0" err="1" smtClean="0"/>
              <a:t>periumblical</a:t>
            </a:r>
            <a:r>
              <a:rPr lang="en-US" dirty="0" smtClean="0"/>
              <a:t> area, buttocks.</a:t>
            </a:r>
          </a:p>
          <a:p>
            <a:pPr algn="l" rtl="0"/>
            <a:r>
              <a:rPr lang="en-US" dirty="0" smtClean="0"/>
              <a:t>In adult male……penis and scrotum </a:t>
            </a:r>
          </a:p>
          <a:p>
            <a:pPr algn="l" rtl="0"/>
            <a:r>
              <a:rPr lang="en-US" dirty="0" smtClean="0"/>
              <a:t>In women……. </a:t>
            </a:r>
            <a:r>
              <a:rPr lang="en-US" dirty="0" err="1" smtClean="0"/>
              <a:t>Aerolae</a:t>
            </a:r>
            <a:endParaRPr lang="en-US" dirty="0" smtClean="0"/>
          </a:p>
          <a:p>
            <a:pPr algn="l" rtl="0"/>
            <a:r>
              <a:rPr lang="en-US" dirty="0" smtClean="0"/>
              <a:t>In infants….. face, palms and soles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Lesions:</a:t>
            </a:r>
            <a:r>
              <a:rPr lang="en-US" dirty="0" smtClean="0"/>
              <a:t> papules, vesicles, pustules, scratch marks, eczematous lesions and burrows  ( </a:t>
            </a:r>
            <a:r>
              <a:rPr lang="en-US" dirty="0" err="1" smtClean="0"/>
              <a:t>pathgnomonic</a:t>
            </a:r>
            <a:r>
              <a:rPr lang="en-US" dirty="0" smtClean="0"/>
              <a:t> lesion).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 </a:t>
            </a:r>
            <a:r>
              <a:rPr lang="en-US" b="1" dirty="0" smtClean="0"/>
              <a:t>Clinical variants of  scabies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Crusted (</a:t>
            </a:r>
            <a:r>
              <a:rPr lang="en-US" dirty="0" err="1" smtClean="0"/>
              <a:t>norwegain</a:t>
            </a:r>
            <a:r>
              <a:rPr lang="en-US" dirty="0" smtClean="0"/>
              <a:t>)scabies: </a:t>
            </a:r>
          </a:p>
          <a:p>
            <a:pPr algn="l" rtl="0"/>
            <a:r>
              <a:rPr lang="en-US" dirty="0" smtClean="0"/>
              <a:t>Nodular scabies </a:t>
            </a:r>
          </a:p>
          <a:p>
            <a:pPr algn="l" rtl="0"/>
            <a:r>
              <a:rPr lang="en-US" dirty="0" smtClean="0"/>
              <a:t>Scabies in clean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scabies</a:t>
            </a:r>
            <a:endParaRPr lang="en-US" dirty="0"/>
          </a:p>
        </p:txBody>
      </p:sp>
      <p:pic>
        <p:nvPicPr>
          <p:cNvPr id="4" name="Picture 5" descr="8-17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80883"/>
            <a:ext cx="5357850" cy="3801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scabies</a:t>
            </a:r>
            <a:endParaRPr lang="en-US" dirty="0"/>
          </a:p>
        </p:txBody>
      </p:sp>
      <p:pic>
        <p:nvPicPr>
          <p:cNvPr id="4" name="Picture 6" descr="8-17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571744"/>
            <a:ext cx="3417658" cy="242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8-1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548612"/>
            <a:ext cx="3428996" cy="243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1041</Words>
  <Application>Microsoft Office PowerPoint</Application>
  <PresentationFormat>On-screen Show (4:3)</PresentationFormat>
  <Paragraphs>195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SimSun</vt:lpstr>
      <vt:lpstr>Arial</vt:lpstr>
      <vt:lpstr>Calibri</vt:lpstr>
      <vt:lpstr>Shruti</vt:lpstr>
      <vt:lpstr>Times New Roman</vt:lpstr>
      <vt:lpstr>Times-New-Roman</vt:lpstr>
      <vt:lpstr>Wingdings</vt:lpstr>
      <vt:lpstr>سمة Office</vt:lpstr>
      <vt:lpstr>Parasitic skin Infections</vt:lpstr>
      <vt:lpstr> The parasitic skin diseases include: </vt:lpstr>
      <vt:lpstr>Scabies </vt:lpstr>
      <vt:lpstr>Transmission </vt:lpstr>
      <vt:lpstr>Scabies mite</vt:lpstr>
      <vt:lpstr>Clinical features</vt:lpstr>
      <vt:lpstr> Clinical variants of  scabies</vt:lpstr>
      <vt:lpstr>scabies</vt:lpstr>
      <vt:lpstr>scabies</vt:lpstr>
      <vt:lpstr>Crusted scabies  </vt:lpstr>
      <vt:lpstr>Scabies in Infants </vt:lpstr>
      <vt:lpstr>Treatment </vt:lpstr>
      <vt:lpstr>Scabicidal preparation </vt:lpstr>
      <vt:lpstr>Pediculosis infestation with lice  </vt:lpstr>
      <vt:lpstr>PowerPoint Presentation</vt:lpstr>
      <vt:lpstr>PowerPoint Presentation</vt:lpstr>
      <vt:lpstr>Pediculosis capitis </vt:lpstr>
      <vt:lpstr>Head lice </vt:lpstr>
      <vt:lpstr>PowerPoint Presentation</vt:lpstr>
      <vt:lpstr>PowerPoint Presentation</vt:lpstr>
      <vt:lpstr>Clinical features</vt:lpstr>
      <vt:lpstr>Treatment</vt:lpstr>
      <vt:lpstr>Pediculosis Pubis</vt:lpstr>
      <vt:lpstr>Pediculosis corporis</vt:lpstr>
      <vt:lpstr>Pediculosis corporis</vt:lpstr>
      <vt:lpstr>Leishmaniasis </vt:lpstr>
      <vt:lpstr>Classification of Leishmaniasis</vt:lpstr>
      <vt:lpstr> Life cycle:</vt:lpstr>
      <vt:lpstr>PowerPoint Presentation</vt:lpstr>
      <vt:lpstr>PowerPoint Presentation</vt:lpstr>
      <vt:lpstr>Epidemiology</vt:lpstr>
      <vt:lpstr>Cutaneous  Leishmaniasis</vt:lpstr>
      <vt:lpstr>Cutaneous  Leishmaniasis</vt:lpstr>
      <vt:lpstr>Differential Diagnosis</vt:lpstr>
      <vt:lpstr>PowerPoint Presentation</vt:lpstr>
      <vt:lpstr>Diagnosis</vt:lpstr>
      <vt:lpstr>Amastigote</vt:lpstr>
      <vt:lpstr>Treatment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Parasitic skin Infections</dc:title>
  <dc:creator>medo</dc:creator>
  <cp:lastModifiedBy>SARA</cp:lastModifiedBy>
  <cp:revision>102</cp:revision>
  <dcterms:created xsi:type="dcterms:W3CDTF">2016-04-30T08:15:20Z</dcterms:created>
  <dcterms:modified xsi:type="dcterms:W3CDTF">2020-06-22T07:50:29Z</dcterms:modified>
</cp:coreProperties>
</file>