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29" autoAdjust="0"/>
    <p:restoredTop sz="94660"/>
  </p:normalViewPr>
  <p:slideViewPr>
    <p:cSldViewPr snapToGrid="0">
      <p:cViewPr varScale="1">
        <p:scale>
          <a:sx n="80" d="100"/>
          <a:sy n="80" d="100"/>
        </p:scale>
        <p:origin x="1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3/2/2023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49287" y="0"/>
            <a:ext cx="10442713" cy="4777379"/>
          </a:xfrm>
        </p:spPr>
        <p:txBody>
          <a:bodyPr>
            <a:normAutofit fontScale="90000"/>
          </a:bodyPr>
          <a:lstStyle/>
          <a:p>
            <a:r>
              <a:rPr lang="en-US" sz="4800" dirty="0"/>
              <a:t>   </a:t>
            </a:r>
            <a:r>
              <a:rPr lang="en-US" sz="4800" dirty="0" smtClean="0"/>
              <a:t>        </a:t>
            </a:r>
            <a:r>
              <a:rPr lang="en-US" sz="2700" dirty="0">
                <a:solidFill>
                  <a:schemeClr val="tx1">
                    <a:lumMod val="95000"/>
                    <a:lumOff val="5000"/>
                  </a:schemeClr>
                </a:solidFill>
              </a:rPr>
              <a:t>Libyan International Medical University  </a:t>
            </a:r>
            <a:br>
              <a:rPr lang="en-US" sz="2700" dirty="0">
                <a:solidFill>
                  <a:schemeClr val="tx1">
                    <a:lumMod val="95000"/>
                    <a:lumOff val="5000"/>
                  </a:schemeClr>
                </a:solidFill>
              </a:rPr>
            </a:br>
            <a:r>
              <a:rPr lang="en-US" sz="2700" dirty="0">
                <a:solidFill>
                  <a:schemeClr val="tx1">
                    <a:lumMod val="95000"/>
                    <a:lumOff val="5000"/>
                  </a:schemeClr>
                </a:solidFill>
              </a:rPr>
              <a:t>                     </a:t>
            </a:r>
            <a:r>
              <a:rPr lang="en-US" sz="2700" dirty="0" smtClean="0">
                <a:solidFill>
                  <a:schemeClr val="tx1">
                    <a:lumMod val="95000"/>
                    <a:lumOff val="5000"/>
                  </a:schemeClr>
                </a:solidFill>
              </a:rPr>
              <a:t>   </a:t>
            </a:r>
            <a:r>
              <a:rPr lang="en-US" sz="2700" dirty="0">
                <a:solidFill>
                  <a:schemeClr val="tx1">
                    <a:lumMod val="95000"/>
                    <a:lumOff val="5000"/>
                  </a:schemeClr>
                </a:solidFill>
              </a:rPr>
              <a:t>Faculty of Business Administration </a:t>
            </a:r>
            <a:r>
              <a:rPr lang="en-US" sz="2700" dirty="0" smtClean="0">
                <a:solidFill>
                  <a:schemeClr val="tx1">
                    <a:lumMod val="95000"/>
                    <a:lumOff val="5000"/>
                  </a:schemeClr>
                </a:solidFill>
              </a:rPr>
              <a:t>  </a:t>
            </a:r>
            <a:r>
              <a:rPr lang="en-US" sz="4800" dirty="0" smtClean="0"/>
              <a:t/>
            </a:r>
            <a:br>
              <a:rPr lang="en-US" sz="4800" dirty="0" smtClean="0"/>
            </a:br>
            <a:r>
              <a:rPr lang="ar-SA" sz="4800" dirty="0" smtClean="0"/>
              <a:t/>
            </a:r>
            <a:br>
              <a:rPr lang="ar-SA" sz="4800" dirty="0" smtClean="0"/>
            </a:br>
            <a:r>
              <a:rPr lang="ar-SA" sz="4800" dirty="0"/>
              <a:t/>
            </a:r>
            <a:br>
              <a:rPr lang="ar-SA" sz="4800" dirty="0"/>
            </a:br>
            <a:r>
              <a:rPr lang="ar-SA" sz="4800" dirty="0" smtClean="0"/>
              <a:t/>
            </a:r>
            <a:br>
              <a:rPr lang="ar-SA" sz="4800" dirty="0" smtClean="0"/>
            </a:br>
            <a:r>
              <a:rPr lang="ar-SA" sz="4800" dirty="0"/>
              <a:t/>
            </a:r>
            <a:br>
              <a:rPr lang="ar-SA" sz="4800" dirty="0"/>
            </a:br>
            <a:r>
              <a:rPr lang="en-US" sz="4800" dirty="0"/>
              <a:t/>
            </a:r>
            <a:br>
              <a:rPr lang="en-US" sz="4800" dirty="0"/>
            </a:br>
            <a:r>
              <a:rPr lang="en-US" sz="4800" dirty="0" smtClean="0"/>
              <a:t>       The Principles of Politeness </a:t>
            </a:r>
            <a:endParaRPr lang="ar-SA" sz="4800" dirty="0"/>
          </a:p>
        </p:txBody>
      </p:sp>
      <p:sp>
        <p:nvSpPr>
          <p:cNvPr id="3" name="عنوان فرعي 2"/>
          <p:cNvSpPr>
            <a:spLocks noGrp="1"/>
          </p:cNvSpPr>
          <p:nvPr>
            <p:ph type="subTitle" idx="1"/>
          </p:nvPr>
        </p:nvSpPr>
        <p:spPr>
          <a:xfrm>
            <a:off x="172281" y="5897217"/>
            <a:ext cx="3631094" cy="960783"/>
          </a:xfrm>
        </p:spPr>
        <p:txBody>
          <a:bodyPr>
            <a:normAutofit lnSpcReduction="10000"/>
          </a:bodyPr>
          <a:lstStyle/>
          <a:p>
            <a:r>
              <a:rPr lang="en-GB" sz="1400" dirty="0">
                <a:solidFill>
                  <a:schemeClr val="tx1">
                    <a:lumMod val="95000"/>
                    <a:lumOff val="5000"/>
                  </a:schemeClr>
                </a:solidFill>
              </a:rPr>
              <a:t>Name: </a:t>
            </a:r>
            <a:r>
              <a:rPr lang="en-GB" sz="1400" dirty="0" err="1">
                <a:solidFill>
                  <a:schemeClr val="tx1">
                    <a:lumMod val="95000"/>
                    <a:lumOff val="5000"/>
                  </a:schemeClr>
                </a:solidFill>
              </a:rPr>
              <a:t>Hossen</a:t>
            </a:r>
            <a:r>
              <a:rPr lang="en-GB" sz="1400" dirty="0">
                <a:solidFill>
                  <a:schemeClr val="tx1">
                    <a:lumMod val="95000"/>
                    <a:lumOff val="5000"/>
                  </a:schemeClr>
                </a:solidFill>
              </a:rPr>
              <a:t> Mohammed </a:t>
            </a:r>
            <a:r>
              <a:rPr lang="en-GB" sz="1400" dirty="0" err="1">
                <a:solidFill>
                  <a:schemeClr val="tx1">
                    <a:lumMod val="95000"/>
                    <a:lumOff val="5000"/>
                  </a:schemeClr>
                </a:solidFill>
              </a:rPr>
              <a:t>Aldarrat</a:t>
            </a:r>
            <a:r>
              <a:rPr lang="en-GB" sz="1400" dirty="0">
                <a:solidFill>
                  <a:schemeClr val="tx1">
                    <a:lumMod val="95000"/>
                    <a:lumOff val="5000"/>
                  </a:schemeClr>
                </a:solidFill>
              </a:rPr>
              <a:t> </a:t>
            </a:r>
          </a:p>
          <a:p>
            <a:r>
              <a:rPr lang="en-GB" sz="1400" dirty="0">
                <a:solidFill>
                  <a:schemeClr val="tx1">
                    <a:lumMod val="95000"/>
                    <a:lumOff val="5000"/>
                  </a:schemeClr>
                </a:solidFill>
              </a:rPr>
              <a:t>ID: 3783                                                        </a:t>
            </a:r>
          </a:p>
          <a:p>
            <a:r>
              <a:rPr lang="en-GB" sz="1400" dirty="0">
                <a:solidFill>
                  <a:schemeClr val="tx1">
                    <a:lumMod val="95000"/>
                    <a:lumOff val="5000"/>
                  </a:schemeClr>
                </a:solidFill>
              </a:rPr>
              <a:t>Email: husayn_3783@limu.edu.com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7026" y="2"/>
            <a:ext cx="1364974" cy="874642"/>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74500" cy="874644"/>
          </a:xfrm>
          <a:prstGeom prst="rect">
            <a:avLst/>
          </a:prstGeom>
        </p:spPr>
      </p:pic>
    </p:spTree>
    <p:extLst>
      <p:ext uri="{BB962C8B-B14F-4D97-AF65-F5344CB8AC3E}">
        <p14:creationId xmlns:p14="http://schemas.microsoft.com/office/powerpoint/2010/main" val="253836972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Conclusion</a:t>
            </a:r>
            <a:br>
              <a:rPr lang="en-GB" dirty="0"/>
            </a:br>
            <a:endParaRPr lang="ar-SA" dirty="0"/>
          </a:p>
        </p:txBody>
      </p:sp>
      <p:sp>
        <p:nvSpPr>
          <p:cNvPr id="3" name="عنصر نائب للمحتوى 2"/>
          <p:cNvSpPr>
            <a:spLocks noGrp="1"/>
          </p:cNvSpPr>
          <p:nvPr>
            <p:ph idx="1"/>
          </p:nvPr>
        </p:nvSpPr>
        <p:spPr/>
        <p:txBody>
          <a:bodyPr anchor="ctr">
            <a:normAutofit/>
          </a:bodyPr>
          <a:lstStyle/>
          <a:p>
            <a:pPr algn="just" rtl="0"/>
            <a:r>
              <a:rPr lang="en-US" sz="2000" dirty="0">
                <a:solidFill>
                  <a:schemeClr val="tx1"/>
                </a:solidFill>
              </a:rPr>
              <a:t>Many of us interact with others without much consideration for how we learned to be polite or how we can recognize someone being unkind. Since we first began interacting with others, we have been learning these rules, so it just comes naturally. The politeness expectations abroad differ from those at home, as you'll quickly discover if you've ever lived in a different country or culture.</a:t>
            </a:r>
            <a:endParaRPr lang="ar-SA" sz="2000" dirty="0">
              <a:solidFill>
                <a:schemeClr val="tx1"/>
              </a:solidFill>
            </a:endParaRPr>
          </a:p>
        </p:txBody>
      </p:sp>
    </p:spTree>
    <p:extLst>
      <p:ext uri="{BB962C8B-B14F-4D97-AF65-F5344CB8AC3E}">
        <p14:creationId xmlns:p14="http://schemas.microsoft.com/office/powerpoint/2010/main" val="32969561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Reflection</a:t>
            </a:r>
            <a:br>
              <a:rPr lang="en-GB" dirty="0"/>
            </a:br>
            <a:endParaRPr lang="ar-SA" dirty="0"/>
          </a:p>
        </p:txBody>
      </p:sp>
      <p:sp>
        <p:nvSpPr>
          <p:cNvPr id="3" name="عنصر نائب للمحتوى 2"/>
          <p:cNvSpPr>
            <a:spLocks noGrp="1"/>
          </p:cNvSpPr>
          <p:nvPr>
            <p:ph idx="1"/>
          </p:nvPr>
        </p:nvSpPr>
        <p:spPr/>
        <p:txBody>
          <a:bodyPr anchor="ctr">
            <a:normAutofit/>
          </a:bodyPr>
          <a:lstStyle/>
          <a:p>
            <a:pPr algn="just" rtl="0"/>
            <a:r>
              <a:rPr lang="en-US" sz="2000" dirty="0">
                <a:solidFill>
                  <a:schemeClr val="tx1"/>
                </a:solidFill>
              </a:rPr>
              <a:t>Regardless of cultural differences, everyone should uphold these principles and values because different moral opinions have an impact on literary standards and lead to variations in a number of aspects.</a:t>
            </a:r>
            <a:endParaRPr lang="ar-SA" sz="2000" dirty="0">
              <a:solidFill>
                <a:schemeClr val="tx1"/>
              </a:solidFill>
            </a:endParaRPr>
          </a:p>
        </p:txBody>
      </p:sp>
    </p:spTree>
    <p:extLst>
      <p:ext uri="{BB962C8B-B14F-4D97-AF65-F5344CB8AC3E}">
        <p14:creationId xmlns:p14="http://schemas.microsoft.com/office/powerpoint/2010/main" val="29949734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Reference</a:t>
            </a:r>
            <a:br>
              <a:rPr lang="en-GB" dirty="0"/>
            </a:br>
            <a:endParaRPr lang="ar-SA" dirty="0"/>
          </a:p>
        </p:txBody>
      </p:sp>
      <p:sp>
        <p:nvSpPr>
          <p:cNvPr id="3" name="عنصر نائب للمحتوى 2"/>
          <p:cNvSpPr>
            <a:spLocks noGrp="1"/>
          </p:cNvSpPr>
          <p:nvPr>
            <p:ph idx="1"/>
          </p:nvPr>
        </p:nvSpPr>
        <p:spPr/>
        <p:txBody>
          <a:bodyPr>
            <a:normAutofit/>
          </a:bodyPr>
          <a:lstStyle/>
          <a:p>
            <a:pPr algn="l" rtl="0"/>
            <a:r>
              <a:rPr lang="en-US" sz="2000" dirty="0" err="1">
                <a:solidFill>
                  <a:schemeClr val="tx1"/>
                </a:solidFill>
              </a:rPr>
              <a:t>Tharpe</a:t>
            </a:r>
            <a:r>
              <a:rPr lang="en-US" sz="2000" dirty="0">
                <a:solidFill>
                  <a:schemeClr val="tx1"/>
                </a:solidFill>
              </a:rPr>
              <a:t>, P. (2012) Principles of politeness, American Pronunciation Coach. Available at: https://americanpronunciationcoach.com/principles-of-politeness/ (Accessed: December 25, 2022). </a:t>
            </a:r>
            <a:endParaRPr lang="en-US" sz="2000" dirty="0" smtClean="0">
              <a:solidFill>
                <a:schemeClr val="tx1"/>
              </a:solidFill>
            </a:endParaRPr>
          </a:p>
          <a:p>
            <a:pPr marL="0" indent="0" algn="l" rtl="0">
              <a:buNone/>
            </a:pPr>
            <a:endParaRPr lang="en-US" sz="2000" dirty="0">
              <a:solidFill>
                <a:schemeClr val="tx1"/>
              </a:solidFill>
            </a:endParaRPr>
          </a:p>
          <a:p>
            <a:pPr algn="l" rtl="0"/>
            <a:r>
              <a:rPr lang="en-GB" sz="2000" dirty="0">
                <a:solidFill>
                  <a:schemeClr val="tx1"/>
                </a:solidFill>
              </a:rPr>
              <a:t>DEVITO, J.O.S.E.P.H.A. (2022) Interpersonal Communication Book, Global edition. </a:t>
            </a:r>
            <a:r>
              <a:rPr lang="en-GB" sz="2000" dirty="0" err="1">
                <a:solidFill>
                  <a:schemeClr val="tx1"/>
                </a:solidFill>
              </a:rPr>
              <a:t>S.l.</a:t>
            </a:r>
            <a:r>
              <a:rPr lang="en-GB" sz="2000" dirty="0">
                <a:solidFill>
                  <a:schemeClr val="tx1"/>
                </a:solidFill>
              </a:rPr>
              <a:t>: PEARSON EDUCATION LIMITED. </a:t>
            </a:r>
            <a:endParaRPr lang="ar-SA" sz="2000" dirty="0">
              <a:solidFill>
                <a:schemeClr val="tx1"/>
              </a:solidFill>
            </a:endParaRPr>
          </a:p>
        </p:txBody>
      </p:sp>
    </p:spTree>
    <p:extLst>
      <p:ext uri="{BB962C8B-B14F-4D97-AF65-F5344CB8AC3E}">
        <p14:creationId xmlns:p14="http://schemas.microsoft.com/office/powerpoint/2010/main" val="77683975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1519707" y="2133600"/>
            <a:ext cx="9984905" cy="3777622"/>
          </a:xfrm>
        </p:spPr>
        <p:txBody>
          <a:bodyPr anchor="ctr">
            <a:normAutofit/>
          </a:bodyPr>
          <a:lstStyle/>
          <a:p>
            <a:pPr marL="0" indent="0" algn="ctr" rtl="0">
              <a:buNone/>
            </a:pPr>
            <a:r>
              <a:rPr lang="en-US" sz="8000" dirty="0" smtClean="0">
                <a:solidFill>
                  <a:schemeClr val="tx1"/>
                </a:solidFill>
              </a:rPr>
              <a:t>THANK YOU </a:t>
            </a:r>
            <a:endParaRPr lang="ar-SA" sz="8000" dirty="0">
              <a:solidFill>
                <a:schemeClr val="tx1"/>
              </a:solidFill>
            </a:endParaRPr>
          </a:p>
        </p:txBody>
      </p:sp>
    </p:spTree>
    <p:extLst>
      <p:ext uri="{BB962C8B-B14F-4D97-AF65-F5344CB8AC3E}">
        <p14:creationId xmlns:p14="http://schemas.microsoft.com/office/powerpoint/2010/main" val="319029263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Table of Content </a:t>
            </a:r>
            <a:endParaRPr lang="ar-SA" dirty="0"/>
          </a:p>
        </p:txBody>
      </p:sp>
      <p:sp>
        <p:nvSpPr>
          <p:cNvPr id="3" name="عنصر نائب للمحتوى 2"/>
          <p:cNvSpPr>
            <a:spLocks noGrp="1"/>
          </p:cNvSpPr>
          <p:nvPr>
            <p:ph idx="1"/>
          </p:nvPr>
        </p:nvSpPr>
        <p:spPr/>
        <p:txBody>
          <a:bodyPr>
            <a:normAutofit/>
          </a:bodyPr>
          <a:lstStyle/>
          <a:p>
            <a:pPr algn="l" rtl="0"/>
            <a:r>
              <a:rPr lang="en-US" sz="2400" dirty="0" smtClean="0">
                <a:solidFill>
                  <a:schemeClr val="tx1"/>
                </a:solidFill>
              </a:rPr>
              <a:t>Objective</a:t>
            </a:r>
          </a:p>
          <a:p>
            <a:pPr algn="l" rtl="0"/>
            <a:r>
              <a:rPr lang="en-US" sz="2400" dirty="0" smtClean="0">
                <a:solidFill>
                  <a:schemeClr val="tx1"/>
                </a:solidFill>
              </a:rPr>
              <a:t>Introduction</a:t>
            </a:r>
          </a:p>
          <a:p>
            <a:pPr algn="l" rtl="0"/>
            <a:r>
              <a:rPr lang="en-US" sz="2400" dirty="0" smtClean="0">
                <a:solidFill>
                  <a:schemeClr val="tx1"/>
                </a:solidFill>
              </a:rPr>
              <a:t>Definition of Politeness </a:t>
            </a:r>
          </a:p>
          <a:p>
            <a:pPr algn="l" rtl="0"/>
            <a:r>
              <a:rPr lang="en-US" sz="2400" dirty="0" smtClean="0">
                <a:solidFill>
                  <a:schemeClr val="tx1"/>
                </a:solidFill>
              </a:rPr>
              <a:t>Principles of Politeness </a:t>
            </a:r>
          </a:p>
          <a:p>
            <a:pPr algn="l" rtl="0"/>
            <a:r>
              <a:rPr lang="en-US" sz="2400" dirty="0" smtClean="0">
                <a:solidFill>
                  <a:schemeClr val="tx1"/>
                </a:solidFill>
              </a:rPr>
              <a:t>Conclusion</a:t>
            </a:r>
          </a:p>
          <a:p>
            <a:pPr algn="l" rtl="0"/>
            <a:r>
              <a:rPr lang="en-US" sz="2400" dirty="0" smtClean="0">
                <a:solidFill>
                  <a:schemeClr val="tx1"/>
                </a:solidFill>
              </a:rPr>
              <a:t>Reflection</a:t>
            </a:r>
          </a:p>
          <a:p>
            <a:pPr algn="l" rtl="0"/>
            <a:r>
              <a:rPr lang="en-US" sz="2400" dirty="0" smtClean="0">
                <a:solidFill>
                  <a:schemeClr val="tx1"/>
                </a:solidFill>
              </a:rPr>
              <a:t>Reference</a:t>
            </a:r>
            <a:endParaRPr lang="en-US" sz="2400" dirty="0">
              <a:solidFill>
                <a:schemeClr val="tx1"/>
              </a:solidFill>
            </a:endParaRPr>
          </a:p>
        </p:txBody>
      </p:sp>
    </p:spTree>
    <p:extLst>
      <p:ext uri="{BB962C8B-B14F-4D97-AF65-F5344CB8AC3E}">
        <p14:creationId xmlns:p14="http://schemas.microsoft.com/office/powerpoint/2010/main" val="235081802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Objective</a:t>
            </a:r>
            <a:br>
              <a:rPr lang="en-GB" dirty="0"/>
            </a:br>
            <a:endParaRPr lang="ar-SA" dirty="0"/>
          </a:p>
        </p:txBody>
      </p:sp>
      <p:sp>
        <p:nvSpPr>
          <p:cNvPr id="3" name="عنصر نائب للمحتوى 2"/>
          <p:cNvSpPr>
            <a:spLocks noGrp="1"/>
          </p:cNvSpPr>
          <p:nvPr>
            <p:ph idx="1"/>
          </p:nvPr>
        </p:nvSpPr>
        <p:spPr/>
        <p:txBody>
          <a:bodyPr/>
          <a:lstStyle/>
          <a:p>
            <a:pPr algn="l" rtl="0"/>
            <a:r>
              <a:rPr lang="en-US" sz="2400" dirty="0">
                <a:solidFill>
                  <a:schemeClr val="tx1"/>
                </a:solidFill>
              </a:rPr>
              <a:t>By the end of this presentation, you’ll be able </a:t>
            </a:r>
            <a:r>
              <a:rPr lang="en-US" sz="2400" dirty="0" smtClean="0">
                <a:solidFill>
                  <a:schemeClr val="tx1"/>
                </a:solidFill>
              </a:rPr>
              <a:t>to:</a:t>
            </a:r>
          </a:p>
          <a:p>
            <a:pPr marL="0" indent="0" algn="l" rtl="0">
              <a:buNone/>
            </a:pPr>
            <a:endParaRPr lang="en-US" sz="2400" dirty="0" smtClean="0">
              <a:solidFill>
                <a:schemeClr val="tx1">
                  <a:lumMod val="95000"/>
                  <a:lumOff val="5000"/>
                </a:schemeClr>
              </a:solidFill>
            </a:endParaRPr>
          </a:p>
          <a:p>
            <a:pPr marL="457200" indent="-457200" algn="l" rtl="0">
              <a:buFont typeface="+mj-lt"/>
              <a:buAutoNum type="arabicPeriod"/>
            </a:pPr>
            <a:r>
              <a:rPr lang="en-US" sz="2000" dirty="0" smtClean="0">
                <a:solidFill>
                  <a:schemeClr val="tx1"/>
                </a:solidFill>
              </a:rPr>
              <a:t>Define Politeness </a:t>
            </a:r>
          </a:p>
          <a:p>
            <a:pPr marL="457200" indent="-457200" algn="l" rtl="0">
              <a:buFont typeface="+mj-lt"/>
              <a:buAutoNum type="arabicPeriod"/>
            </a:pPr>
            <a:endParaRPr lang="en-US" sz="2000" dirty="0" smtClean="0">
              <a:solidFill>
                <a:schemeClr val="tx1"/>
              </a:solidFill>
            </a:endParaRPr>
          </a:p>
          <a:p>
            <a:pPr marL="457200" indent="-457200" algn="l" rtl="0">
              <a:buFont typeface="+mj-lt"/>
              <a:buAutoNum type="arabicPeriod"/>
            </a:pPr>
            <a:r>
              <a:rPr lang="en-US" sz="2000" dirty="0" smtClean="0">
                <a:solidFill>
                  <a:schemeClr val="tx1"/>
                </a:solidFill>
              </a:rPr>
              <a:t>Explain the Principles </a:t>
            </a:r>
            <a:r>
              <a:rPr lang="en-US" sz="2000" dirty="0">
                <a:solidFill>
                  <a:schemeClr val="tx1"/>
                </a:solidFill>
              </a:rPr>
              <a:t>of Politeness </a:t>
            </a:r>
            <a:endParaRPr lang="en-US" sz="2000" dirty="0" smtClean="0">
              <a:solidFill>
                <a:schemeClr val="tx1"/>
              </a:solidFill>
            </a:endParaRPr>
          </a:p>
          <a:p>
            <a:pPr algn="l" rtl="0"/>
            <a:endParaRPr lang="en-US" sz="2400" dirty="0" smtClean="0">
              <a:solidFill>
                <a:schemeClr val="tx1">
                  <a:lumMod val="95000"/>
                  <a:lumOff val="5000"/>
                </a:schemeClr>
              </a:solidFill>
            </a:endParaRPr>
          </a:p>
          <a:p>
            <a:pPr algn="l" rtl="0"/>
            <a:endParaRPr lang="en-US" sz="2400" dirty="0">
              <a:solidFill>
                <a:schemeClr val="tx1">
                  <a:lumMod val="95000"/>
                  <a:lumOff val="5000"/>
                </a:schemeClr>
              </a:solidFill>
            </a:endParaRPr>
          </a:p>
          <a:p>
            <a:pPr marL="0" indent="0" algn="l">
              <a:buNone/>
            </a:pPr>
            <a:endParaRPr lang="ar-SA" dirty="0"/>
          </a:p>
        </p:txBody>
      </p:sp>
    </p:spTree>
    <p:extLst>
      <p:ext uri="{BB962C8B-B14F-4D97-AF65-F5344CB8AC3E}">
        <p14:creationId xmlns:p14="http://schemas.microsoft.com/office/powerpoint/2010/main" val="53250492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Introduction</a:t>
            </a:r>
            <a:br>
              <a:rPr lang="en-GB" dirty="0"/>
            </a:br>
            <a:endParaRPr lang="ar-SA" dirty="0"/>
          </a:p>
        </p:txBody>
      </p:sp>
      <p:sp>
        <p:nvSpPr>
          <p:cNvPr id="3" name="عنصر نائب للمحتوى 2"/>
          <p:cNvSpPr>
            <a:spLocks noGrp="1"/>
          </p:cNvSpPr>
          <p:nvPr>
            <p:ph idx="1"/>
          </p:nvPr>
        </p:nvSpPr>
        <p:spPr/>
        <p:txBody>
          <a:bodyPr anchor="ctr">
            <a:normAutofit/>
          </a:bodyPr>
          <a:lstStyle/>
          <a:p>
            <a:pPr algn="just" rtl="0"/>
            <a:r>
              <a:rPr lang="en-US" sz="2000" dirty="0">
                <a:solidFill>
                  <a:schemeClr val="tx1"/>
                </a:solidFill>
              </a:rPr>
              <a:t>Many of us engage in social interactions without giving much thought to how we learned to be polite or how we can spot someone being unkind. We have been learning these guidelines ever since we started interacting with other people, so it just comes naturally. However, if you've ever lived in a different nation or culture, you'll quickly realize that the politeness standards there are different from those back home.</a:t>
            </a:r>
            <a:endParaRPr lang="ar-SA" sz="2000" dirty="0">
              <a:solidFill>
                <a:schemeClr val="tx1"/>
              </a:solidFill>
            </a:endParaRPr>
          </a:p>
        </p:txBody>
      </p:sp>
    </p:spTree>
    <p:extLst>
      <p:ext uri="{BB962C8B-B14F-4D97-AF65-F5344CB8AC3E}">
        <p14:creationId xmlns:p14="http://schemas.microsoft.com/office/powerpoint/2010/main" val="388452415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Definition of Politeness </a:t>
            </a:r>
            <a:br>
              <a:rPr lang="en-GB" dirty="0"/>
            </a:br>
            <a:endParaRPr lang="ar-SA" dirty="0"/>
          </a:p>
        </p:txBody>
      </p:sp>
      <p:sp>
        <p:nvSpPr>
          <p:cNvPr id="3" name="عنصر نائب للمحتوى 2"/>
          <p:cNvSpPr>
            <a:spLocks noGrp="1"/>
          </p:cNvSpPr>
          <p:nvPr>
            <p:ph idx="1"/>
          </p:nvPr>
        </p:nvSpPr>
        <p:spPr/>
        <p:txBody>
          <a:bodyPr anchor="ctr">
            <a:normAutofit/>
          </a:bodyPr>
          <a:lstStyle/>
          <a:p>
            <a:pPr algn="just" rtl="0"/>
            <a:r>
              <a:rPr lang="en-US" sz="2000" dirty="0" smtClean="0">
                <a:solidFill>
                  <a:schemeClr val="tx1"/>
                </a:solidFill>
              </a:rPr>
              <a:t>The  </a:t>
            </a:r>
            <a:r>
              <a:rPr lang="en-US" sz="2000" dirty="0">
                <a:solidFill>
                  <a:schemeClr val="tx1"/>
                </a:solidFill>
              </a:rPr>
              <a:t>politeness is a  social skills whose goal is to ensure everyone feels affirmed in social </a:t>
            </a:r>
            <a:r>
              <a:rPr lang="en-US" sz="2000" dirty="0" smtClean="0">
                <a:solidFill>
                  <a:schemeClr val="tx1"/>
                </a:solidFill>
              </a:rPr>
              <a:t>interaction. </a:t>
            </a:r>
            <a:r>
              <a:rPr lang="en-US" sz="2000" dirty="0">
                <a:solidFill>
                  <a:schemeClr val="tx1"/>
                </a:solidFill>
              </a:rPr>
              <a:t>Being polite therefore consists of attempting to save face for another.</a:t>
            </a:r>
            <a:endParaRPr lang="ar-SA" sz="2000" dirty="0">
              <a:solidFill>
                <a:schemeClr val="tx1"/>
              </a:solidFill>
            </a:endParaRPr>
          </a:p>
        </p:txBody>
      </p:sp>
    </p:spTree>
    <p:extLst>
      <p:ext uri="{BB962C8B-B14F-4D97-AF65-F5344CB8AC3E}">
        <p14:creationId xmlns:p14="http://schemas.microsoft.com/office/powerpoint/2010/main" val="306739557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Principles of Politeness </a:t>
            </a:r>
            <a:br>
              <a:rPr lang="en-GB" dirty="0"/>
            </a:br>
            <a:endParaRPr lang="ar-SA" dirty="0"/>
          </a:p>
        </p:txBody>
      </p:sp>
      <p:sp>
        <p:nvSpPr>
          <p:cNvPr id="3" name="عنصر نائب للمحتوى 2"/>
          <p:cNvSpPr>
            <a:spLocks noGrp="1"/>
          </p:cNvSpPr>
          <p:nvPr>
            <p:ph idx="1"/>
          </p:nvPr>
        </p:nvSpPr>
        <p:spPr/>
        <p:txBody>
          <a:bodyPr>
            <a:normAutofit/>
          </a:bodyPr>
          <a:lstStyle/>
          <a:p>
            <a:pPr algn="just" rtl="0"/>
            <a:r>
              <a:rPr lang="en-US" sz="2000" dirty="0">
                <a:solidFill>
                  <a:schemeClr val="tx1"/>
                </a:solidFill>
              </a:rPr>
              <a:t>TACT:  </a:t>
            </a:r>
            <a:r>
              <a:rPr lang="en-US" sz="2000" dirty="0" smtClean="0">
                <a:solidFill>
                  <a:schemeClr val="tx1"/>
                </a:solidFill>
              </a:rPr>
              <a:t>Minimize </a:t>
            </a:r>
            <a:r>
              <a:rPr lang="en-US" sz="2000" dirty="0">
                <a:solidFill>
                  <a:schemeClr val="tx1"/>
                </a:solidFill>
              </a:rPr>
              <a:t>the expression of beliefs which imply cost to </a:t>
            </a:r>
            <a:r>
              <a:rPr lang="en-US" sz="2000" dirty="0" smtClean="0">
                <a:solidFill>
                  <a:schemeClr val="tx1"/>
                </a:solidFill>
              </a:rPr>
              <a:t>other, maximize </a:t>
            </a:r>
            <a:r>
              <a:rPr lang="en-US" sz="2000" dirty="0">
                <a:solidFill>
                  <a:schemeClr val="tx1"/>
                </a:solidFill>
              </a:rPr>
              <a:t>the expression of beliefs which imply benefit to other</a:t>
            </a:r>
            <a:r>
              <a:rPr lang="en-US" sz="2000" dirty="0" smtClean="0">
                <a:solidFill>
                  <a:schemeClr val="tx1"/>
                </a:solidFill>
              </a:rPr>
              <a:t>.</a:t>
            </a:r>
            <a:endParaRPr lang="en-US" sz="2000" dirty="0">
              <a:solidFill>
                <a:schemeClr val="tx1"/>
              </a:solidFill>
            </a:endParaRPr>
          </a:p>
          <a:p>
            <a:pPr algn="just" rtl="0"/>
            <a:endParaRPr lang="en-US" sz="2000" dirty="0">
              <a:solidFill>
                <a:schemeClr val="tx1"/>
              </a:solidFill>
            </a:endParaRPr>
          </a:p>
          <a:p>
            <a:pPr algn="just" rtl="0"/>
            <a:r>
              <a:rPr lang="en-US" sz="2000" dirty="0">
                <a:solidFill>
                  <a:schemeClr val="tx1"/>
                </a:solidFill>
              </a:rPr>
              <a:t>GENEROSITY: </a:t>
            </a:r>
            <a:r>
              <a:rPr lang="en-US" sz="2000" dirty="0" smtClean="0">
                <a:solidFill>
                  <a:schemeClr val="tx1"/>
                </a:solidFill>
              </a:rPr>
              <a:t>Minimize </a:t>
            </a:r>
            <a:r>
              <a:rPr lang="en-US" sz="2000" dirty="0">
                <a:solidFill>
                  <a:schemeClr val="tx1"/>
                </a:solidFill>
              </a:rPr>
              <a:t>the expression of benefit to </a:t>
            </a:r>
            <a:r>
              <a:rPr lang="en-US" sz="2000" dirty="0" smtClean="0">
                <a:solidFill>
                  <a:schemeClr val="tx1"/>
                </a:solidFill>
              </a:rPr>
              <a:t>self, </a:t>
            </a:r>
            <a:r>
              <a:rPr lang="en-US" sz="2000" dirty="0">
                <a:solidFill>
                  <a:schemeClr val="tx1"/>
                </a:solidFill>
              </a:rPr>
              <a:t>maximize the expression of cost to self</a:t>
            </a:r>
            <a:r>
              <a:rPr lang="en-US" sz="2000" dirty="0" smtClean="0">
                <a:solidFill>
                  <a:schemeClr val="tx1"/>
                </a:solidFill>
              </a:rPr>
              <a:t>.</a:t>
            </a:r>
            <a:endParaRPr lang="en-US" sz="2000" dirty="0">
              <a:solidFill>
                <a:schemeClr val="tx1"/>
              </a:solidFill>
            </a:endParaRPr>
          </a:p>
          <a:p>
            <a:pPr algn="just" rtl="0"/>
            <a:endParaRPr lang="en-US" sz="2000" dirty="0">
              <a:solidFill>
                <a:schemeClr val="tx1"/>
              </a:solidFill>
            </a:endParaRPr>
          </a:p>
          <a:p>
            <a:pPr algn="just" rtl="0"/>
            <a:r>
              <a:rPr lang="en-US" sz="2000" dirty="0">
                <a:solidFill>
                  <a:schemeClr val="tx1"/>
                </a:solidFill>
              </a:rPr>
              <a:t>APPROBATION: </a:t>
            </a:r>
            <a:r>
              <a:rPr lang="en-US" sz="2000" dirty="0" smtClean="0">
                <a:solidFill>
                  <a:schemeClr val="tx1"/>
                </a:solidFill>
              </a:rPr>
              <a:t>Minimize </a:t>
            </a:r>
            <a:r>
              <a:rPr lang="en-US" sz="2000" dirty="0">
                <a:solidFill>
                  <a:schemeClr val="tx1"/>
                </a:solidFill>
              </a:rPr>
              <a:t>the expression of beliefs which express dispraise of </a:t>
            </a:r>
            <a:r>
              <a:rPr lang="en-US" sz="2000" dirty="0" smtClean="0">
                <a:solidFill>
                  <a:schemeClr val="tx1"/>
                </a:solidFill>
              </a:rPr>
              <a:t>other, </a:t>
            </a:r>
            <a:r>
              <a:rPr lang="en-US" sz="2000" dirty="0">
                <a:solidFill>
                  <a:schemeClr val="tx1"/>
                </a:solidFill>
              </a:rPr>
              <a:t>maximize the expression of beliefs which express approval of other</a:t>
            </a:r>
            <a:r>
              <a:rPr lang="en-US" sz="2000" dirty="0" smtClean="0">
                <a:solidFill>
                  <a:schemeClr val="tx1"/>
                </a:solidFill>
              </a:rPr>
              <a:t>.</a:t>
            </a:r>
            <a:endParaRPr lang="ar-SA" sz="2000" dirty="0">
              <a:solidFill>
                <a:schemeClr val="tx1"/>
              </a:solidFill>
            </a:endParaRPr>
          </a:p>
        </p:txBody>
      </p:sp>
    </p:spTree>
    <p:extLst>
      <p:ext uri="{BB962C8B-B14F-4D97-AF65-F5344CB8AC3E}">
        <p14:creationId xmlns:p14="http://schemas.microsoft.com/office/powerpoint/2010/main" val="17908922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Principles of Politeness </a:t>
            </a:r>
            <a:endParaRPr lang="ar-SA" dirty="0"/>
          </a:p>
        </p:txBody>
      </p:sp>
      <p:sp>
        <p:nvSpPr>
          <p:cNvPr id="3" name="عنصر نائب للمحتوى 2"/>
          <p:cNvSpPr>
            <a:spLocks noGrp="1"/>
          </p:cNvSpPr>
          <p:nvPr>
            <p:ph idx="1"/>
          </p:nvPr>
        </p:nvSpPr>
        <p:spPr/>
        <p:txBody>
          <a:bodyPr>
            <a:normAutofit/>
          </a:bodyPr>
          <a:lstStyle/>
          <a:p>
            <a:pPr algn="just" rtl="0"/>
            <a:r>
              <a:rPr lang="en-US" sz="2000" dirty="0">
                <a:solidFill>
                  <a:schemeClr val="tx1"/>
                </a:solidFill>
              </a:rPr>
              <a:t>MODESTY: ‘Minimize the expression of praise of self; maximize the expression of dispraise of self.’</a:t>
            </a:r>
          </a:p>
          <a:p>
            <a:pPr algn="just" rtl="0"/>
            <a:endParaRPr lang="en-US" sz="2000" dirty="0">
              <a:solidFill>
                <a:schemeClr val="tx1"/>
              </a:solidFill>
            </a:endParaRPr>
          </a:p>
          <a:p>
            <a:pPr algn="just" rtl="0"/>
            <a:r>
              <a:rPr lang="en-US" sz="2000" dirty="0">
                <a:solidFill>
                  <a:schemeClr val="tx1"/>
                </a:solidFill>
              </a:rPr>
              <a:t>AGREEMENT: ‘Minimize the expression of disagreement between self and other; maximize the expression of agreement between self and other.’</a:t>
            </a:r>
          </a:p>
          <a:p>
            <a:pPr algn="just" rtl="0"/>
            <a:endParaRPr lang="en-US" sz="2000" dirty="0">
              <a:solidFill>
                <a:schemeClr val="tx1"/>
              </a:solidFill>
            </a:endParaRPr>
          </a:p>
          <a:p>
            <a:pPr algn="just" rtl="0"/>
            <a:r>
              <a:rPr lang="en-US" sz="2000" dirty="0">
                <a:solidFill>
                  <a:schemeClr val="tx1"/>
                </a:solidFill>
              </a:rPr>
              <a:t>SYMPATHY: ‘Minimize antipathy between self and other; maximize sympathy between self and other.</a:t>
            </a:r>
            <a:endParaRPr lang="ar-SA" sz="2000" dirty="0">
              <a:solidFill>
                <a:schemeClr val="tx1"/>
              </a:solidFill>
            </a:endParaRPr>
          </a:p>
        </p:txBody>
      </p:sp>
    </p:spTree>
    <p:extLst>
      <p:ext uri="{BB962C8B-B14F-4D97-AF65-F5344CB8AC3E}">
        <p14:creationId xmlns:p14="http://schemas.microsoft.com/office/powerpoint/2010/main" val="133335568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Examples </a:t>
            </a:r>
            <a:endParaRPr lang="ar-SA" dirty="0"/>
          </a:p>
        </p:txBody>
      </p:sp>
      <p:sp>
        <p:nvSpPr>
          <p:cNvPr id="3" name="عنصر نائب للمحتوى 2"/>
          <p:cNvSpPr>
            <a:spLocks noGrp="1"/>
          </p:cNvSpPr>
          <p:nvPr>
            <p:ph idx="1"/>
          </p:nvPr>
        </p:nvSpPr>
        <p:spPr/>
        <p:txBody>
          <a:bodyPr>
            <a:normAutofit/>
          </a:bodyPr>
          <a:lstStyle/>
          <a:p>
            <a:pPr algn="just" rtl="0"/>
            <a:r>
              <a:rPr lang="en-US" sz="2000" dirty="0" smtClean="0">
                <a:solidFill>
                  <a:schemeClr val="tx1"/>
                </a:solidFill>
              </a:rPr>
              <a:t>If you wanted </a:t>
            </a:r>
            <a:r>
              <a:rPr lang="en-US" sz="2000" dirty="0">
                <a:solidFill>
                  <a:schemeClr val="tx1"/>
                </a:solidFill>
              </a:rPr>
              <a:t>to ask someone a favor, using the maxim of tact, you might say </a:t>
            </a:r>
            <a:r>
              <a:rPr lang="en-US" sz="2000" dirty="0" smtClean="0">
                <a:solidFill>
                  <a:schemeClr val="tx1"/>
                </a:solidFill>
              </a:rPr>
              <a:t>something like</a:t>
            </a:r>
            <a:r>
              <a:rPr lang="en-US" sz="2000" dirty="0">
                <a:solidFill>
                  <a:schemeClr val="tx1"/>
                </a:solidFill>
              </a:rPr>
              <a:t>, “I know you’re very busy</a:t>
            </a:r>
            <a:r>
              <a:rPr lang="en-US" sz="2000" dirty="0" smtClean="0">
                <a:solidFill>
                  <a:schemeClr val="tx1"/>
                </a:solidFill>
              </a:rPr>
              <a:t>.</a:t>
            </a:r>
          </a:p>
          <a:p>
            <a:pPr marL="0" indent="0" algn="just" rtl="0">
              <a:buNone/>
            </a:pPr>
            <a:endParaRPr lang="en-US" sz="2000" dirty="0" smtClean="0">
              <a:solidFill>
                <a:schemeClr val="tx1"/>
              </a:solidFill>
            </a:endParaRPr>
          </a:p>
          <a:p>
            <a:pPr algn="just" rtl="0"/>
            <a:r>
              <a:rPr lang="en-US" sz="2000" dirty="0">
                <a:solidFill>
                  <a:schemeClr val="tx1"/>
                </a:solidFill>
              </a:rPr>
              <a:t>Using the maxim of generosity, you might say, </a:t>
            </a:r>
            <a:r>
              <a:rPr lang="en-US" sz="2000" dirty="0" smtClean="0">
                <a:solidFill>
                  <a:schemeClr val="tx1"/>
                </a:solidFill>
              </a:rPr>
              <a:t>I’ll </a:t>
            </a:r>
            <a:r>
              <a:rPr lang="en-US" sz="2000" dirty="0">
                <a:solidFill>
                  <a:schemeClr val="tx1"/>
                </a:solidFill>
              </a:rPr>
              <a:t>walk the </a:t>
            </a:r>
            <a:r>
              <a:rPr lang="en-US" sz="2000" dirty="0" smtClean="0">
                <a:solidFill>
                  <a:schemeClr val="tx1"/>
                </a:solidFill>
              </a:rPr>
              <a:t>dog I </a:t>
            </a:r>
            <a:r>
              <a:rPr lang="en-US" sz="2000" dirty="0">
                <a:solidFill>
                  <a:schemeClr val="tx1"/>
                </a:solidFill>
              </a:rPr>
              <a:t>see </a:t>
            </a:r>
            <a:r>
              <a:rPr lang="en-US" sz="2000" dirty="0" smtClean="0">
                <a:solidFill>
                  <a:schemeClr val="tx1"/>
                </a:solidFill>
              </a:rPr>
              <a:t>you’re busy. In </a:t>
            </a:r>
            <a:r>
              <a:rPr lang="en-US" sz="2000" dirty="0">
                <a:solidFill>
                  <a:schemeClr val="tx1"/>
                </a:solidFill>
              </a:rPr>
              <a:t>violating the maxim, you might say, </a:t>
            </a:r>
            <a:r>
              <a:rPr lang="en-US" sz="2000" dirty="0" smtClean="0">
                <a:solidFill>
                  <a:schemeClr val="tx1"/>
                </a:solidFill>
              </a:rPr>
              <a:t>I’m </a:t>
            </a:r>
            <a:r>
              <a:rPr lang="en-US" sz="2000" dirty="0">
                <a:solidFill>
                  <a:schemeClr val="tx1"/>
                </a:solidFill>
              </a:rPr>
              <a:t>really busy. Why don’t </a:t>
            </a:r>
            <a:r>
              <a:rPr lang="en-US" sz="2000" dirty="0" smtClean="0">
                <a:solidFill>
                  <a:schemeClr val="tx1"/>
                </a:solidFill>
              </a:rPr>
              <a:t>you walk </a:t>
            </a:r>
            <a:r>
              <a:rPr lang="en-US" sz="2000" dirty="0">
                <a:solidFill>
                  <a:schemeClr val="tx1"/>
                </a:solidFill>
              </a:rPr>
              <a:t>the </a:t>
            </a:r>
            <a:r>
              <a:rPr lang="en-US" sz="2000" dirty="0" smtClean="0">
                <a:solidFill>
                  <a:schemeClr val="tx1"/>
                </a:solidFill>
              </a:rPr>
              <a:t>dog, </a:t>
            </a:r>
            <a:r>
              <a:rPr lang="en-US" sz="2000" dirty="0">
                <a:solidFill>
                  <a:schemeClr val="tx1"/>
                </a:solidFill>
              </a:rPr>
              <a:t>You’re not doing anything </a:t>
            </a:r>
            <a:r>
              <a:rPr lang="en-US" sz="2000" dirty="0" smtClean="0">
                <a:solidFill>
                  <a:schemeClr val="tx1"/>
                </a:solidFill>
              </a:rPr>
              <a:t>important.</a:t>
            </a:r>
          </a:p>
          <a:p>
            <a:pPr marL="0" indent="0" algn="just" rtl="0">
              <a:buNone/>
            </a:pPr>
            <a:endParaRPr lang="en-US" sz="2000" dirty="0" smtClean="0">
              <a:solidFill>
                <a:schemeClr val="tx1"/>
              </a:solidFill>
            </a:endParaRPr>
          </a:p>
          <a:p>
            <a:pPr algn="just" rtl="0"/>
            <a:r>
              <a:rPr lang="en-US" sz="2000" dirty="0" smtClean="0">
                <a:solidFill>
                  <a:schemeClr val="tx1"/>
                </a:solidFill>
              </a:rPr>
              <a:t>I </a:t>
            </a:r>
            <a:r>
              <a:rPr lang="en-US" sz="2000" dirty="0">
                <a:solidFill>
                  <a:schemeClr val="tx1"/>
                </a:solidFill>
              </a:rPr>
              <a:t>was really moved by </a:t>
            </a:r>
            <a:r>
              <a:rPr lang="en-US" sz="2000" dirty="0" smtClean="0">
                <a:solidFill>
                  <a:schemeClr val="tx1"/>
                </a:solidFill>
              </a:rPr>
              <a:t>your poem, and </a:t>
            </a:r>
            <a:r>
              <a:rPr lang="en-US" sz="2000" dirty="0">
                <a:solidFill>
                  <a:schemeClr val="tx1"/>
                </a:solidFill>
              </a:rPr>
              <a:t>minimizing any expression of criticism or disapproval (for </a:t>
            </a:r>
            <a:r>
              <a:rPr lang="en-US" sz="2000" dirty="0" smtClean="0">
                <a:solidFill>
                  <a:schemeClr val="tx1"/>
                </a:solidFill>
              </a:rPr>
              <a:t>example, For </a:t>
            </a:r>
            <a:r>
              <a:rPr lang="en-US" sz="2000" dirty="0">
                <a:solidFill>
                  <a:schemeClr val="tx1"/>
                </a:solidFill>
              </a:rPr>
              <a:t>a first effort, that poem wasn’t half </a:t>
            </a:r>
            <a:r>
              <a:rPr lang="en-US" sz="2000" dirty="0" smtClean="0">
                <a:solidFill>
                  <a:schemeClr val="tx1"/>
                </a:solidFill>
              </a:rPr>
              <a:t>bad.</a:t>
            </a:r>
          </a:p>
        </p:txBody>
      </p:sp>
    </p:spTree>
    <p:extLst>
      <p:ext uri="{BB962C8B-B14F-4D97-AF65-F5344CB8AC3E}">
        <p14:creationId xmlns:p14="http://schemas.microsoft.com/office/powerpoint/2010/main" val="146529768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Examples</a:t>
            </a:r>
            <a:endParaRPr lang="ar-SA" dirty="0"/>
          </a:p>
        </p:txBody>
      </p:sp>
      <p:sp>
        <p:nvSpPr>
          <p:cNvPr id="3" name="عنصر نائب للمحتوى 2"/>
          <p:cNvSpPr>
            <a:spLocks noGrp="1"/>
          </p:cNvSpPr>
          <p:nvPr>
            <p:ph idx="1"/>
          </p:nvPr>
        </p:nvSpPr>
        <p:spPr>
          <a:xfrm>
            <a:off x="2589212" y="2133600"/>
            <a:ext cx="8915400" cy="4724400"/>
          </a:xfrm>
        </p:spPr>
        <p:txBody>
          <a:bodyPr>
            <a:normAutofit/>
          </a:bodyPr>
          <a:lstStyle/>
          <a:p>
            <a:pPr algn="just" rtl="0"/>
            <a:r>
              <a:rPr lang="en-US" sz="2000" dirty="0">
                <a:solidFill>
                  <a:schemeClr val="tx1"/>
                </a:solidFill>
              </a:rPr>
              <a:t>Using the </a:t>
            </a:r>
            <a:r>
              <a:rPr lang="en-US" sz="2000" dirty="0" smtClean="0">
                <a:solidFill>
                  <a:schemeClr val="tx1"/>
                </a:solidFill>
              </a:rPr>
              <a:t>modesty maxim</a:t>
            </a:r>
            <a:r>
              <a:rPr lang="en-US" sz="2000" dirty="0">
                <a:solidFill>
                  <a:schemeClr val="tx1"/>
                </a:solidFill>
              </a:rPr>
              <a:t>, you might say something like, </a:t>
            </a:r>
            <a:r>
              <a:rPr lang="en-US" sz="2000" dirty="0" smtClean="0">
                <a:solidFill>
                  <a:schemeClr val="tx1"/>
                </a:solidFill>
              </a:rPr>
              <a:t>Well, thank </a:t>
            </a:r>
            <a:r>
              <a:rPr lang="en-US" sz="2000" dirty="0">
                <a:solidFill>
                  <a:schemeClr val="tx1"/>
                </a:solidFill>
              </a:rPr>
              <a:t>you, but I couldn’t have done this without your input; that was the </a:t>
            </a:r>
            <a:r>
              <a:rPr lang="en-US" sz="2000" dirty="0" smtClean="0">
                <a:solidFill>
                  <a:schemeClr val="tx1"/>
                </a:solidFill>
              </a:rPr>
              <a:t>crucial element. </a:t>
            </a:r>
            <a:r>
              <a:rPr lang="en-US" sz="2000" dirty="0">
                <a:solidFill>
                  <a:schemeClr val="tx1"/>
                </a:solidFill>
              </a:rPr>
              <a:t>Violating this maxim, you might say, </a:t>
            </a:r>
            <a:r>
              <a:rPr lang="en-US" sz="2000" dirty="0" smtClean="0">
                <a:solidFill>
                  <a:schemeClr val="tx1"/>
                </a:solidFill>
              </a:rPr>
              <a:t>Yes thank </a:t>
            </a:r>
            <a:r>
              <a:rPr lang="en-US" sz="2000" dirty="0">
                <a:solidFill>
                  <a:schemeClr val="tx1"/>
                </a:solidFill>
              </a:rPr>
              <a:t>you, it was one of </a:t>
            </a:r>
            <a:r>
              <a:rPr lang="en-US" sz="2000" dirty="0" smtClean="0">
                <a:solidFill>
                  <a:schemeClr val="tx1"/>
                </a:solidFill>
              </a:rPr>
              <a:t>my best </a:t>
            </a:r>
            <a:r>
              <a:rPr lang="en-US" sz="2000" dirty="0">
                <a:solidFill>
                  <a:schemeClr val="tx1"/>
                </a:solidFill>
              </a:rPr>
              <a:t>efforts, I have to admit</a:t>
            </a:r>
            <a:r>
              <a:rPr lang="en-US" sz="2000" dirty="0" smtClean="0">
                <a:solidFill>
                  <a:schemeClr val="tx1"/>
                </a:solidFill>
              </a:rPr>
              <a:t>.</a:t>
            </a:r>
          </a:p>
          <a:p>
            <a:pPr marL="0" indent="0" algn="just" rtl="0">
              <a:buNone/>
            </a:pPr>
            <a:endParaRPr lang="en-US" sz="2000" dirty="0" smtClean="0">
              <a:solidFill>
                <a:schemeClr val="tx1"/>
              </a:solidFill>
            </a:endParaRPr>
          </a:p>
          <a:p>
            <a:pPr algn="just" rtl="0"/>
            <a:r>
              <a:rPr lang="en-US" sz="2000" dirty="0">
                <a:solidFill>
                  <a:schemeClr val="tx1"/>
                </a:solidFill>
              </a:rPr>
              <a:t>The maxim of agreement, </a:t>
            </a:r>
            <a:r>
              <a:rPr lang="en-US" sz="2000" dirty="0" smtClean="0">
                <a:solidFill>
                  <a:schemeClr val="tx1"/>
                </a:solidFill>
              </a:rPr>
              <a:t>That </a:t>
            </a:r>
            <a:r>
              <a:rPr lang="en-US" sz="2000" dirty="0">
                <a:solidFill>
                  <a:schemeClr val="tx1"/>
                </a:solidFill>
              </a:rPr>
              <a:t>color you selected was just </a:t>
            </a:r>
            <a:r>
              <a:rPr lang="en-US" sz="2000" dirty="0" smtClean="0">
                <a:solidFill>
                  <a:schemeClr val="tx1"/>
                </a:solidFill>
              </a:rPr>
              <a:t>right, it makes </a:t>
            </a:r>
            <a:r>
              <a:rPr lang="en-US" sz="2000" dirty="0">
                <a:solidFill>
                  <a:schemeClr val="tx1"/>
                </a:solidFill>
              </a:rPr>
              <a:t>the room </a:t>
            </a:r>
            <a:r>
              <a:rPr lang="en-US" sz="2000" dirty="0" smtClean="0">
                <a:solidFill>
                  <a:schemeClr val="tx1"/>
                </a:solidFill>
              </a:rPr>
              <a:t>exciting</a:t>
            </a:r>
            <a:r>
              <a:rPr lang="en-US" sz="2000" dirty="0">
                <a:solidFill>
                  <a:schemeClr val="tx1"/>
                </a:solidFill>
              </a:rPr>
              <a:t>.</a:t>
            </a:r>
            <a:r>
              <a:rPr lang="en-US" sz="2000" dirty="0" smtClean="0">
                <a:solidFill>
                  <a:schemeClr val="tx1"/>
                </a:solidFill>
              </a:rPr>
              <a:t> </a:t>
            </a:r>
          </a:p>
          <a:p>
            <a:pPr marL="0" indent="0" algn="just" rtl="0">
              <a:buNone/>
            </a:pPr>
            <a:endParaRPr lang="en-US" sz="2000" dirty="0" smtClean="0">
              <a:solidFill>
                <a:schemeClr val="tx1"/>
              </a:solidFill>
            </a:endParaRPr>
          </a:p>
          <a:p>
            <a:pPr algn="just" rtl="0"/>
            <a:r>
              <a:rPr lang="en-US" sz="2000" dirty="0">
                <a:solidFill>
                  <a:schemeClr val="tx1"/>
                </a:solidFill>
              </a:rPr>
              <a:t>Using </a:t>
            </a:r>
            <a:r>
              <a:rPr lang="en-US" sz="2000" dirty="0" smtClean="0">
                <a:solidFill>
                  <a:schemeClr val="tx1"/>
                </a:solidFill>
              </a:rPr>
              <a:t>the sympathy </a:t>
            </a:r>
            <a:r>
              <a:rPr lang="en-US" sz="2000" dirty="0">
                <a:solidFill>
                  <a:schemeClr val="tx1"/>
                </a:solidFill>
              </a:rPr>
              <a:t>maxim, you might say, </a:t>
            </a:r>
            <a:r>
              <a:rPr lang="en-US" sz="2000" dirty="0" smtClean="0">
                <a:solidFill>
                  <a:schemeClr val="tx1"/>
                </a:solidFill>
              </a:rPr>
              <a:t>I </a:t>
            </a:r>
            <a:r>
              <a:rPr lang="en-US" sz="2000" dirty="0">
                <a:solidFill>
                  <a:schemeClr val="tx1"/>
                </a:solidFill>
              </a:rPr>
              <a:t>understand your feelings; I’m so sorry</a:t>
            </a:r>
            <a:r>
              <a:rPr lang="en-US" sz="2000" dirty="0" smtClean="0">
                <a:solidFill>
                  <a:schemeClr val="tx1"/>
                </a:solidFill>
              </a:rPr>
              <a:t>. </a:t>
            </a:r>
            <a:r>
              <a:rPr lang="en-US" sz="2000" dirty="0">
                <a:solidFill>
                  <a:schemeClr val="tx1"/>
                </a:solidFill>
              </a:rPr>
              <a:t>If you </a:t>
            </a:r>
            <a:r>
              <a:rPr lang="en-US" sz="2000" dirty="0" smtClean="0">
                <a:solidFill>
                  <a:schemeClr val="tx1"/>
                </a:solidFill>
              </a:rPr>
              <a:t>violated this </a:t>
            </a:r>
            <a:r>
              <a:rPr lang="en-US" sz="2000" dirty="0">
                <a:solidFill>
                  <a:schemeClr val="tx1"/>
                </a:solidFill>
              </a:rPr>
              <a:t>maxim you might say, for example, </a:t>
            </a:r>
            <a:r>
              <a:rPr lang="en-US" sz="2000" dirty="0" smtClean="0">
                <a:solidFill>
                  <a:schemeClr val="tx1"/>
                </a:solidFill>
              </a:rPr>
              <a:t>You’re </a:t>
            </a:r>
            <a:r>
              <a:rPr lang="en-US" sz="2000" dirty="0">
                <a:solidFill>
                  <a:schemeClr val="tx1"/>
                </a:solidFill>
              </a:rPr>
              <a:t>making a fuss over </a:t>
            </a:r>
            <a:r>
              <a:rPr lang="en-US" sz="2000" dirty="0" smtClean="0">
                <a:solidFill>
                  <a:schemeClr val="tx1"/>
                </a:solidFill>
              </a:rPr>
              <a:t>nothing ” or“ You </a:t>
            </a:r>
            <a:r>
              <a:rPr lang="en-US" sz="2000" dirty="0">
                <a:solidFill>
                  <a:schemeClr val="tx1"/>
                </a:solidFill>
              </a:rPr>
              <a:t>get upset over the least little thing; what is it this </a:t>
            </a:r>
            <a:r>
              <a:rPr lang="en-US" sz="2000" dirty="0" smtClean="0">
                <a:solidFill>
                  <a:schemeClr val="tx1"/>
                </a:solidFill>
              </a:rPr>
              <a:t>time.</a:t>
            </a:r>
          </a:p>
          <a:p>
            <a:pPr marL="0" indent="0" algn="l" rtl="0">
              <a:buNone/>
            </a:pPr>
            <a:endParaRPr lang="ar-SA" sz="2000" dirty="0">
              <a:solidFill>
                <a:schemeClr val="tx1"/>
              </a:solidFill>
            </a:endParaRPr>
          </a:p>
        </p:txBody>
      </p:sp>
    </p:spTree>
    <p:extLst>
      <p:ext uri="{BB962C8B-B14F-4D97-AF65-F5344CB8AC3E}">
        <p14:creationId xmlns:p14="http://schemas.microsoft.com/office/powerpoint/2010/main" val="150338747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1022</TotalTime>
  <Words>685</Words>
  <Application>Microsoft Office PowerPoint</Application>
  <PresentationFormat>Widescreen</PresentationFormat>
  <Paragraphs>56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Century Gothic</vt:lpstr>
      <vt:lpstr>Tahoma</vt:lpstr>
      <vt:lpstr>Wingdings 3</vt:lpstr>
      <vt:lpstr>ربطة</vt:lpstr>
      <vt:lpstr>           Libyan International Medical University                           Faculty of Business Administration                The Principles of Politeness </vt:lpstr>
      <vt:lpstr>Table of Content </vt:lpstr>
      <vt:lpstr>Objective </vt:lpstr>
      <vt:lpstr>Introduction </vt:lpstr>
      <vt:lpstr>Definition of Politeness  </vt:lpstr>
      <vt:lpstr>Principles of Politeness  </vt:lpstr>
      <vt:lpstr>Principles of Politeness </vt:lpstr>
      <vt:lpstr>Examples </vt:lpstr>
      <vt:lpstr>Examples</vt:lpstr>
      <vt:lpstr>Conclusion </vt:lpstr>
      <vt:lpstr>Reflection </vt:lpstr>
      <vt:lpstr>Reference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The principles of politeness</dc:title>
  <dc:creator>HP</dc:creator>
  <cp:lastModifiedBy>Maher Fattouh</cp:lastModifiedBy>
  <cp:revision>8</cp:revision>
  <dcterms:created xsi:type="dcterms:W3CDTF">2022-12-19T15:04:47Z</dcterms:created>
  <dcterms:modified xsi:type="dcterms:W3CDTF">2023-03-02T09:02:21Z</dcterms:modified>
</cp:coreProperties>
</file>