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88825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orient="horz" pos="432">
          <p15:clr>
            <a:srgbClr val="A4A3A4"/>
          </p15:clr>
        </p15:guide>
        <p15:guide id="4" orient="horz" pos="3072">
          <p15:clr>
            <a:srgbClr val="A4A3A4"/>
          </p15:clr>
        </p15:guide>
        <p15:guide id="5" orient="horz" pos="3408">
          <p15:clr>
            <a:srgbClr val="A4A3A4"/>
          </p15:clr>
        </p15:guide>
        <p15:guide id="6" pos="3839">
          <p15:clr>
            <a:srgbClr val="A4A3A4"/>
          </p15:clr>
        </p15:guide>
        <p15:guide id="7" pos="383">
          <p15:clr>
            <a:srgbClr val="A4A3A4"/>
          </p15:clr>
        </p15:guide>
        <p15:guide id="8" pos="7295">
          <p15:clr>
            <a:srgbClr val="A4A3A4"/>
          </p15:clr>
        </p15:guide>
        <p15:guide id="9" pos="815">
          <p15:clr>
            <a:srgbClr val="A4A3A4"/>
          </p15:clr>
        </p15:guide>
        <p15:guide id="10" pos="2879">
          <p15:clr>
            <a:srgbClr val="A4A3A4"/>
          </p15:clr>
        </p15:guide>
        <p15:guide id="11" pos="30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>
      <p:cViewPr varScale="1">
        <p:scale>
          <a:sx n="69" d="100"/>
          <a:sy n="69" d="100"/>
        </p:scale>
        <p:origin x="564" y="44"/>
      </p:cViewPr>
      <p:guideLst>
        <p:guide orient="horz" pos="2160"/>
        <p:guide orient="horz" pos="3888"/>
        <p:guide orient="horz" pos="432"/>
        <p:guide orient="horz" pos="3072"/>
        <p:guide orient="horz" pos="3408"/>
        <p:guide pos="3839"/>
        <p:guide pos="383"/>
        <p:guide pos="7295"/>
        <p:guide pos="815"/>
        <p:guide pos="2879"/>
        <p:guide pos="307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3822" y="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cs typeface="+mj-cs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E5AAFC54-2B89-4578-85D5-8D6616214B84}" type="uaqdatetime1">
              <a:rPr lang="ar-SA" smtClean="0">
                <a:cs typeface="+mj-cs"/>
              </a:rPr>
              <a:t>02/11/1443</a:t>
            </a:fld>
            <a:endParaRPr lang="ar-SA" dirty="0">
              <a:cs typeface="+mj-cs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cs typeface="+mj-cs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A98ED8CD-4E4C-49AC-BDC6-2963BA49E54F}" type="slidenum">
              <a:rPr lang="ar-SA">
                <a:cs typeface="+mj-cs"/>
              </a:rPr>
              <a:pPr algn="l" rtl="1"/>
              <a:t>‹#›</a:t>
            </a:fld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/>
            </a:lvl1pPr>
          </a:lstStyle>
          <a:p>
            <a:fld id="{3C43F114-50B7-4A56-8FD4-EEBDA92B4CE2}" type="uaqdatetime1">
              <a:rPr lang="ar-SA" smtClean="0"/>
              <a:pPr/>
              <a:t>02/11/1443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/>
            </a:lvl1pPr>
          </a:lstStyle>
          <a:p>
            <a:fld id="{5FB91549-43BF-425A-AF25-7526201920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 rtlCol="1"/>
          <a:lstStyle/>
          <a:p>
            <a:pPr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 rtlCol="1"/>
          <a:lstStyle/>
          <a:p>
            <a:pPr rtl="1"/>
            <a:fld id="{5FB91549-43BF-425A-AF25-75262019208C}" type="slidenum">
              <a:rPr lang="ar-SA" smtClean="0"/>
              <a:t>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17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 flipH="1">
            <a:off x="-1588" y="-1"/>
            <a:ext cx="12190413" cy="6858001"/>
            <a:chOff x="-1588" y="0"/>
            <a:chExt cx="12190413" cy="6858001"/>
          </a:xfrm>
        </p:grpSpPr>
        <p:sp>
          <p:nvSpPr>
            <p:cNvPr id="11" name="مستطيل 10"/>
            <p:cNvSpPr/>
            <p:nvPr/>
          </p:nvSpPr>
          <p:spPr>
            <a:xfrm>
              <a:off x="-1588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noProof="0" dirty="0"/>
            </a:p>
          </p:txBody>
        </p:sp>
        <p:pic>
          <p:nvPicPr>
            <p:cNvPr id="5" name="صورة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73625" y="0"/>
              <a:ext cx="7315200" cy="6858001"/>
            </a:xfrm>
            <a:prstGeom prst="rect">
              <a:avLst/>
            </a:prstGeom>
          </p:spPr>
        </p:pic>
      </p:grpSp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>
            <a:off x="7618412" y="609600"/>
            <a:ext cx="3962400" cy="4724399"/>
          </a:xfrm>
        </p:spPr>
        <p:txBody>
          <a:bodyPr rtlCol="1">
            <a:normAutofit/>
          </a:bodyPr>
          <a:lstStyle>
            <a:lvl1pPr algn="r" rtl="1">
              <a:defRPr sz="4800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7618412" y="5410200"/>
            <a:ext cx="3962400" cy="76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>
                <a:solidFill>
                  <a:schemeClr val="tx1"/>
                </a:solidFill>
              </a:defRPr>
            </a:lvl1pPr>
          </a:lstStyle>
          <a:p>
            <a:pPr rtl="1"/>
            <a:fld id="{6CDB6DEB-142C-4182-AA18-6EAEAD95FA4B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 bwMode="ltGray"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 bwMode="ltGray"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>
                <a:solidFill>
                  <a:schemeClr val="bg1"/>
                </a:solidFill>
              </a:defRPr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942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608012" y="5105400"/>
            <a:ext cx="10971372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نص عمودي 2"/>
          <p:cNvSpPr>
            <a:spLocks noGrp="1"/>
          </p:cNvSpPr>
          <p:nvPr>
            <p:ph type="body" orient="vert" idx="1" hasCustomPrompt="1"/>
          </p:nvPr>
        </p:nvSpPr>
        <p:spPr>
          <a:xfrm flipV="1">
            <a:off x="608012" y="685800"/>
            <a:ext cx="10287000" cy="4190999"/>
          </a:xfrm>
        </p:spPr>
        <p:txBody>
          <a:bodyPr vert="eaVert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 baseline="0"/>
            </a:lvl8pPr>
            <a:lvl9pPr algn="r" rtl="1">
              <a:defRPr baseline="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6DB4B57E-C888-4379-B21F-CF2F18140444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34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نص وعنوان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 flipV="1">
            <a:off x="608012" y="685800"/>
            <a:ext cx="1295401" cy="5486400"/>
          </a:xfrm>
        </p:spPr>
        <p:txBody>
          <a:bodyPr vert="eaVert"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نص عمودي 2"/>
          <p:cNvSpPr>
            <a:spLocks noGrp="1"/>
          </p:cNvSpPr>
          <p:nvPr>
            <p:ph type="body" orient="vert" idx="1" hasCustomPrompt="1"/>
          </p:nvPr>
        </p:nvSpPr>
        <p:spPr>
          <a:xfrm flipV="1">
            <a:off x="2106560" y="685800"/>
            <a:ext cx="9474253" cy="5486400"/>
          </a:xfrm>
        </p:spPr>
        <p:txBody>
          <a:bodyPr vert="eaVert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 baseline="0"/>
            </a:lvl8pPr>
            <a:lvl9pPr algn="r" rtl="1">
              <a:defRPr baseline="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91ACCAAA-2024-450D-A782-C7C21F790DFF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A3F31473-23EB-4724-8B59-FE6D21D89FA4}" type="slidenum">
              <a:rPr lang="ar-SA" smtClean="0"/>
              <a:pPr algn="l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056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608012" y="5105400"/>
            <a:ext cx="10971372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7" name="عنصر نائب للمحتوى 2"/>
          <p:cNvSpPr>
            <a:spLocks noGrp="1"/>
          </p:cNvSpPr>
          <p:nvPr>
            <p:ph idx="13" hasCustomPrompt="1"/>
          </p:nvPr>
        </p:nvSpPr>
        <p:spPr>
          <a:xfrm>
            <a:off x="608013" y="685801"/>
            <a:ext cx="10287000" cy="4190999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  <a:lvl9pPr algn="r" rtl="1">
              <a:defRPr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D37108BE-4004-47B7-9363-4D4B51C16F32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4241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رأس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3351213" y="2514600"/>
            <a:ext cx="8229599" cy="2819400"/>
          </a:xfrm>
        </p:spPr>
        <p:txBody>
          <a:bodyPr rtlCol="1" anchor="b">
            <a:normAutofit/>
          </a:bodyPr>
          <a:lstStyle>
            <a:lvl1pPr algn="r" rtl="1">
              <a:defRPr sz="4800" b="0" cap="none" baseline="0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351213" y="5410200"/>
            <a:ext cx="8231187" cy="762000"/>
          </a:xfrm>
        </p:spPr>
        <p:txBody>
          <a:bodyPr rtlCol="1" anchor="t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268E5DAB-8788-4B57-88F1-13C6FB0CB0BB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0470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608012" y="5105400"/>
            <a:ext cx="10971372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>
            <a:off x="5865812" y="685800"/>
            <a:ext cx="5029200" cy="4191000"/>
          </a:xfrm>
        </p:spPr>
        <p:txBody>
          <a:bodyPr rtlCol="1"/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1800"/>
            </a:lvl4pPr>
            <a:lvl5pPr algn="r" rtl="1">
              <a:defRPr sz="1800"/>
            </a:lvl5pPr>
            <a:lvl6pPr algn="r" rtl="1">
              <a:defRPr sz="1800"/>
            </a:lvl6pPr>
            <a:lvl7pPr algn="r" rtl="1">
              <a:defRPr sz="1800"/>
            </a:lvl7pPr>
            <a:lvl8pPr algn="r" rtl="1">
              <a:defRPr sz="1800"/>
            </a:lvl8pPr>
            <a:lvl9pPr algn="r" rtl="1">
              <a:defRPr sz="180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08012" y="685800"/>
            <a:ext cx="5029199" cy="4191000"/>
          </a:xfrm>
        </p:spPr>
        <p:txBody>
          <a:bodyPr rtlCol="1"/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1800"/>
            </a:lvl4pPr>
            <a:lvl5pPr algn="r" rtl="1">
              <a:defRPr sz="1800"/>
            </a:lvl5pPr>
            <a:lvl6pPr algn="r" rtl="1">
              <a:defRPr sz="1800"/>
            </a:lvl6pPr>
            <a:lvl7pPr algn="r" rtl="1">
              <a:defRPr sz="1800"/>
            </a:lvl7pPr>
            <a:lvl8pPr algn="r" rtl="1">
              <a:defRPr sz="1800"/>
            </a:lvl8pPr>
            <a:lvl9pPr algn="r" rtl="1">
              <a:defRPr sz="180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2EAE2344-97F6-4901-A375-1674C96677E4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2207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608012" y="5105400"/>
            <a:ext cx="10971372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865961" y="685800"/>
            <a:ext cx="5029200" cy="990600"/>
          </a:xfrm>
        </p:spPr>
        <p:txBody>
          <a:bodyPr rtlCol="1" anchor="ctr">
            <a:normAutofit/>
          </a:bodyPr>
          <a:lstStyle>
            <a:lvl1pPr marL="0" indent="0" algn="r" rtl="1">
              <a:spcBef>
                <a:spcPts val="0"/>
              </a:spcBef>
              <a:buNone/>
              <a:defRPr sz="32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5865961" y="1752600"/>
            <a:ext cx="5029200" cy="3200400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08012" y="685800"/>
            <a:ext cx="5029200" cy="990600"/>
          </a:xfrm>
        </p:spPr>
        <p:txBody>
          <a:bodyPr rtlCol="1" anchor="ctr">
            <a:normAutofit/>
          </a:bodyPr>
          <a:lstStyle>
            <a:lvl1pPr marL="0" indent="0" algn="r" rtl="1">
              <a:spcBef>
                <a:spcPts val="0"/>
              </a:spcBef>
              <a:buNone/>
              <a:defRPr sz="32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>
            <a:off x="609600" y="1752600"/>
            <a:ext cx="5029200" cy="3200400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F547A9FA-EA4B-405F-B657-F5DFB9DD6F22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480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608012" y="5105400"/>
            <a:ext cx="10971372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5E8DD767-C197-409C-8F43-C8B832234148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A3F31473-23EB-4724-8B59-FE6D21D89FA4}" type="slidenum">
              <a:rPr lang="ar-SA" smtClean="0"/>
              <a:pPr algn="l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8236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2DA85D41-EAD6-4579-B312-67CA9185F445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84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7618411" y="685800"/>
            <a:ext cx="3962400" cy="4648200"/>
          </a:xfrm>
        </p:spPr>
        <p:txBody>
          <a:bodyPr rtlCol="1" anchor="b">
            <a:noAutofit/>
          </a:bodyPr>
          <a:lstStyle>
            <a:lvl1pPr algn="r" rtl="1">
              <a:defRPr sz="3600" b="0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618412" y="5410200"/>
            <a:ext cx="3962400" cy="76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000"/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>
            <a:off x="609442" y="685800"/>
            <a:ext cx="6704171" cy="5486400"/>
          </a:xfrm>
        </p:spPr>
        <p:txBody>
          <a:bodyPr rtlCol="1">
            <a:normAutofit/>
          </a:bodyPr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1800"/>
            </a:lvl4pPr>
            <a:lvl5pPr algn="r" rtl="1">
              <a:defRPr sz="1800"/>
            </a:lvl5pPr>
            <a:lvl6pPr algn="r" rtl="1">
              <a:defRPr sz="1800" baseline="0"/>
            </a:lvl6pPr>
            <a:lvl7pPr algn="r" rtl="1">
              <a:defRPr sz="1800" baseline="0"/>
            </a:lvl7pPr>
            <a:lvl8pPr algn="r" rtl="1">
              <a:defRPr sz="1800" baseline="0"/>
            </a:lvl8pPr>
            <a:lvl9pPr algn="r" rtl="1">
              <a:defRPr sz="1800" baseline="0"/>
            </a:lvl9pPr>
          </a:lstStyle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929298A8-D898-4A2F-B288-74AB22865C18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6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7618411" y="685800"/>
            <a:ext cx="3962400" cy="4648200"/>
          </a:xfrm>
        </p:spPr>
        <p:txBody>
          <a:bodyPr rtlCol="1" anchor="b">
            <a:normAutofit/>
          </a:bodyPr>
          <a:lstStyle>
            <a:lvl1pPr algn="r" rtl="1">
              <a:defRPr sz="3600" b="0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618412" y="5410200"/>
            <a:ext cx="3962400" cy="76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3" name="عنصر نائب للصورة 2" descr="عنصر نائب فارغ لإضافة صورة. انقر فوق العنصر النائب ثم حدد الصورة التي ترغب بإضافتها"/>
          <p:cNvSpPr>
            <a:spLocks noGrp="1"/>
          </p:cNvSpPr>
          <p:nvPr>
            <p:ph type="pic" idx="1"/>
          </p:nvPr>
        </p:nvSpPr>
        <p:spPr>
          <a:xfrm>
            <a:off x="608012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 rtlCol="1"/>
          <a:lstStyle>
            <a:lvl1pPr marL="0" indent="0" algn="ctr" rtl="1">
              <a:buNone/>
              <a:defRPr sz="32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0" smtClean="0"/>
              <a:t>انقر فوق الأيقونة لإضافة صورة</a:t>
            </a:r>
            <a:endParaRPr lang="ar-SA" noProof="0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8735325" y="6356351"/>
            <a:ext cx="2844059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CCFACDA1-CCAF-429C-942C-7A7A9F14D581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ctr"/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609441" y="6356351"/>
            <a:ext cx="2844059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A3F31473-23EB-4724-8B59-FE6D21D89FA4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742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461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cs typeface="+mj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8012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rtl="1"/>
            <a:r>
              <a:rPr lang="ar-SA" noProof="0" dirty="0" smtClean="0"/>
              <a:t>انقر لتحرير أنماط النص الرئيسي</a:t>
            </a:r>
          </a:p>
          <a:p>
            <a:pPr lvl="1" rtl="1"/>
            <a:r>
              <a:rPr lang="ar-SA" noProof="0" dirty="0" smtClean="0"/>
              <a:t>المستوى الثاني</a:t>
            </a:r>
          </a:p>
          <a:p>
            <a:pPr lvl="2" rtl="1"/>
            <a:r>
              <a:rPr lang="ar-SA" noProof="0" dirty="0" smtClean="0"/>
              <a:t>المستوى الثالث</a:t>
            </a:r>
          </a:p>
          <a:p>
            <a:pPr lvl="3" rtl="1"/>
            <a:r>
              <a:rPr lang="ar-SA" noProof="0" dirty="0" smtClean="0"/>
              <a:t>المستوى الرابع</a:t>
            </a:r>
          </a:p>
          <a:p>
            <a:pPr lvl="4" rtl="1"/>
            <a:r>
              <a:rPr lang="ar-SA" noProof="0" dirty="0" smtClean="0"/>
              <a:t>المستوى الخامس</a:t>
            </a:r>
            <a:endParaRPr lang="ar-SA" noProof="0" dirty="0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8012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200">
                <a:solidFill>
                  <a:schemeClr val="tx1"/>
                </a:solidFill>
                <a:cs typeface="+mj-cs"/>
              </a:defRPr>
            </a:lvl1pPr>
          </a:lstStyle>
          <a:p>
            <a:fld id="{31EF358F-9FE8-42B0-86D4-9B11CC17482E}" type="uaqdatetime1">
              <a:rPr lang="ar-SA" noProof="0" smtClean="0"/>
              <a:t>02/11/1443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>
              <a:defRPr sz="1200">
                <a:solidFill>
                  <a:schemeClr val="tx1"/>
                </a:solidFill>
                <a:cs typeface="+mj-cs"/>
              </a:defRPr>
            </a:lvl1pPr>
          </a:lstStyle>
          <a:p>
            <a:r>
              <a:rPr lang="ar-SA" noProof="0" dirty="0" smtClean="0"/>
              <a:t>إضافة تذييل</a:t>
            </a:r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200">
                <a:solidFill>
                  <a:schemeClr val="tx1"/>
                </a:solidFill>
                <a:cs typeface="+mj-cs"/>
              </a:defRPr>
            </a:lvl1pPr>
          </a:lstStyle>
          <a:p>
            <a:fld id="{A3F31473-23EB-4724-8B59-FE6D21D89FA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8435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r" defTabSz="914400" rtl="1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j-cs"/>
        </a:defRPr>
      </a:lvl1pPr>
      <a:lvl2pPr marL="615950" indent="-285750" algn="r" defTabSz="914400" rtl="1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j-cs"/>
        </a:defRPr>
      </a:lvl2pPr>
      <a:lvl3pPr marL="996696" indent="-228600" algn="r" defTabSz="914400" rtl="1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j-cs"/>
        </a:defRPr>
      </a:lvl3pPr>
      <a:lvl4pPr marL="1380744" indent="-283464" algn="r" defTabSz="914400" rtl="1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j-cs"/>
        </a:defRPr>
      </a:lvl4pPr>
      <a:lvl5pPr marL="1764792" indent="-228600" algn="r" defTabSz="914400" rtl="1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j-cs"/>
        </a:defRPr>
      </a:lvl5pPr>
      <a:lvl6pPr marL="2148840" indent="-283464" algn="r" defTabSz="914400" rtl="1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r" defTabSz="914400" rtl="1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r" defTabSz="914400" rtl="1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58134" indent="-285750" algn="r" defTabSz="914400" rtl="1" eaLnBrk="1" latinLnBrk="0" hangingPunct="1">
        <a:lnSpc>
          <a:spcPct val="90000"/>
        </a:lnSpc>
        <a:spcBef>
          <a:spcPts val="6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>
            <a:off x="6627812" y="-18473"/>
            <a:ext cx="5561013" cy="1981200"/>
          </a:xfrm>
        </p:spPr>
        <p:txBody>
          <a:bodyPr rtlCol="1" anchor="ctr">
            <a:normAutofit/>
          </a:bodyPr>
          <a:lstStyle/>
          <a:p>
            <a:pPr algn="ctr" rtl="0"/>
            <a:r>
              <a:rPr lang="en-US" sz="1800" dirty="0" smtClean="0"/>
              <a:t>Libyan International Medical University</a:t>
            </a:r>
            <a:br>
              <a:rPr lang="en-US" sz="1800" dirty="0" smtClean="0"/>
            </a:br>
            <a:r>
              <a:rPr lang="en-US" sz="1800" dirty="0" smtClean="0"/>
              <a:t>Faculty of Business Administration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ar-SA" sz="200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7618412" y="5486400"/>
            <a:ext cx="4267200" cy="1295400"/>
          </a:xfrm>
        </p:spPr>
        <p:txBody>
          <a:bodyPr rtlCol="1">
            <a:normAutofit lnSpcReduction="10000"/>
          </a:bodyPr>
          <a:lstStyle/>
          <a:p>
            <a:pPr algn="l" rtl="0"/>
            <a:r>
              <a:rPr lang="en-US" sz="1800" dirty="0" smtClean="0">
                <a:latin typeface="+mj-lt"/>
              </a:rPr>
              <a:t>Course: Principles of Management </a:t>
            </a:r>
          </a:p>
          <a:p>
            <a:pPr algn="l" rtl="0"/>
            <a:r>
              <a:rPr lang="en-US" sz="1800" dirty="0" smtClean="0">
                <a:latin typeface="+mj-lt"/>
              </a:rPr>
              <a:t>Name: Ali Shwehdi</a:t>
            </a:r>
          </a:p>
          <a:p>
            <a:pPr algn="l" rtl="0"/>
            <a:r>
              <a:rPr lang="en-US" sz="1800" dirty="0" smtClean="0">
                <a:latin typeface="+mj-lt"/>
              </a:rPr>
              <a:t>ID: 3308</a:t>
            </a:r>
          </a:p>
          <a:p>
            <a:pPr algn="l" rtl="0"/>
            <a:r>
              <a:rPr lang="en-US" sz="1800" dirty="0" smtClean="0">
                <a:latin typeface="+mj-lt"/>
              </a:rPr>
              <a:t>Date:13/4/2022</a:t>
            </a:r>
          </a:p>
          <a:p>
            <a:pPr algn="l" rtl="0"/>
            <a:r>
              <a:rPr lang="en-US" sz="1800" dirty="0" smtClean="0">
                <a:latin typeface="+mj-lt"/>
              </a:rPr>
              <a:t>Email: ali_3308@limu.edu.ly</a:t>
            </a:r>
          </a:p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1138" y="304800"/>
            <a:ext cx="837687" cy="83768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612" y="341745"/>
            <a:ext cx="914400" cy="914400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ar-SA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612" y="1625439"/>
            <a:ext cx="5429250" cy="3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7448722" y="2743200"/>
            <a:ext cx="3708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373545"/>
                </a:solidFill>
                <a:latin typeface="Cambria"/>
                <a:ea typeface="+mj-ea"/>
                <a:cs typeface="+mj-cs"/>
              </a:rPr>
              <a:t>The Types </a:t>
            </a:r>
            <a:r>
              <a:rPr lang="en-US" sz="2000" dirty="0">
                <a:solidFill>
                  <a:srgbClr val="373545"/>
                </a:solidFill>
                <a:latin typeface="Cambria"/>
                <a:ea typeface="+mj-ea"/>
                <a:cs typeface="+mj-cs"/>
              </a:rPr>
              <a:t>of Management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1400" dirty="0"/>
              <a:t> </a:t>
            </a:r>
            <a:r>
              <a:rPr lang="en-US" sz="2000" dirty="0" err="1"/>
              <a:t>Shallice</a:t>
            </a:r>
            <a:r>
              <a:rPr lang="en-US" sz="2000" dirty="0"/>
              <a:t>, T. (1982). "Specific impairments of planning". Philosophical Transactions of the Royal Society of London. Series B, Biological Sciences. 298 (1089): 199–209. doi:10.1098/rstb.1982.0082. PMID 6125971.</a:t>
            </a:r>
            <a:br>
              <a:rPr lang="en-US" sz="2000" dirty="0"/>
            </a:br>
            <a:r>
              <a:rPr lang="en-US" sz="2000" dirty="0"/>
              <a:t> Barron's Management, Barron's Business Review book fifth edition: Patrick J. Montana and Bruce H. </a:t>
            </a:r>
            <a:r>
              <a:rPr lang="en-US" sz="2000" dirty="0" err="1" smtClean="0"/>
              <a:t>Charnov</a:t>
            </a:r>
            <a:r>
              <a:rPr lang="en-US" sz="2000" dirty="0" smtClean="0"/>
              <a:t>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Anderson, JR; Albert, MV; </a:t>
            </a:r>
            <a:r>
              <a:rPr lang="en-US" sz="2000" dirty="0" err="1"/>
              <a:t>Fincham</a:t>
            </a:r>
            <a:r>
              <a:rPr lang="en-US" sz="2000" dirty="0"/>
              <a:t>, JM (Aug 2005). "Tracing problem solving in real time: fMRI analysis of the subject-paced Tower of Hanoi". J </a:t>
            </a:r>
            <a:r>
              <a:rPr lang="en-US" sz="2000" dirty="0" err="1"/>
              <a:t>Cogn</a:t>
            </a:r>
            <a:r>
              <a:rPr lang="en-US" sz="2000" dirty="0"/>
              <a:t> </a:t>
            </a:r>
            <a:r>
              <a:rPr lang="en-US" sz="2000" dirty="0" err="1"/>
              <a:t>Neurosci</a:t>
            </a:r>
            <a:r>
              <a:rPr lang="en-US" sz="2000" dirty="0"/>
              <a:t>. </a:t>
            </a:r>
            <a:endParaRPr lang="ar-SA" sz="20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pPr algn="ctr" rtl="0"/>
            <a:r>
              <a:rPr lang="en-US" sz="4800" dirty="0" smtClean="0">
                <a:latin typeface="+mj-lt"/>
              </a:rPr>
              <a:t>References</a:t>
            </a:r>
            <a:endParaRPr lang="ar-SA" sz="4800" dirty="0">
              <a:latin typeface="+mj-lt"/>
            </a:endParaRP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060" y="1295400"/>
            <a:ext cx="6407094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3965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Table of Contents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 anchor="ctr"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+mj-lt"/>
              </a:rPr>
              <a:t>Introduction</a:t>
            </a:r>
          </a:p>
          <a:p>
            <a:pPr algn="l" rtl="0"/>
            <a:r>
              <a:rPr lang="en-US" dirty="0" smtClean="0">
                <a:latin typeface="+mj-lt"/>
              </a:rPr>
              <a:t>Types of Plans</a:t>
            </a:r>
          </a:p>
          <a:p>
            <a:pPr algn="l" rtl="0"/>
            <a:r>
              <a:rPr lang="en-US" dirty="0" smtClean="0">
                <a:latin typeface="+mj-lt"/>
              </a:rPr>
              <a:t>Operational Planning</a:t>
            </a:r>
          </a:p>
          <a:p>
            <a:pPr algn="l" rtl="0"/>
            <a:r>
              <a:rPr lang="en-US" dirty="0" smtClean="0">
                <a:latin typeface="+mj-lt"/>
              </a:rPr>
              <a:t>Strategic Planning</a:t>
            </a:r>
          </a:p>
          <a:p>
            <a:pPr algn="l" rtl="0"/>
            <a:r>
              <a:rPr lang="en-US" dirty="0" smtClean="0">
                <a:latin typeface="+mj-lt"/>
              </a:rPr>
              <a:t>Tactical Planning</a:t>
            </a:r>
          </a:p>
          <a:p>
            <a:pPr algn="l" rtl="0"/>
            <a:r>
              <a:rPr lang="en-US" dirty="0" smtClean="0">
                <a:latin typeface="+mj-lt"/>
              </a:rPr>
              <a:t>Contingency Planning</a:t>
            </a:r>
          </a:p>
          <a:p>
            <a:pPr algn="l" rtl="0"/>
            <a:r>
              <a:rPr lang="en-US" dirty="0" smtClean="0">
                <a:latin typeface="+mj-lt"/>
              </a:rPr>
              <a:t>Conclusion</a:t>
            </a:r>
          </a:p>
          <a:p>
            <a:pPr algn="l" rtl="0"/>
            <a:r>
              <a:rPr lang="en-US" dirty="0" smtClean="0">
                <a:latin typeface="+mj-lt"/>
              </a:rPr>
              <a:t>Reference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079" y="1009650"/>
            <a:ext cx="6874933" cy="386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42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Introduction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>
                <a:latin typeface="+mj-lt"/>
              </a:rPr>
              <a:t>Business planning </a:t>
            </a:r>
            <a:r>
              <a:rPr lang="en-US" dirty="0" smtClean="0">
                <a:latin typeface="+mj-lt"/>
              </a:rPr>
              <a:t>is something </a:t>
            </a:r>
            <a:r>
              <a:rPr lang="en-US" dirty="0">
                <a:latin typeface="+mj-lt"/>
              </a:rPr>
              <a:t>that organizations do well, given the near self-evident importance of the concept</a:t>
            </a:r>
            <a:r>
              <a:rPr lang="en-US" dirty="0" smtClean="0">
                <a:latin typeface="+mj-lt"/>
              </a:rPr>
              <a:t>.</a:t>
            </a:r>
          </a:p>
          <a:p>
            <a:pPr marL="0" indent="0" algn="just" rtl="0">
              <a:buNone/>
            </a:pPr>
            <a:r>
              <a:rPr lang="en-US" dirty="0">
                <a:latin typeface="+mj-lt"/>
              </a:rPr>
              <a:t>Planning is about managing resources and priorities in an organized </a:t>
            </a:r>
            <a:r>
              <a:rPr lang="en-US" dirty="0" smtClean="0">
                <a:latin typeface="+mj-lt"/>
              </a:rPr>
              <a:t>way.</a:t>
            </a:r>
          </a:p>
          <a:p>
            <a:pPr marL="0" indent="0" algn="just" rtl="0">
              <a:buNone/>
            </a:pPr>
            <a:r>
              <a:rPr lang="en-US" dirty="0">
                <a:latin typeface="+mj-lt"/>
              </a:rPr>
              <a:t>Management is related to leadership, and it’s related to productivity.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012" y="3124200"/>
            <a:ext cx="5103813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902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Types of Plans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 smtClean="0">
                <a:latin typeface="+mj-lt"/>
              </a:rPr>
              <a:t>There are four major types of plans that are commonly used in managing an organization:</a:t>
            </a:r>
          </a:p>
          <a:p>
            <a:pPr algn="just" rtl="0"/>
            <a:r>
              <a:rPr lang="en-US" dirty="0" smtClean="0">
                <a:latin typeface="+mj-lt"/>
              </a:rPr>
              <a:t>Operational Planning                                          </a:t>
            </a:r>
          </a:p>
          <a:p>
            <a:pPr algn="just" rtl="0"/>
            <a:r>
              <a:rPr lang="en-US" dirty="0" smtClean="0">
                <a:latin typeface="+mj-lt"/>
              </a:rPr>
              <a:t>Strategic Planning</a:t>
            </a:r>
          </a:p>
          <a:p>
            <a:pPr algn="just" rtl="0"/>
            <a:r>
              <a:rPr lang="en-US" dirty="0" smtClean="0">
                <a:latin typeface="+mj-lt"/>
              </a:rPr>
              <a:t>Tactical Planning</a:t>
            </a:r>
          </a:p>
          <a:p>
            <a:pPr algn="just" rtl="0"/>
            <a:r>
              <a:rPr lang="en-US" dirty="0" smtClean="0">
                <a:latin typeface="+mj-lt"/>
              </a:rPr>
              <a:t>Contingency Planning</a:t>
            </a:r>
          </a:p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812" y="1447800"/>
            <a:ext cx="6819530" cy="3409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382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Operational Planning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pPr marL="0" indent="0" algn="justLow" rtl="0">
              <a:buNone/>
            </a:pPr>
            <a:r>
              <a:rPr lang="en-US" dirty="0">
                <a:latin typeface="+mj-lt"/>
              </a:rPr>
              <a:t>This type of </a:t>
            </a:r>
            <a:r>
              <a:rPr lang="en-US" dirty="0" smtClean="0">
                <a:latin typeface="+mj-lt"/>
              </a:rPr>
              <a:t>planning describes </a:t>
            </a:r>
            <a:r>
              <a:rPr lang="en-US" dirty="0">
                <a:latin typeface="+mj-lt"/>
              </a:rPr>
              <a:t>the day-to-day running of the company. </a:t>
            </a:r>
            <a:endParaRPr lang="en-US" dirty="0" smtClean="0">
              <a:latin typeface="+mj-lt"/>
            </a:endParaRPr>
          </a:p>
          <a:p>
            <a:pPr marL="0" indent="0" algn="justLow" rtl="0">
              <a:lnSpc>
                <a:spcPct val="100000"/>
              </a:lnSpc>
              <a:buNone/>
            </a:pPr>
            <a:r>
              <a:rPr lang="en-US" dirty="0" smtClean="0">
                <a:latin typeface="+mj-lt"/>
              </a:rPr>
              <a:t>Operational </a:t>
            </a:r>
            <a:r>
              <a:rPr lang="en-US" dirty="0">
                <a:latin typeface="+mj-lt"/>
              </a:rPr>
              <a:t>plans are often described as single use plans or ongoing </a:t>
            </a:r>
            <a:r>
              <a:rPr lang="en-US" dirty="0" smtClean="0">
                <a:latin typeface="+mj-lt"/>
              </a:rPr>
              <a:t>plans.</a:t>
            </a:r>
          </a:p>
          <a:p>
            <a:pPr marL="0" indent="0" algn="justLow" rtl="0">
              <a:lnSpc>
                <a:spcPct val="100000"/>
              </a:lnSpc>
              <a:buNone/>
            </a:pPr>
            <a:r>
              <a:rPr lang="en-US" dirty="0" smtClean="0">
                <a:latin typeface="+mj-lt"/>
              </a:rPr>
              <a:t>Single </a:t>
            </a:r>
            <a:r>
              <a:rPr lang="en-US" dirty="0">
                <a:latin typeface="+mj-lt"/>
              </a:rPr>
              <a:t>use plans are created for events and activities with a single </a:t>
            </a:r>
            <a:r>
              <a:rPr lang="en-US" dirty="0" smtClean="0">
                <a:latin typeface="+mj-lt"/>
              </a:rPr>
              <a:t>occurrence.</a:t>
            </a:r>
          </a:p>
          <a:p>
            <a:pPr marL="0" indent="0" algn="justLow" rtl="0">
              <a:lnSpc>
                <a:spcPct val="100000"/>
              </a:lnSpc>
              <a:buNone/>
            </a:pPr>
            <a:r>
              <a:rPr lang="en-US" dirty="0" smtClean="0">
                <a:latin typeface="+mj-lt"/>
              </a:rPr>
              <a:t>Ongoing </a:t>
            </a:r>
            <a:r>
              <a:rPr lang="en-US" dirty="0">
                <a:latin typeface="+mj-lt"/>
              </a:rPr>
              <a:t>plans include policies for approaching problems, rules for specific regulations and procedures for a  step-by-step process for accomplishing particular objectives.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788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Strategic Planning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 algn="justLow" rtl="0">
              <a:buNone/>
            </a:pPr>
            <a:r>
              <a:rPr lang="en-US" dirty="0">
                <a:latin typeface="+mj-lt"/>
              </a:rPr>
              <a:t>Strategic planning includes a high-level overview of the entire </a:t>
            </a:r>
            <a:r>
              <a:rPr lang="en-US" dirty="0" smtClean="0">
                <a:latin typeface="+mj-lt"/>
              </a:rPr>
              <a:t>business.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It’s </a:t>
            </a:r>
            <a:r>
              <a:rPr lang="en-US" dirty="0">
                <a:latin typeface="+mj-lt"/>
              </a:rPr>
              <a:t>the foundational basis of the organization and will dictate long-term </a:t>
            </a:r>
            <a:r>
              <a:rPr lang="en-US" dirty="0" smtClean="0">
                <a:latin typeface="+mj-lt"/>
              </a:rPr>
              <a:t>decisions.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scope of strategic planning can be anywhere from the next two years to the next 10 </a:t>
            </a:r>
            <a:r>
              <a:rPr lang="en-US" dirty="0" smtClean="0">
                <a:latin typeface="+mj-lt"/>
              </a:rPr>
              <a:t>years.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Important </a:t>
            </a:r>
            <a:r>
              <a:rPr lang="en-US" dirty="0">
                <a:latin typeface="+mj-lt"/>
              </a:rPr>
              <a:t>components of a strategic plan are vision, mission and values.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2413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Tactical Planning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 algn="justLow" rtl="0">
              <a:buNone/>
            </a:pPr>
            <a:r>
              <a:rPr lang="en-US" dirty="0">
                <a:latin typeface="+mj-lt"/>
              </a:rPr>
              <a:t>Tactical planning supports strategic </a:t>
            </a:r>
            <a:r>
              <a:rPr lang="en-US" dirty="0" smtClean="0">
                <a:latin typeface="+mj-lt"/>
              </a:rPr>
              <a:t>planning.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It </a:t>
            </a:r>
            <a:r>
              <a:rPr lang="en-US" dirty="0">
                <a:latin typeface="+mj-lt"/>
              </a:rPr>
              <a:t>includes tactics that the organization plans to use to achieve what’s outlined in the strategic </a:t>
            </a:r>
            <a:r>
              <a:rPr lang="en-US" dirty="0" smtClean="0">
                <a:latin typeface="+mj-lt"/>
              </a:rPr>
              <a:t>plan.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scope is less than one year and breaks down the strategic plan into actionable chunks.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412" y="2764047"/>
            <a:ext cx="6094413" cy="2767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933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Contingency Planning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>
          <a:xfrm>
            <a:off x="608012" y="685800"/>
            <a:ext cx="10287000" cy="4190999"/>
          </a:xfrm>
        </p:spPr>
        <p:txBody>
          <a:bodyPr/>
          <a:lstStyle/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Contingency plans are made when something unexpected happens or when  something needs to be changed.</a:t>
            </a:r>
            <a:endParaRPr lang="en-US" dirty="0">
              <a:latin typeface="+mj-lt"/>
            </a:endParaRP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Although </a:t>
            </a:r>
            <a:r>
              <a:rPr lang="en-US" dirty="0">
                <a:latin typeface="+mj-lt"/>
              </a:rPr>
              <a:t>managers should anticipate changes when engaged in any of the primary types of </a:t>
            </a:r>
            <a:r>
              <a:rPr lang="en-US" dirty="0" smtClean="0">
                <a:latin typeface="+mj-lt"/>
              </a:rPr>
              <a:t>planning.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Contingency </a:t>
            </a:r>
            <a:r>
              <a:rPr lang="en-US" dirty="0">
                <a:latin typeface="+mj-lt"/>
              </a:rPr>
              <a:t>planning is essential in moments when changes can’t be foreseen.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0012" y="3124200"/>
            <a:ext cx="3198813" cy="240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682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800" dirty="0" smtClean="0"/>
              <a:t>Conclusion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 algn="justLow" rtl="0">
              <a:buNone/>
            </a:pPr>
            <a:r>
              <a:rPr lang="en-US" dirty="0">
                <a:latin typeface="+mj-lt"/>
              </a:rPr>
              <a:t>Management planning is the process of assessing an organization's goals and creating a realistic, detailed plan of action for meeting those </a:t>
            </a:r>
            <a:r>
              <a:rPr lang="en-US" dirty="0" smtClean="0">
                <a:latin typeface="+mj-lt"/>
              </a:rPr>
              <a:t>goals.</a:t>
            </a:r>
          </a:p>
          <a:p>
            <a:pPr marL="0" indent="0" algn="justLow" rtl="0">
              <a:buNone/>
            </a:pPr>
            <a:r>
              <a:rPr lang="en-US" dirty="0" smtClean="0">
                <a:latin typeface="+mj-lt"/>
              </a:rPr>
              <a:t>Much </a:t>
            </a:r>
            <a:r>
              <a:rPr lang="en-US" dirty="0">
                <a:latin typeface="+mj-lt"/>
              </a:rPr>
              <a:t>like writing a business plan, a management plan takes into consideration short- and long-term corporate </a:t>
            </a:r>
            <a:r>
              <a:rPr lang="en-US" dirty="0" smtClean="0">
                <a:latin typeface="+mj-lt"/>
              </a:rPr>
              <a:t>strategies.</a:t>
            </a:r>
            <a:endParaRPr lang="ar-SA" dirty="0"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825" y="3054110"/>
            <a:ext cx="4572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396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عرض تقديمي لمبيعات حول منتج أو خدمة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459125_TF03460555" id="{AD49D4C2-ECF9-44DF-B992-71B979B3A439}" vid="{CA889D9B-F611-4C34-854C-EB7989D624A9}"/>
    </a:ext>
  </a:extLst>
</a:theme>
</file>

<file path=ppt/theme/theme2.xml><?xml version="1.0" encoding="utf-8"?>
<a:theme xmlns:a="http://schemas.openxmlformats.org/drawingml/2006/main" name="نسق Offic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عرض تقديمي عن المبيعات التجارية لمنتج أو خدمة</Template>
  <TotalTime>168</TotalTime>
  <Words>419</Words>
  <Application>Microsoft Office PowerPoint</Application>
  <PresentationFormat>Custom</PresentationFormat>
  <Paragraphs>60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Corbel</vt:lpstr>
      <vt:lpstr>Tahoma</vt:lpstr>
      <vt:lpstr>عرض تقديمي لمبيعات حول منتج أو خدمة</vt:lpstr>
      <vt:lpstr>Libyan International Medical University Faculty of Business Administration </vt:lpstr>
      <vt:lpstr>Table of Contents</vt:lpstr>
      <vt:lpstr>Introduction</vt:lpstr>
      <vt:lpstr>Types of Plans</vt:lpstr>
      <vt:lpstr>Operational Planning</vt:lpstr>
      <vt:lpstr>Strategic Planning</vt:lpstr>
      <vt:lpstr>Tactical Planning</vt:lpstr>
      <vt:lpstr>Contingency Planning</vt:lpstr>
      <vt:lpstr>Conclusion</vt:lpstr>
      <vt:lpstr> Shallice, T. (1982). "Specific impairments of planning". Philosophical Transactions of the Royal Society of London. Series B, Biological Sciences. 298 (1089): 199–209. doi:10.1098/rstb.1982.0082. PMID 6125971.  Barron's Management, Barron's Business Review book fifth edition: Patrick J. Montana and Bruce H. Charnov. Anderson, JR; Albert, MV; Fincham, JM (Aug 2005). "Tracing problem solving in real time: fMRI analysis of the subject-paced Tower of Hanoi". J Cogn Neurosci. 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 Types of Management Plans</dc:title>
  <dc:creator>yousif shwehdi</dc:creator>
  <cp:lastModifiedBy>Maher Fattouh</cp:lastModifiedBy>
  <cp:revision>17</cp:revision>
  <dcterms:created xsi:type="dcterms:W3CDTF">2022-04-12T22:31:38Z</dcterms:created>
  <dcterms:modified xsi:type="dcterms:W3CDTF">2022-06-01T08:14:13Z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