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2" r:id="rId1"/>
    <p:sldMasterId id="2147483704" r:id="rId2"/>
    <p:sldMasterId id="2147483728" r:id="rId3"/>
    <p:sldMasterId id="2147483740" r:id="rId4"/>
  </p:sldMasterIdLst>
  <p:notesMasterIdLst>
    <p:notesMasterId r:id="rId33"/>
  </p:notesMasterIdLst>
  <p:sldIdLst>
    <p:sldId id="276" r:id="rId5"/>
    <p:sldId id="293" r:id="rId6"/>
    <p:sldId id="292" r:id="rId7"/>
    <p:sldId id="290" r:id="rId8"/>
    <p:sldId id="277" r:id="rId9"/>
    <p:sldId id="258" r:id="rId10"/>
    <p:sldId id="256" r:id="rId11"/>
    <p:sldId id="259" r:id="rId12"/>
    <p:sldId id="260" r:id="rId13"/>
    <p:sldId id="279" r:id="rId14"/>
    <p:sldId id="261" r:id="rId15"/>
    <p:sldId id="281" r:id="rId16"/>
    <p:sldId id="285" r:id="rId17"/>
    <p:sldId id="263" r:id="rId18"/>
    <p:sldId id="262" r:id="rId19"/>
    <p:sldId id="270" r:id="rId20"/>
    <p:sldId id="271" r:id="rId21"/>
    <p:sldId id="273" r:id="rId22"/>
    <p:sldId id="282" r:id="rId23"/>
    <p:sldId id="288" r:id="rId24"/>
    <p:sldId id="289" r:id="rId25"/>
    <p:sldId id="264" r:id="rId26"/>
    <p:sldId id="284" r:id="rId27"/>
    <p:sldId id="265" r:id="rId28"/>
    <p:sldId id="266" r:id="rId29"/>
    <p:sldId id="267" r:id="rId30"/>
    <p:sldId id="287" r:id="rId31"/>
    <p:sldId id="291"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4660"/>
  </p:normalViewPr>
  <p:slideViewPr>
    <p:cSldViewPr>
      <p:cViewPr>
        <p:scale>
          <a:sx n="50" d="100"/>
          <a:sy n="50" d="100"/>
        </p:scale>
        <p:origin x="-1594" y="-16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7EDDACA-DD51-48AD-8FD0-2403EDA2679D}" type="datetimeFigureOut">
              <a:rPr lang="ar-LY" smtClean="0"/>
              <a:t>26/07/1441</a:t>
            </a:fld>
            <a:endParaRPr lang="ar-LY"/>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604F93B-79C5-42C2-A5A6-C710000D531B}" type="slidenum">
              <a:rPr lang="ar-LY" smtClean="0"/>
              <a:t>‹#›</a:t>
            </a:fld>
            <a:endParaRPr lang="ar-LY"/>
          </a:p>
        </p:txBody>
      </p:sp>
    </p:spTree>
    <p:extLst>
      <p:ext uri="{BB962C8B-B14F-4D97-AF65-F5344CB8AC3E}">
        <p14:creationId xmlns:p14="http://schemas.microsoft.com/office/powerpoint/2010/main" val="11323067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keratinocytes of the epidermis are organized into 4 or 5 layers depending on the regional location.  The layers can be easily remembered with the pneumonic cancel lab get some beer.  From superficial to deep the layers on thick skin are the strum corneum, stratum lucidum, stratum granulosum, stratum spinosum, and the basal most layer the stratum basale.  Proliferation of these basal layer cells into the epidermis can result in the common neoplasm, basal cell carcinoma.  </a:t>
            </a:r>
          </a:p>
          <a:p>
            <a:pPr>
              <a:spcBef>
                <a:spcPct val="0"/>
              </a:spcBef>
            </a:pPr>
            <a:r>
              <a:rPr lang="en-US" smtClean="0"/>
              <a:t>The section of thin skin on the left has all the same layers in the same order with the exception of the stratum lucidum.  Both types of skin have a relatively flat surface with a convolted underside due to the papillary dermis insertion into the epidermis.  The finger like projections of epidermis that extend into the dermis are called rete ridges.  </a:t>
            </a: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fld id="{020F759B-449F-4AF4-811C-1DE96D8E0814}" type="slidenum">
              <a:rPr lang="en-US"/>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is a high power view of the keratinocytes of the stratum spinosum connected to one another by intercellular bridges made up by desmosomal proteins.  </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fld id="{4BE58F7C-6A70-42C0-A525-E78326FF9B2D}" type="slidenum">
              <a:rPr lang="en-US"/>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Within the reticular dermis reside the adnexal structures which includes Sebaceous glands, hair follicles, eccrine glands,  and apocrine glands.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fld id="{56DF9ED9-F02A-4D98-8581-7173DFCE052D}" type="slidenum">
              <a:rPr lang="en-US"/>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Within the reticular dermis reside the adnexal structures which includes Sebaceous glands, hair follicles, eccrine glands,  and apocrine glands.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fld id="{56DF9ED9-F02A-4D98-8581-7173DFCE052D}" type="slidenum">
              <a:rPr lang="en-US"/>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F688927-7745-4214-8DF0-6F9AC403FA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55805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ED9CEFC-B429-41E5-AC3F-02766EF26D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49426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2387A45-B72B-48EC-A8ED-CAE4BE0268A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92650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F688927-7745-4214-8DF0-6F9AC403FA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30855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B06B77-6FCF-4C8A-B36D-867FD25ABEF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9604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C49196-4D84-4340-BFCE-1898D0082A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1091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BA84EF-7595-440C-9916-CEA64DF1142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94474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B9A3DC7-AF83-4AC7-B722-AEAB1ED8A55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78123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363AC49-9FD3-4B60-80FC-E3109A9C3A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4343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327AD4E-2ADE-4343-A32B-307003A0D91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44592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CFB57BB-5957-4F4A-87A8-69C8C36BE9D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4516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B06B77-6FCF-4C8A-B36D-867FD25ABEF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58891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02495AC-1FF6-4D37-AD2E-931CE3BDF3E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99959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ED9CEFC-B429-41E5-AC3F-02766EF26D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65435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2387A45-B72B-48EC-A8ED-CAE4BE0268A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66613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pPr>
              <a:defRPr/>
            </a:pPr>
            <a:fld id="{3A603EE1-01E6-4237-9817-56EF60086CF9}" type="datetime12">
              <a:rPr lang="ar-SA" smtClean="0">
                <a:solidFill>
                  <a:srgbClr val="FFFFFF"/>
                </a:solidFill>
              </a:rPr>
              <a:pPr>
                <a:defRPr/>
              </a:pPr>
              <a:t>20/03/2020 09:49 ص</a:t>
            </a:fld>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CB9B2EE9-8586-4150-973B-22C2D5214EF3}" type="slidenum">
              <a:rPr lang="ar-SA" smtClean="0">
                <a:solidFill>
                  <a:srgbClr val="FFFFFF"/>
                </a:solidFill>
              </a:rPr>
              <a:pPr>
                <a:defRPr/>
              </a:pPr>
              <a:t>‹#›</a:t>
            </a:fld>
            <a:endParaRPr lang="en-US">
              <a:solidFill>
                <a:srgbClr val="FFFFFF"/>
              </a:solidFill>
            </a:endParaRP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pPr>
              <a:defRPr/>
            </a:pPr>
            <a:fld id="{056E468F-73FD-4B82-A6C8-517237981D82}" type="datetime12">
              <a:rPr lang="ar-SA" smtClean="0">
                <a:solidFill>
                  <a:srgbClr val="FFFFFF"/>
                </a:solidFill>
              </a:rPr>
              <a:pPr>
                <a:defRPr/>
              </a:pPr>
              <a:t>20/03/2020 09:49 ص</a:t>
            </a:fld>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06135D34-D035-44BB-8C7F-A1905A70B21A}" type="slidenum">
              <a:rPr lang="ar-SA" smtClean="0">
                <a:solidFill>
                  <a:srgbClr val="FFFFFF"/>
                </a:solidFill>
              </a:rPr>
              <a:pPr>
                <a:defRPr/>
              </a:pPr>
              <a:t>‹#›</a:t>
            </a:fld>
            <a:endParaRPr lang="en-US">
              <a:solidFill>
                <a:srgbClr val="FFFFFF"/>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a:defRPr/>
            </a:pPr>
            <a:fld id="{B5B4D373-8F92-44E0-BE60-89D1B20999CF}" type="datetime12">
              <a:rPr lang="ar-SA" smtClean="0">
                <a:solidFill>
                  <a:srgbClr val="FFFFFF"/>
                </a:solidFill>
              </a:rPr>
              <a:pPr>
                <a:defRPr/>
              </a:pPr>
              <a:t>20/03/2020 09:49 ص</a:t>
            </a:fld>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5A26516F-8F6A-4748-9884-FAD943771649}"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pPr>
              <a:defRPr/>
            </a:pPr>
            <a:fld id="{31A5544E-476D-40B9-A8D4-AC49C5377639}" type="datetime12">
              <a:rPr lang="ar-SA" smtClean="0">
                <a:solidFill>
                  <a:srgbClr val="FFFFFF"/>
                </a:solidFill>
              </a:rPr>
              <a:pPr>
                <a:defRPr/>
              </a:pPr>
              <a:t>20/03/2020 09:49 ص</a:t>
            </a:fld>
            <a:endParaRPr lang="en-US">
              <a:solidFill>
                <a:srgbClr val="FFFFFF"/>
              </a:solidFill>
            </a:endParaRPr>
          </a:p>
        </p:txBody>
      </p:sp>
      <p:sp>
        <p:nvSpPr>
          <p:cNvPr id="6" name="Footer Placeholder 5"/>
          <p:cNvSpPr>
            <a:spLocks noGrp="1"/>
          </p:cNvSpPr>
          <p:nvPr>
            <p:ph type="ftr" sz="quarter" idx="11"/>
          </p:nvPr>
        </p:nvSpPr>
        <p:spPr/>
        <p:txBody>
          <a:body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p>
            <a:pPr>
              <a:defRPr/>
            </a:pPr>
            <a:fld id="{7A666F86-A2EF-4806-B21E-167BB4749050}"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pPr>
              <a:defRPr/>
            </a:pPr>
            <a:fld id="{88E6306D-DCD2-40DF-AE56-2E81100B8388}" type="datetime12">
              <a:rPr lang="ar-SA" smtClean="0">
                <a:solidFill>
                  <a:srgbClr val="FFFFFF"/>
                </a:solidFill>
              </a:rPr>
              <a:pPr>
                <a:defRPr/>
              </a:pPr>
              <a:t>20/03/2020 09:49 ص</a:t>
            </a:fld>
            <a:endParaRPr lang="en-US">
              <a:solidFill>
                <a:srgbClr val="FFFFFF"/>
              </a:solidFill>
            </a:endParaRPr>
          </a:p>
        </p:txBody>
      </p:sp>
      <p:sp>
        <p:nvSpPr>
          <p:cNvPr id="8" name="Footer Placeholder 7"/>
          <p:cNvSpPr>
            <a:spLocks noGrp="1"/>
          </p:cNvSpPr>
          <p:nvPr>
            <p:ph type="ftr" sz="quarter" idx="11"/>
          </p:nvPr>
        </p:nvSpPr>
        <p:spPr/>
        <p:txBody>
          <a:bodyPr/>
          <a:lstStyle/>
          <a:p>
            <a:pPr>
              <a:defRPr/>
            </a:pPr>
            <a:endParaRPr lang="en-US">
              <a:solidFill>
                <a:srgbClr val="FFFFFF"/>
              </a:solidFill>
            </a:endParaRPr>
          </a:p>
        </p:txBody>
      </p:sp>
      <p:sp>
        <p:nvSpPr>
          <p:cNvPr id="9" name="Slide Number Placeholder 8"/>
          <p:cNvSpPr>
            <a:spLocks noGrp="1"/>
          </p:cNvSpPr>
          <p:nvPr>
            <p:ph type="sldNum" sz="quarter" idx="12"/>
          </p:nvPr>
        </p:nvSpPr>
        <p:spPr/>
        <p:txBody>
          <a:bodyPr/>
          <a:lstStyle/>
          <a:p>
            <a:pPr>
              <a:defRPr/>
            </a:pPr>
            <a:fld id="{8F7DB693-D070-4963-AE49-B7D5F4907AE0}"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pPr>
              <a:defRPr/>
            </a:pPr>
            <a:fld id="{DBA39462-FF94-4425-8042-F95B0E81A24F}" type="datetime12">
              <a:rPr lang="ar-SA" smtClean="0">
                <a:solidFill>
                  <a:srgbClr val="FFFFFF"/>
                </a:solidFill>
              </a:rPr>
              <a:pPr>
                <a:defRPr/>
              </a:pPr>
              <a:t>20/03/2020 09:49 ص</a:t>
            </a:fld>
            <a:endParaRPr lang="en-US">
              <a:solidFill>
                <a:srgbClr val="FFFFFF"/>
              </a:solidFill>
            </a:endParaRPr>
          </a:p>
        </p:txBody>
      </p:sp>
      <p:sp>
        <p:nvSpPr>
          <p:cNvPr id="4" name="Footer Placeholder 3"/>
          <p:cNvSpPr>
            <a:spLocks noGrp="1"/>
          </p:cNvSpPr>
          <p:nvPr>
            <p:ph type="ftr" sz="quarter" idx="11"/>
          </p:nvPr>
        </p:nvSpPr>
        <p:spPr/>
        <p:txBody>
          <a:bodyPr/>
          <a:lstStyle/>
          <a:p>
            <a:pPr>
              <a:defRPr/>
            </a:pPr>
            <a:endParaRPr lang="en-US">
              <a:solidFill>
                <a:srgbClr val="FFFFFF"/>
              </a:solidFill>
            </a:endParaRPr>
          </a:p>
        </p:txBody>
      </p:sp>
      <p:sp>
        <p:nvSpPr>
          <p:cNvPr id="5" name="Slide Number Placeholder 4"/>
          <p:cNvSpPr>
            <a:spLocks noGrp="1"/>
          </p:cNvSpPr>
          <p:nvPr>
            <p:ph type="sldNum" sz="quarter" idx="12"/>
          </p:nvPr>
        </p:nvSpPr>
        <p:spPr/>
        <p:txBody>
          <a:bodyPr/>
          <a:lstStyle/>
          <a:p>
            <a:pPr>
              <a:defRPr/>
            </a:pPr>
            <a:fld id="{6CBC4121-6EF3-41F3-A09B-4A8CAB3928FD}"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FB7A24-E8D2-497E-A6E1-2D753BA4744F}" type="datetime12">
              <a:rPr lang="ar-SA" smtClean="0">
                <a:solidFill>
                  <a:srgbClr val="FFFFFF"/>
                </a:solidFill>
              </a:rPr>
              <a:pPr>
                <a:defRPr/>
              </a:pPr>
              <a:t>20/03/2020 09:49 ص</a:t>
            </a:fld>
            <a:endParaRPr lang="en-US">
              <a:solidFill>
                <a:srgbClr val="FFFFFF"/>
              </a:solidFill>
            </a:endParaRPr>
          </a:p>
        </p:txBody>
      </p:sp>
      <p:sp>
        <p:nvSpPr>
          <p:cNvPr id="3" name="Footer Placeholder 2"/>
          <p:cNvSpPr>
            <a:spLocks noGrp="1"/>
          </p:cNvSpPr>
          <p:nvPr>
            <p:ph type="ftr" sz="quarter" idx="11"/>
          </p:nvPr>
        </p:nvSpPr>
        <p:spPr/>
        <p:txBody>
          <a:bodyPr/>
          <a:lstStyle/>
          <a:p>
            <a:pPr>
              <a:defRPr/>
            </a:pPr>
            <a:endParaRPr lang="en-US">
              <a:solidFill>
                <a:srgbClr val="FFFFFF"/>
              </a:solidFill>
            </a:endParaRPr>
          </a:p>
        </p:txBody>
      </p:sp>
      <p:sp>
        <p:nvSpPr>
          <p:cNvPr id="4" name="Slide Number Placeholder 3"/>
          <p:cNvSpPr>
            <a:spLocks noGrp="1"/>
          </p:cNvSpPr>
          <p:nvPr>
            <p:ph type="sldNum" sz="quarter" idx="12"/>
          </p:nvPr>
        </p:nvSpPr>
        <p:spPr/>
        <p:txBody>
          <a:bodyPr/>
          <a:lstStyle/>
          <a:p>
            <a:pPr>
              <a:defRPr/>
            </a:pPr>
            <a:fld id="{97CFD39B-4ABC-49F1-AA4F-4AA3F2456CB7}"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C49196-4D84-4340-BFCE-1898D0082A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04525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0D79971B-AC28-4A94-BB46-B073F5E5B9AE}" type="datetime12">
              <a:rPr lang="ar-SA" smtClean="0">
                <a:solidFill>
                  <a:srgbClr val="FFFFFF"/>
                </a:solidFill>
              </a:rPr>
              <a:pPr>
                <a:defRPr/>
              </a:pPr>
              <a:t>20/03/2020 09:49 ص</a:t>
            </a:fld>
            <a:endParaRPr lang="en-US">
              <a:solidFill>
                <a:srgbClr val="FFFFFF"/>
              </a:solidFill>
            </a:endParaRPr>
          </a:p>
        </p:txBody>
      </p:sp>
      <p:sp>
        <p:nvSpPr>
          <p:cNvPr id="6" name="Footer Placeholder 5"/>
          <p:cNvSpPr>
            <a:spLocks noGrp="1"/>
          </p:cNvSpPr>
          <p:nvPr>
            <p:ph type="ftr" sz="quarter" idx="11"/>
          </p:nvPr>
        </p:nvSpPr>
        <p:spPr/>
        <p:txBody>
          <a:body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p>
            <a:pPr>
              <a:defRPr/>
            </a:pPr>
            <a:fld id="{EFAEEC5C-D056-46CE-9869-F0238F04B74A}"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47852382-AD05-4B32-B5B4-0C87723D874E}" type="datetime12">
              <a:rPr lang="ar-SA" smtClean="0">
                <a:solidFill>
                  <a:srgbClr val="FFFFFF"/>
                </a:solidFill>
              </a:rPr>
              <a:pPr>
                <a:defRPr/>
              </a:pPr>
              <a:t>20/03/2020 09:49 ص</a:t>
            </a:fld>
            <a:endParaRPr lang="en-US">
              <a:solidFill>
                <a:srgbClr val="FFFFFF"/>
              </a:solidFill>
            </a:endParaRPr>
          </a:p>
        </p:txBody>
      </p:sp>
      <p:sp>
        <p:nvSpPr>
          <p:cNvPr id="6" name="Footer Placeholder 5"/>
          <p:cNvSpPr>
            <a:spLocks noGrp="1"/>
          </p:cNvSpPr>
          <p:nvPr>
            <p:ph type="ftr" sz="quarter" idx="11"/>
          </p:nvPr>
        </p:nvSpPr>
        <p:spPr/>
        <p:txBody>
          <a:body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p>
            <a:pPr>
              <a:defRPr/>
            </a:pPr>
            <a:fld id="{F118E9F4-1BC1-4110-9951-7EB9D20BA418}"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a:defRPr/>
            </a:pPr>
            <a:fld id="{1377F156-0BD1-45A1-B832-1C16986D2DDB}" type="datetime12">
              <a:rPr lang="ar-SA" smtClean="0">
                <a:solidFill>
                  <a:srgbClr val="FFFFFF"/>
                </a:solidFill>
              </a:rPr>
              <a:pPr>
                <a:defRPr/>
              </a:pPr>
              <a:t>20/03/2020 09:49 ص</a:t>
            </a:fld>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EB6CD562-5CE4-430B-B356-0ABB492C279A}"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a:defRPr/>
            </a:pPr>
            <a:fld id="{BDBABAA3-34E6-4E06-A478-E4C2AB70438A}" type="datetime12">
              <a:rPr lang="ar-SA" smtClean="0">
                <a:solidFill>
                  <a:srgbClr val="FFFFFF"/>
                </a:solidFill>
              </a:rPr>
              <a:pPr>
                <a:defRPr/>
              </a:pPr>
              <a:t>20/03/2020 09:49 ص</a:t>
            </a:fld>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D14FE795-AE5B-46D7-B7A5-B9E31F4C00BD}" type="slidenum">
              <a:rPr lang="ar-SA" smtClean="0">
                <a:solidFill>
                  <a:srgbClr val="FFFFFF"/>
                </a:solidFill>
              </a:rPr>
              <a:pPr>
                <a:defRPr/>
              </a:pPr>
              <a:t>‹#›</a:t>
            </a:fld>
            <a:endParaRPr lang="en-US">
              <a:solidFill>
                <a:srgbClr val="FFFFFF"/>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grpSp>
      <p:sp>
        <p:nvSpPr>
          <p:cNvPr id="24586" name="Rectangle 10"/>
          <p:cNvSpPr>
            <a:spLocks noGrp="1" noChangeArrowheads="1"/>
          </p:cNvSpPr>
          <p:nvPr>
            <p:ph type="ctrTitle" sz="quarter"/>
          </p:nvPr>
        </p:nvSpPr>
        <p:spPr>
          <a:xfrm>
            <a:off x="685800" y="1873250"/>
            <a:ext cx="7772400" cy="1555750"/>
          </a:xfrm>
        </p:spPr>
        <p:txBody>
          <a:bodyPr/>
          <a:lstStyle>
            <a:lvl1pPr>
              <a:defRPr sz="4800"/>
            </a:lvl1pPr>
          </a:lstStyle>
          <a:p>
            <a:r>
              <a:rPr lang="en-US"/>
              <a:t>Click to edit Master title style</a:t>
            </a:r>
          </a:p>
        </p:txBody>
      </p:sp>
      <p:sp>
        <p:nvSpPr>
          <p:cNvPr id="24587"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2" name="Rectangle 12"/>
          <p:cNvSpPr>
            <a:spLocks noGrp="1" noChangeArrowheads="1"/>
          </p:cNvSpPr>
          <p:nvPr>
            <p:ph type="dt" sz="quarter" idx="10"/>
          </p:nvPr>
        </p:nvSpPr>
        <p:spPr/>
        <p:txBody>
          <a:bodyPr/>
          <a:lstStyle>
            <a:lvl1pPr>
              <a:defRPr/>
            </a:lvl1pPr>
          </a:lstStyle>
          <a:p>
            <a:pPr>
              <a:defRPr/>
            </a:pPr>
            <a:fld id="{474EC071-796B-4FA4-B99A-CC7C7E113545}" type="datetime12">
              <a:rPr lang="ar-SA">
                <a:solidFill>
                  <a:srgbClr val="FFFFFF"/>
                </a:solidFill>
              </a:rPr>
              <a:pPr>
                <a:defRPr/>
              </a:pPr>
              <a:t>20/03/2020 09:48 ص</a:t>
            </a:fld>
            <a:endParaRPr lang="en-US">
              <a:solidFill>
                <a:srgbClr val="FFFFFF"/>
              </a:solidFill>
            </a:endParaRPr>
          </a:p>
        </p:txBody>
      </p:sp>
      <p:sp>
        <p:nvSpPr>
          <p:cNvPr id="13" name="Rectangle 13"/>
          <p:cNvSpPr>
            <a:spLocks noGrp="1" noChangeArrowheads="1"/>
          </p:cNvSpPr>
          <p:nvPr>
            <p:ph type="ftr" sz="quarter" idx="11"/>
          </p:nvPr>
        </p:nvSpPr>
        <p:spPr/>
        <p:txBody>
          <a:bodyPr/>
          <a:lstStyle>
            <a:lvl1pPr>
              <a:defRPr/>
            </a:lvl1pPr>
          </a:lstStyle>
          <a:p>
            <a:pPr>
              <a:defRPr/>
            </a:pPr>
            <a:endParaRPr lang="en-US">
              <a:solidFill>
                <a:srgbClr val="FFFFFF"/>
              </a:solidFill>
            </a:endParaRPr>
          </a:p>
        </p:txBody>
      </p:sp>
      <p:sp>
        <p:nvSpPr>
          <p:cNvPr id="14" name="Rectangle 14"/>
          <p:cNvSpPr>
            <a:spLocks noGrp="1" noChangeArrowheads="1"/>
          </p:cNvSpPr>
          <p:nvPr>
            <p:ph type="sldNum" sz="quarter" idx="12"/>
          </p:nvPr>
        </p:nvSpPr>
        <p:spPr/>
        <p:txBody>
          <a:bodyPr/>
          <a:lstStyle>
            <a:lvl1pPr>
              <a:defRPr/>
            </a:lvl1pPr>
          </a:lstStyle>
          <a:p>
            <a:pPr>
              <a:defRPr/>
            </a:pPr>
            <a:fld id="{6C6F24DF-5741-493D-AB2C-47B3BFE8E8FC}"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784646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Rectangle 12"/>
          <p:cNvSpPr>
            <a:spLocks noGrp="1" noChangeArrowheads="1"/>
          </p:cNvSpPr>
          <p:nvPr>
            <p:ph type="dt" sz="half" idx="10"/>
          </p:nvPr>
        </p:nvSpPr>
        <p:spPr>
          <a:ln/>
        </p:spPr>
        <p:txBody>
          <a:bodyPr/>
          <a:lstStyle>
            <a:lvl1pPr>
              <a:defRPr/>
            </a:lvl1pPr>
          </a:lstStyle>
          <a:p>
            <a:pPr>
              <a:defRPr/>
            </a:pPr>
            <a:fld id="{37DDEF0C-6004-4AA0-BE10-9957F2063FA8}" type="datetime12">
              <a:rPr lang="ar-SA">
                <a:solidFill>
                  <a:srgbClr val="FFFFFF"/>
                </a:solidFill>
              </a:rPr>
              <a:pPr>
                <a:defRPr/>
              </a:pPr>
              <a:t>20/03/2020 09:48 ص</a:t>
            </a:fld>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F142EFC8-165F-4BB3-BB9E-A5D27C00861C}"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742061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2"/>
          <p:cNvSpPr>
            <a:spLocks noGrp="1" noChangeArrowheads="1"/>
          </p:cNvSpPr>
          <p:nvPr>
            <p:ph type="dt" sz="half" idx="10"/>
          </p:nvPr>
        </p:nvSpPr>
        <p:spPr>
          <a:ln/>
        </p:spPr>
        <p:txBody>
          <a:bodyPr/>
          <a:lstStyle>
            <a:lvl1pPr>
              <a:defRPr/>
            </a:lvl1pPr>
          </a:lstStyle>
          <a:p>
            <a:pPr>
              <a:defRPr/>
            </a:pPr>
            <a:fld id="{2AD69CB7-7B84-43B2-A03A-FF8CBE0F80AE}" type="datetime12">
              <a:rPr lang="ar-SA">
                <a:solidFill>
                  <a:srgbClr val="FFFFFF"/>
                </a:solidFill>
              </a:rPr>
              <a:pPr>
                <a:defRPr/>
              </a:pPr>
              <a:t>20/03/2020 09:48 ص</a:t>
            </a:fld>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7BD1C5DA-24AF-46C9-847A-5DFD5CD211A5}"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490151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Rectangle 12"/>
          <p:cNvSpPr>
            <a:spLocks noGrp="1" noChangeArrowheads="1"/>
          </p:cNvSpPr>
          <p:nvPr>
            <p:ph type="dt" sz="half" idx="10"/>
          </p:nvPr>
        </p:nvSpPr>
        <p:spPr>
          <a:ln/>
        </p:spPr>
        <p:txBody>
          <a:bodyPr/>
          <a:lstStyle>
            <a:lvl1pPr>
              <a:defRPr/>
            </a:lvl1pPr>
          </a:lstStyle>
          <a:p>
            <a:pPr>
              <a:defRPr/>
            </a:pPr>
            <a:fld id="{D9064C69-880E-4AA8-A8D6-0CF84C6162F5}" type="datetime12">
              <a:rPr lang="ar-SA">
                <a:solidFill>
                  <a:srgbClr val="FFFFFF"/>
                </a:solidFill>
              </a:rPr>
              <a:pPr>
                <a:defRPr/>
              </a:pPr>
              <a:t>20/03/2020 09:48 ص</a:t>
            </a:fld>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27663F3B-A4A8-408E-A217-3FAD6AEA7039}"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628713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7" name="Rectangle 12"/>
          <p:cNvSpPr>
            <a:spLocks noGrp="1" noChangeArrowheads="1"/>
          </p:cNvSpPr>
          <p:nvPr>
            <p:ph type="dt" sz="half" idx="10"/>
          </p:nvPr>
        </p:nvSpPr>
        <p:spPr>
          <a:ln/>
        </p:spPr>
        <p:txBody>
          <a:bodyPr/>
          <a:lstStyle>
            <a:lvl1pPr>
              <a:defRPr/>
            </a:lvl1pPr>
          </a:lstStyle>
          <a:p>
            <a:pPr>
              <a:defRPr/>
            </a:pPr>
            <a:fld id="{396C1056-C741-4735-B3F3-28F240BAA78D}" type="datetime12">
              <a:rPr lang="ar-SA">
                <a:solidFill>
                  <a:srgbClr val="FFFFFF"/>
                </a:solidFill>
              </a:rPr>
              <a:pPr>
                <a:defRPr/>
              </a:pPr>
              <a:t>20/03/2020 09:48 ص</a:t>
            </a:fld>
            <a:endParaRPr lang="en-US">
              <a:solidFill>
                <a:srgbClr val="FFFFFF"/>
              </a:solidFill>
            </a:endParaRPr>
          </a:p>
        </p:txBody>
      </p:sp>
      <p:sp>
        <p:nvSpPr>
          <p:cNvPr id="8"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14"/>
          <p:cNvSpPr>
            <a:spLocks noGrp="1" noChangeArrowheads="1"/>
          </p:cNvSpPr>
          <p:nvPr>
            <p:ph type="sldNum" sz="quarter" idx="12"/>
          </p:nvPr>
        </p:nvSpPr>
        <p:spPr>
          <a:ln/>
        </p:spPr>
        <p:txBody>
          <a:bodyPr/>
          <a:lstStyle>
            <a:lvl1pPr>
              <a:defRPr/>
            </a:lvl1pPr>
          </a:lstStyle>
          <a:p>
            <a:pPr>
              <a:defRPr/>
            </a:pPr>
            <a:fld id="{9FF4769B-F855-4E8A-9346-FD0EFCE4BF76}"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6198388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Rectangle 12"/>
          <p:cNvSpPr>
            <a:spLocks noGrp="1" noChangeArrowheads="1"/>
          </p:cNvSpPr>
          <p:nvPr>
            <p:ph type="dt" sz="half" idx="10"/>
          </p:nvPr>
        </p:nvSpPr>
        <p:spPr>
          <a:ln/>
        </p:spPr>
        <p:txBody>
          <a:bodyPr/>
          <a:lstStyle>
            <a:lvl1pPr>
              <a:defRPr/>
            </a:lvl1pPr>
          </a:lstStyle>
          <a:p>
            <a:pPr>
              <a:defRPr/>
            </a:pPr>
            <a:fld id="{75EBE52B-23E8-41A5-A8C8-BCF783EF772A}" type="datetime12">
              <a:rPr lang="ar-SA">
                <a:solidFill>
                  <a:srgbClr val="FFFFFF"/>
                </a:solidFill>
              </a:rPr>
              <a:pPr>
                <a:defRPr/>
              </a:pPr>
              <a:t>20/03/2020 09:48 ص</a:t>
            </a:fld>
            <a:endParaRPr lang="en-US">
              <a:solidFill>
                <a:srgbClr val="FFFFFF"/>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F22D1620-FE65-46EC-AA81-1D2880C99E97}"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67733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BA84EF-7595-440C-9916-CEA64DF1142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84996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fld id="{AB0AB2E5-5677-4AC1-ACF9-E63B3628E6DC}" type="datetime12">
              <a:rPr lang="ar-SA">
                <a:solidFill>
                  <a:srgbClr val="FFFFFF"/>
                </a:solidFill>
              </a:rPr>
              <a:pPr>
                <a:defRPr/>
              </a:pPr>
              <a:t>20/03/2020 09:48 ص</a:t>
            </a:fld>
            <a:endParaRPr lang="en-US">
              <a:solidFill>
                <a:srgbClr val="FFFFFF"/>
              </a:solidFill>
            </a:endParaRPr>
          </a:p>
        </p:txBody>
      </p:sp>
      <p:sp>
        <p:nvSpPr>
          <p:cNvPr id="3"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4"/>
          <p:cNvSpPr>
            <a:spLocks noGrp="1" noChangeArrowheads="1"/>
          </p:cNvSpPr>
          <p:nvPr>
            <p:ph type="sldNum" sz="quarter" idx="12"/>
          </p:nvPr>
        </p:nvSpPr>
        <p:spPr>
          <a:ln/>
        </p:spPr>
        <p:txBody>
          <a:bodyPr/>
          <a:lstStyle>
            <a:lvl1pPr>
              <a:defRPr/>
            </a:lvl1pPr>
          </a:lstStyle>
          <a:p>
            <a:pPr>
              <a:defRPr/>
            </a:pPr>
            <a:fld id="{3B6C4ED6-752C-49C1-BA85-1F077ABE6798}"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907586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LY"/>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2"/>
          <p:cNvSpPr>
            <a:spLocks noGrp="1" noChangeArrowheads="1"/>
          </p:cNvSpPr>
          <p:nvPr>
            <p:ph type="dt" sz="half" idx="10"/>
          </p:nvPr>
        </p:nvSpPr>
        <p:spPr>
          <a:ln/>
        </p:spPr>
        <p:txBody>
          <a:bodyPr/>
          <a:lstStyle>
            <a:lvl1pPr>
              <a:defRPr/>
            </a:lvl1pPr>
          </a:lstStyle>
          <a:p>
            <a:pPr>
              <a:defRPr/>
            </a:pPr>
            <a:fld id="{D3653084-D4F4-4593-B508-28E11FCF65D9}" type="datetime12">
              <a:rPr lang="ar-SA">
                <a:solidFill>
                  <a:srgbClr val="FFFFFF"/>
                </a:solidFill>
              </a:rPr>
              <a:pPr>
                <a:defRPr/>
              </a:pPr>
              <a:t>20/03/2020 09:48 ص</a:t>
            </a:fld>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41C591FF-0744-42CC-9B88-FB5E513213AB}"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108575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LY"/>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LY"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2"/>
          <p:cNvSpPr>
            <a:spLocks noGrp="1" noChangeArrowheads="1"/>
          </p:cNvSpPr>
          <p:nvPr>
            <p:ph type="dt" sz="half" idx="10"/>
          </p:nvPr>
        </p:nvSpPr>
        <p:spPr>
          <a:ln/>
        </p:spPr>
        <p:txBody>
          <a:bodyPr/>
          <a:lstStyle>
            <a:lvl1pPr>
              <a:defRPr/>
            </a:lvl1pPr>
          </a:lstStyle>
          <a:p>
            <a:pPr>
              <a:defRPr/>
            </a:pPr>
            <a:fld id="{A9565869-CFAE-4CC1-A669-1ED4F1D2DAF7}" type="datetime12">
              <a:rPr lang="ar-SA">
                <a:solidFill>
                  <a:srgbClr val="FFFFFF"/>
                </a:solidFill>
              </a:rPr>
              <a:pPr>
                <a:defRPr/>
              </a:pPr>
              <a:t>20/03/2020 09:48 ص</a:t>
            </a:fld>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AC69DCDF-90E7-4D94-ADF2-04626CE65BCB}"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49147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Rectangle 12"/>
          <p:cNvSpPr>
            <a:spLocks noGrp="1" noChangeArrowheads="1"/>
          </p:cNvSpPr>
          <p:nvPr>
            <p:ph type="dt" sz="half" idx="10"/>
          </p:nvPr>
        </p:nvSpPr>
        <p:spPr>
          <a:ln/>
        </p:spPr>
        <p:txBody>
          <a:bodyPr/>
          <a:lstStyle>
            <a:lvl1pPr>
              <a:defRPr/>
            </a:lvl1pPr>
          </a:lstStyle>
          <a:p>
            <a:pPr>
              <a:defRPr/>
            </a:pPr>
            <a:fld id="{90694EA5-DF15-49A9-8B4B-10D9248FA7ED}" type="datetime12">
              <a:rPr lang="ar-SA">
                <a:solidFill>
                  <a:srgbClr val="FFFFFF"/>
                </a:solidFill>
              </a:rPr>
              <a:pPr>
                <a:defRPr/>
              </a:pPr>
              <a:t>20/03/2020 09:48 ص</a:t>
            </a:fld>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836567D6-00B0-4A2E-8FEB-C076514043CF}"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690131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7813"/>
            <a:ext cx="2057400" cy="5853112"/>
          </a:xfrm>
        </p:spPr>
        <p:txBody>
          <a:bodyPr vert="eaVert"/>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a:xfrm>
            <a:off x="457200" y="277813"/>
            <a:ext cx="6019800" cy="585311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Rectangle 12"/>
          <p:cNvSpPr>
            <a:spLocks noGrp="1" noChangeArrowheads="1"/>
          </p:cNvSpPr>
          <p:nvPr>
            <p:ph type="dt" sz="half" idx="10"/>
          </p:nvPr>
        </p:nvSpPr>
        <p:spPr>
          <a:ln/>
        </p:spPr>
        <p:txBody>
          <a:bodyPr/>
          <a:lstStyle>
            <a:lvl1pPr>
              <a:defRPr/>
            </a:lvl1pPr>
          </a:lstStyle>
          <a:p>
            <a:pPr>
              <a:defRPr/>
            </a:pPr>
            <a:fld id="{37740A60-0A17-4469-905E-E7089F8E9C41}" type="datetime12">
              <a:rPr lang="ar-SA">
                <a:solidFill>
                  <a:srgbClr val="FFFFFF"/>
                </a:solidFill>
              </a:rPr>
              <a:pPr>
                <a:defRPr/>
              </a:pPr>
              <a:t>20/03/2020 09:48 ص</a:t>
            </a:fld>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EF8AAB1F-86A4-4673-8336-E873CD54CF68}"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93467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7813"/>
            <a:ext cx="8229600" cy="1139825"/>
          </a:xfrm>
        </p:spPr>
        <p:txBody>
          <a:bodyPr/>
          <a:lstStyle/>
          <a:p>
            <a:r>
              <a:rPr lang="ar-SA" smtClean="0"/>
              <a:t>انقر لتحرير نمط العنوان الرئيسي</a:t>
            </a:r>
            <a:endParaRPr lang="ar-LY"/>
          </a:p>
        </p:txBody>
      </p:sp>
      <p:sp>
        <p:nvSpPr>
          <p:cNvPr id="3" name="عنصر نائب للنص 2"/>
          <p:cNvSpPr>
            <a:spLocks noGrp="1"/>
          </p:cNvSpPr>
          <p:nvPr>
            <p:ph type="body" sz="half" idx="1"/>
          </p:nvPr>
        </p:nvSpPr>
        <p:spPr>
          <a:xfrm>
            <a:off x="457200" y="1600200"/>
            <a:ext cx="40386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half" idx="2"/>
          </p:nvPr>
        </p:nvSpPr>
        <p:spPr>
          <a:xfrm>
            <a:off x="4648200" y="1600200"/>
            <a:ext cx="40386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Rectangle 12"/>
          <p:cNvSpPr>
            <a:spLocks noGrp="1" noChangeArrowheads="1"/>
          </p:cNvSpPr>
          <p:nvPr>
            <p:ph type="dt" sz="half" idx="10"/>
          </p:nvPr>
        </p:nvSpPr>
        <p:spPr>
          <a:ln/>
        </p:spPr>
        <p:txBody>
          <a:bodyPr/>
          <a:lstStyle>
            <a:lvl1pPr>
              <a:defRPr/>
            </a:lvl1pPr>
          </a:lstStyle>
          <a:p>
            <a:pPr>
              <a:defRPr/>
            </a:pPr>
            <a:fld id="{135E778D-CD1D-4269-B0F6-78EC2385E717}" type="datetime12">
              <a:rPr lang="ar-SA">
                <a:solidFill>
                  <a:srgbClr val="FFFFFF"/>
                </a:solidFill>
              </a:rPr>
              <a:pPr>
                <a:defRPr/>
              </a:pPr>
              <a:t>20/03/2020 09:48 ص</a:t>
            </a:fld>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8148EDDC-ABDE-4417-84BB-AAE545A7780A}"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686439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AndTx">
  <p:cSld name="عنوان، واثنان من المحتوى والنص">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457200"/>
            <a:ext cx="7010400" cy="1295400"/>
          </a:xfrm>
        </p:spPr>
        <p:txBody>
          <a:bodyPr/>
          <a:lstStyle/>
          <a:p>
            <a:r>
              <a:rPr lang="ar-SA" smtClean="0"/>
              <a:t>انقر لتحرير نمط العنوان الرئيسي</a:t>
            </a:r>
            <a:endParaRPr lang="ar-LY"/>
          </a:p>
        </p:txBody>
      </p:sp>
      <p:sp>
        <p:nvSpPr>
          <p:cNvPr id="3" name="عنصر نائب للمحتوى 2"/>
          <p:cNvSpPr>
            <a:spLocks noGrp="1"/>
          </p:cNvSpPr>
          <p:nvPr>
            <p:ph sz="quarter" idx="1"/>
          </p:nvPr>
        </p:nvSpPr>
        <p:spPr>
          <a:xfrm>
            <a:off x="1676400" y="1981200"/>
            <a:ext cx="3429000" cy="1981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quarter" idx="2"/>
          </p:nvPr>
        </p:nvSpPr>
        <p:spPr>
          <a:xfrm>
            <a:off x="1676400" y="4114800"/>
            <a:ext cx="3429000" cy="1981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نص 4"/>
          <p:cNvSpPr>
            <a:spLocks noGrp="1"/>
          </p:cNvSpPr>
          <p:nvPr>
            <p:ph type="body" sz="half" idx="3"/>
          </p:nvPr>
        </p:nvSpPr>
        <p:spPr>
          <a:xfrm>
            <a:off x="5257800" y="1981200"/>
            <a:ext cx="34290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Rectangle 4"/>
          <p:cNvSpPr>
            <a:spLocks noGrp="1" noChangeArrowheads="1"/>
          </p:cNvSpPr>
          <p:nvPr>
            <p:ph type="ftr" sz="quarter" idx="10"/>
          </p:nvPr>
        </p:nvSpPr>
        <p:spPr/>
        <p:txBody>
          <a:bodyPr/>
          <a:lstStyle>
            <a:lvl1pPr>
              <a:defRPr/>
            </a:lvl1pPr>
          </a:lstStyle>
          <a:p>
            <a:pPr>
              <a:defRPr/>
            </a:pPr>
            <a:endParaRPr lang="en-US">
              <a:solidFill>
                <a:srgbClr val="FFFFFF"/>
              </a:solidFill>
            </a:endParaRPr>
          </a:p>
        </p:txBody>
      </p:sp>
      <p:sp>
        <p:nvSpPr>
          <p:cNvPr id="7" name="Rectangle 5"/>
          <p:cNvSpPr>
            <a:spLocks noGrp="1" noChangeArrowheads="1"/>
          </p:cNvSpPr>
          <p:nvPr>
            <p:ph type="sldNum" sz="quarter" idx="11"/>
          </p:nvPr>
        </p:nvSpPr>
        <p:spPr/>
        <p:txBody>
          <a:bodyPr/>
          <a:lstStyle>
            <a:lvl1pPr>
              <a:defRPr/>
            </a:lvl1pPr>
          </a:lstStyle>
          <a:p>
            <a:pPr>
              <a:defRPr/>
            </a:pPr>
            <a:fld id="{C8EB48EE-E30E-4E59-B800-E32342AB856C}" type="slidenum">
              <a:rPr lang="ar-SA">
                <a:solidFill>
                  <a:srgbClr val="FFFFFF"/>
                </a:solidFill>
              </a:rPr>
              <a:pPr>
                <a:defRPr/>
              </a:pPr>
              <a:t>‹#›</a:t>
            </a:fld>
            <a:endParaRPr lang="en-US">
              <a:solidFill>
                <a:srgbClr val="FFFFFF"/>
              </a:solidFill>
            </a:endParaRPr>
          </a:p>
        </p:txBody>
      </p:sp>
      <p:sp>
        <p:nvSpPr>
          <p:cNvPr id="8" name="Rectangle 22"/>
          <p:cNvSpPr>
            <a:spLocks noGrp="1" noChangeArrowheads="1"/>
          </p:cNvSpPr>
          <p:nvPr>
            <p:ph type="dt" sz="half" idx="12"/>
          </p:nvPr>
        </p:nvSpPr>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6903530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TwoObj">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457200"/>
            <a:ext cx="7010400" cy="1295400"/>
          </a:xfrm>
        </p:spPr>
        <p:txBody>
          <a:bodyPr/>
          <a:lstStyle/>
          <a:p>
            <a:r>
              <a:rPr lang="ar-SA" smtClean="0"/>
              <a:t>انقر لتحرير نمط العنوان الرئيسي</a:t>
            </a:r>
            <a:endParaRPr lang="ar-LY"/>
          </a:p>
        </p:txBody>
      </p:sp>
      <p:sp>
        <p:nvSpPr>
          <p:cNvPr id="3" name="عنصر نائب للنص 2"/>
          <p:cNvSpPr>
            <a:spLocks noGrp="1"/>
          </p:cNvSpPr>
          <p:nvPr>
            <p:ph type="body" sz="half" idx="1"/>
          </p:nvPr>
        </p:nvSpPr>
        <p:spPr>
          <a:xfrm>
            <a:off x="1676400" y="1981200"/>
            <a:ext cx="34290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quarter" idx="2"/>
          </p:nvPr>
        </p:nvSpPr>
        <p:spPr>
          <a:xfrm>
            <a:off x="5257800" y="1981200"/>
            <a:ext cx="3429000" cy="1981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محتوى 4"/>
          <p:cNvSpPr>
            <a:spLocks noGrp="1"/>
          </p:cNvSpPr>
          <p:nvPr>
            <p:ph sz="quarter" idx="3"/>
          </p:nvPr>
        </p:nvSpPr>
        <p:spPr>
          <a:xfrm>
            <a:off x="5257800" y="4114800"/>
            <a:ext cx="3429000" cy="1981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Rectangle 4"/>
          <p:cNvSpPr>
            <a:spLocks noGrp="1" noChangeArrowheads="1"/>
          </p:cNvSpPr>
          <p:nvPr>
            <p:ph type="ftr" sz="quarter" idx="10"/>
          </p:nvPr>
        </p:nvSpPr>
        <p:spPr/>
        <p:txBody>
          <a:bodyPr/>
          <a:lstStyle>
            <a:lvl1pPr>
              <a:defRPr/>
            </a:lvl1pPr>
          </a:lstStyle>
          <a:p>
            <a:pPr>
              <a:defRPr/>
            </a:pPr>
            <a:endParaRPr lang="en-US">
              <a:solidFill>
                <a:srgbClr val="FFFFFF"/>
              </a:solidFill>
            </a:endParaRPr>
          </a:p>
        </p:txBody>
      </p:sp>
      <p:sp>
        <p:nvSpPr>
          <p:cNvPr id="7" name="Rectangle 5"/>
          <p:cNvSpPr>
            <a:spLocks noGrp="1" noChangeArrowheads="1"/>
          </p:cNvSpPr>
          <p:nvPr>
            <p:ph type="sldNum" sz="quarter" idx="11"/>
          </p:nvPr>
        </p:nvSpPr>
        <p:spPr/>
        <p:txBody>
          <a:bodyPr/>
          <a:lstStyle>
            <a:lvl1pPr>
              <a:defRPr/>
            </a:lvl1pPr>
          </a:lstStyle>
          <a:p>
            <a:pPr>
              <a:defRPr/>
            </a:pPr>
            <a:fld id="{AE6185EA-054D-421C-B625-5B4001A1F04A}" type="slidenum">
              <a:rPr lang="ar-SA">
                <a:solidFill>
                  <a:srgbClr val="FFFFFF"/>
                </a:solidFill>
              </a:rPr>
              <a:pPr>
                <a:defRPr/>
              </a:pPr>
              <a:t>‹#›</a:t>
            </a:fld>
            <a:endParaRPr lang="en-US">
              <a:solidFill>
                <a:srgbClr val="FFFFFF"/>
              </a:solidFill>
            </a:endParaRPr>
          </a:p>
        </p:txBody>
      </p:sp>
      <p:sp>
        <p:nvSpPr>
          <p:cNvPr id="8" name="Rectangle 22"/>
          <p:cNvSpPr>
            <a:spLocks noGrp="1" noChangeArrowheads="1"/>
          </p:cNvSpPr>
          <p:nvPr>
            <p:ph type="dt" sz="half" idx="12"/>
          </p:nvPr>
        </p:nvSpPr>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4021547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B9A3DC7-AF83-4AC7-B722-AEAB1ED8A55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85884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363AC49-9FD3-4B60-80FC-E3109A9C3A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37477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327AD4E-2ADE-4343-A32B-307003A0D91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72656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CFB57BB-5957-4F4A-87A8-69C8C36BE9D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847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02495AC-1FF6-4D37-AD2E-931CE3BDF3E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13603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heme" Target="../theme/theme4.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pPr algn="l" rtl="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rtl="0"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pPr rtl="0" fontAlgn="base">
              <a:spcBef>
                <a:spcPct val="0"/>
              </a:spcBef>
              <a:spcAft>
                <a:spcPct val="0"/>
              </a:spcAft>
              <a:defRPr/>
            </a:pPr>
            <a:fld id="{4A208337-1FDA-4B2E-BCEF-60980BEA1151}" type="slidenum">
              <a:rPr lang="en-US">
                <a:solidFill>
                  <a:srgbClr val="000000"/>
                </a:solidFill>
              </a:rPr>
              <a:pPr rtl="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01084022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pPr algn="l" rtl="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rtl="0"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pPr rtl="0" fontAlgn="base">
              <a:spcBef>
                <a:spcPct val="0"/>
              </a:spcBef>
              <a:spcAft>
                <a:spcPct val="0"/>
              </a:spcAft>
              <a:defRPr/>
            </a:pPr>
            <a:fld id="{4A208337-1FDA-4B2E-BCEF-60980BEA1151}" type="slidenum">
              <a:rPr lang="en-US">
                <a:solidFill>
                  <a:srgbClr val="000000"/>
                </a:solidFill>
              </a:rPr>
              <a:pPr rtl="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4014334940"/>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pPr algn="l" fontAlgn="base">
              <a:spcBef>
                <a:spcPct val="0"/>
              </a:spcBef>
              <a:spcAft>
                <a:spcPct val="0"/>
              </a:spcAft>
              <a:defRPr/>
            </a:pPr>
            <a:fld id="{53A56020-EB24-4D93-B5B8-4598F2811081}" type="datetime12">
              <a:rPr lang="ar-SA" smtClean="0">
                <a:solidFill>
                  <a:srgbClr val="FFFFFF"/>
                </a:solidFill>
              </a:rPr>
              <a:pPr algn="l" fontAlgn="base">
                <a:spcBef>
                  <a:spcPct val="0"/>
                </a:spcBef>
                <a:spcAft>
                  <a:spcPct val="0"/>
                </a:spcAft>
                <a:defRPr/>
              </a:pPr>
              <a:t>20/03/2020 09:49 ص</a:t>
            </a:fld>
            <a:endParaRPr lang="en-US">
              <a:solidFill>
                <a:srgbClr val="FFFFFF"/>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pPr fontAlgn="base">
              <a:spcBef>
                <a:spcPct val="0"/>
              </a:spcBef>
              <a:spcAft>
                <a:spcPct val="0"/>
              </a:spcAft>
              <a:defRPr/>
            </a:pPr>
            <a:endParaRPr lang="en-US">
              <a:solidFill>
                <a:srgbClr val="FFFFFF"/>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pPr fontAlgn="base">
              <a:spcBef>
                <a:spcPct val="0"/>
              </a:spcBef>
              <a:spcAft>
                <a:spcPct val="0"/>
              </a:spcAft>
              <a:defRPr/>
            </a:pPr>
            <a:fld id="{AB2BC72D-7D4F-4435-961F-053306F665D3}" type="slidenum">
              <a:rPr lang="ar-SA" smtClean="0">
                <a:solidFill>
                  <a:srgbClr val="FFFFFF"/>
                </a:solidFill>
              </a:rPr>
              <a:pPr fontAlgn="base">
                <a:spcBef>
                  <a:spcPct val="0"/>
                </a:spcBef>
                <a:spcAft>
                  <a:spcPct val="0"/>
                </a:spcAft>
                <a:defRPr/>
              </a:pPr>
              <a:t>‹#›</a:t>
            </a:fld>
            <a:endParaRPr lang="en-US">
              <a:solidFill>
                <a:srgbClr val="FFFFFF"/>
              </a:solidFill>
            </a:endParaRPr>
          </a:p>
        </p:txBody>
      </p:sp>
    </p:spTree>
  </p:cSld>
  <p:clrMap bg1="dk1" tx1="lt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ftr="0" dt="0"/>
  <p:txStyles>
    <p:titleStyle>
      <a:lvl1pPr algn="l" defTabSz="914400" rtl="1" eaLnBrk="1" latinLnBrk="0" hangingPunct="1">
        <a:spcBef>
          <a:spcPct val="0"/>
        </a:spcBef>
        <a:buNone/>
        <a:defRPr sz="3000" kern="1200" cap="all" spc="5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3902075"/>
            <a:ext cx="3400425" cy="2949575"/>
            <a:chOff x="0" y="2458"/>
            <a:chExt cx="2142" cy="1858"/>
          </a:xfrm>
        </p:grpSpPr>
        <p:sp>
          <p:nvSpPr>
            <p:cNvPr id="2355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2355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2355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2355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lgn="l" fontAlgn="base">
                <a:spcBef>
                  <a:spcPct val="0"/>
                </a:spcBef>
                <a:spcAft>
                  <a:spcPct val="0"/>
                </a:spcAft>
                <a:defRPr/>
              </a:pPr>
              <a:endParaRPr lang="ar-LY">
                <a:solidFill>
                  <a:srgbClr val="FFFFFF"/>
                </a:solidFill>
              </a:endParaRPr>
            </a:p>
          </p:txBody>
        </p:sp>
        <p:sp>
          <p:nvSpPr>
            <p:cNvPr id="1036"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sp>
          <p:nvSpPr>
            <p:cNvPr id="1037"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sp>
          <p:nvSpPr>
            <p:cNvPr id="1038"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fontAlgn="base">
                <a:spcBef>
                  <a:spcPct val="0"/>
                </a:spcBef>
                <a:spcAft>
                  <a:spcPct val="0"/>
                </a:spcAft>
              </a:pPr>
              <a:endParaRPr lang="ar-LY" smtClean="0">
                <a:solidFill>
                  <a:srgbClr val="FFFFFF"/>
                </a:solidFill>
              </a:endParaRPr>
            </a:p>
          </p:txBody>
        </p:sp>
      </p:grpSp>
      <p:sp>
        <p:nvSpPr>
          <p:cNvPr id="23562"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3563"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64"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effectLst>
                  <a:outerShdw blurRad="38100" dist="38100" dir="2700000" algn="tl">
                    <a:srgbClr val="010199"/>
                  </a:outerShdw>
                </a:effectLst>
              </a:defRPr>
            </a:lvl1pPr>
          </a:lstStyle>
          <a:p>
            <a:pPr algn="l" fontAlgn="base">
              <a:spcBef>
                <a:spcPct val="0"/>
              </a:spcBef>
              <a:spcAft>
                <a:spcPct val="0"/>
              </a:spcAft>
              <a:defRPr/>
            </a:pPr>
            <a:fld id="{0AE3578B-0D7A-47AE-9429-C62815BC7E7B}" type="datetime12">
              <a:rPr lang="ar-SA">
                <a:solidFill>
                  <a:srgbClr val="FFFFFF"/>
                </a:solidFill>
              </a:rPr>
              <a:pPr algn="l" fontAlgn="base">
                <a:spcBef>
                  <a:spcPct val="0"/>
                </a:spcBef>
                <a:spcAft>
                  <a:spcPct val="0"/>
                </a:spcAft>
                <a:defRPr/>
              </a:pPr>
              <a:t>20/03/2020 09:48 ص</a:t>
            </a:fld>
            <a:endParaRPr lang="en-US">
              <a:solidFill>
                <a:srgbClr val="FFFFFF"/>
              </a:solidFill>
            </a:endParaRPr>
          </a:p>
        </p:txBody>
      </p:sp>
      <p:sp>
        <p:nvSpPr>
          <p:cNvPr id="23565"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effectLst>
                  <a:outerShdw blurRad="38100" dist="38100" dir="2700000" algn="tl">
                    <a:srgbClr val="010199"/>
                  </a:outerShdw>
                </a:effectLst>
              </a:defRPr>
            </a:lvl1pPr>
          </a:lstStyle>
          <a:p>
            <a:pPr fontAlgn="base">
              <a:spcBef>
                <a:spcPct val="0"/>
              </a:spcBef>
              <a:spcAft>
                <a:spcPct val="0"/>
              </a:spcAft>
              <a:defRPr/>
            </a:pPr>
            <a:endParaRPr lang="en-US">
              <a:solidFill>
                <a:srgbClr val="FFFFFF"/>
              </a:solidFill>
            </a:endParaRPr>
          </a:p>
        </p:txBody>
      </p:sp>
      <p:sp>
        <p:nvSpPr>
          <p:cNvPr id="23566"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000">
                <a:effectLst>
                  <a:outerShdw blurRad="38100" dist="38100" dir="2700000" algn="tl">
                    <a:srgbClr val="010199"/>
                  </a:outerShdw>
                </a:effectLst>
              </a:defRPr>
            </a:lvl1pPr>
          </a:lstStyle>
          <a:p>
            <a:pPr fontAlgn="base">
              <a:spcBef>
                <a:spcPct val="0"/>
              </a:spcBef>
              <a:spcAft>
                <a:spcPct val="0"/>
              </a:spcAft>
              <a:defRPr/>
            </a:pPr>
            <a:fld id="{CDE87013-042E-4ACD-A422-1BDD700F642E}" type="slidenum">
              <a:rPr lang="ar-SA">
                <a:solidFill>
                  <a:srgbClr val="FFFFFF"/>
                </a:solidFill>
              </a:rPr>
              <a:pPr fontAlgn="base">
                <a:spcBef>
                  <a:spcPct val="0"/>
                </a:spcBef>
                <a:spcAft>
                  <a:spcPct val="0"/>
                </a:spcAft>
                <a:defRPr/>
              </a:pPr>
              <a:t>‹#›</a:t>
            </a:fld>
            <a:endParaRPr lang="en-US">
              <a:solidFill>
                <a:srgbClr val="FFFFFF"/>
              </a:solidFill>
            </a:endParaRPr>
          </a:p>
        </p:txBody>
      </p:sp>
    </p:spTree>
    <p:extLst>
      <p:ext uri="{BB962C8B-B14F-4D97-AF65-F5344CB8AC3E}">
        <p14:creationId xmlns:p14="http://schemas.microsoft.com/office/powerpoint/2010/main" val="1241942616"/>
      </p:ext>
    </p:extLst>
  </p:cSld>
  <p:clrMap bg1="dk2" tx1="lt1" bg2="dk1"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Lst>
  <p:timing>
    <p:tnLst>
      <p:par>
        <p:cTn id="1" dur="indefinite" restart="never" nodeType="tmRoot"/>
      </p:par>
    </p:tnLst>
  </p:timing>
  <p:hf hdr="0" ftr="0" dt="0"/>
  <p:txStyles>
    <p:titleStyle>
      <a:lvl1pPr algn="ctr" rtl="1"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1"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2pPr>
      <a:lvl3pPr algn="ctr" rtl="1"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3pPr>
      <a:lvl4pPr algn="ctr" rtl="1"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4pPr>
      <a:lvl5pPr algn="ctr" rtl="1"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5pPr>
      <a:lvl6pPr marL="457200" algn="ctr" rtl="1" fontAlgn="base">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6pPr>
      <a:lvl7pPr marL="914400" algn="ctr" rtl="1" fontAlgn="base">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7pPr>
      <a:lvl8pPr marL="1371600" algn="ctr" rtl="1" fontAlgn="base">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8pPr>
      <a:lvl9pPr marL="1828800" algn="ctr" rtl="1" fontAlgn="base">
        <a:spcBef>
          <a:spcPct val="0"/>
        </a:spcBef>
        <a:spcAft>
          <a:spcPct val="0"/>
        </a:spcAft>
        <a:defRPr sz="4400">
          <a:solidFill>
            <a:schemeClr val="tx2"/>
          </a:solidFill>
          <a:effectLst>
            <a:outerShdw blurRad="38100" dist="38100" dir="2700000" algn="tl">
              <a:srgbClr val="FFFFFF"/>
            </a:outerShdw>
          </a:effectLst>
          <a:latin typeface="Arial"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r" rtl="1"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r" rtl="1"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r" rtl="1"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r" rtl="1"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r" rtl="1"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r" rtl="1"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r" rtl="1"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r" rtl="1"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1115616" y="2997423"/>
            <a:ext cx="6640513" cy="3167881"/>
          </a:xfrm>
        </p:spPr>
        <p:txBody>
          <a:bodyPr>
            <a:normAutofit/>
          </a:bodyPr>
          <a:lstStyle/>
          <a:p>
            <a:pPr algn="ctr" rtl="0" eaLnBrk="1" hangingPunct="1">
              <a:lnSpc>
                <a:spcPct val="90000"/>
              </a:lnSpc>
            </a:pPr>
            <a:r>
              <a:rPr lang="en-US" sz="3600" b="0" dirty="0" smtClean="0">
                <a:solidFill>
                  <a:srgbClr val="FFFF00"/>
                </a:solidFill>
                <a:latin typeface="Baskerville Old Face" pitchFamily="18" charset="0"/>
              </a:rPr>
              <a:t>Ali  M. Gargoom </a:t>
            </a:r>
          </a:p>
          <a:p>
            <a:pPr algn="ctr" rtl="0" eaLnBrk="1" hangingPunct="1">
              <a:lnSpc>
                <a:spcPct val="120000"/>
              </a:lnSpc>
            </a:pPr>
            <a:r>
              <a:rPr lang="en-US" sz="2800" b="0" dirty="0" smtClean="0">
                <a:solidFill>
                  <a:srgbClr val="FFFF00"/>
                </a:solidFill>
              </a:rPr>
              <a:t> Professor of  Dermatology</a:t>
            </a:r>
            <a:endParaRPr lang="en-US" sz="2800" dirty="0">
              <a:solidFill>
                <a:srgbClr val="FFFF00"/>
              </a:solidFill>
            </a:endParaRPr>
          </a:p>
          <a:p>
            <a:pPr algn="ctr" rtl="0" eaLnBrk="1" hangingPunct="1">
              <a:lnSpc>
                <a:spcPct val="120000"/>
              </a:lnSpc>
            </a:pPr>
            <a:r>
              <a:rPr lang="en-US" sz="2800" b="0" dirty="0" smtClean="0">
                <a:solidFill>
                  <a:srgbClr val="FFFF00"/>
                </a:solidFill>
              </a:rPr>
              <a:t>Faculty of Medicine</a:t>
            </a:r>
          </a:p>
          <a:p>
            <a:pPr algn="ctr" rtl="0" eaLnBrk="1" hangingPunct="1">
              <a:lnSpc>
                <a:spcPct val="90000"/>
              </a:lnSpc>
            </a:pPr>
            <a:r>
              <a:rPr lang="en-US" sz="2800" b="0" dirty="0" smtClean="0">
                <a:solidFill>
                  <a:srgbClr val="FFFF00"/>
                </a:solidFill>
              </a:rPr>
              <a:t>Benghazi  University</a:t>
            </a:r>
          </a:p>
          <a:p>
            <a:pPr algn="ctr" rtl="0" eaLnBrk="1" hangingPunct="1">
              <a:lnSpc>
                <a:spcPct val="90000"/>
              </a:lnSpc>
            </a:pPr>
            <a:r>
              <a:rPr lang="en-US" sz="2800" b="0" dirty="0" smtClean="0">
                <a:solidFill>
                  <a:srgbClr val="FFFF00"/>
                </a:solidFill>
              </a:rPr>
              <a:t>Libyan International Medical University</a:t>
            </a:r>
          </a:p>
        </p:txBody>
      </p:sp>
      <p:sp>
        <p:nvSpPr>
          <p:cNvPr id="3074" name="Rectangle 2"/>
          <p:cNvSpPr>
            <a:spLocks noGrp="1" noChangeArrowheads="1"/>
          </p:cNvSpPr>
          <p:nvPr>
            <p:ph type="ctrTitle"/>
          </p:nvPr>
        </p:nvSpPr>
        <p:spPr>
          <a:xfrm>
            <a:off x="323528" y="260648"/>
            <a:ext cx="8352928" cy="1440160"/>
          </a:xfrm>
        </p:spPr>
        <p:txBody>
          <a:bodyPr/>
          <a:lstStyle/>
          <a:p>
            <a:pPr eaLnBrk="1" hangingPunct="1"/>
            <a:r>
              <a:rPr lang="en-US" sz="4800" b="1" dirty="0" smtClean="0">
                <a:solidFill>
                  <a:srgbClr val="FFFF00"/>
                </a:solidFill>
                <a:latin typeface="Sylfaen" pitchFamily="18" charset="0"/>
              </a:rPr>
              <a:t> Histology  of  The  Skin</a:t>
            </a:r>
            <a:endParaRPr lang="en-US" sz="5400" b="1" dirty="0" smtClean="0">
              <a:solidFill>
                <a:srgbClr val="FFFF00"/>
              </a:solidFill>
              <a:latin typeface="Sylfaen" pitchFamily="18" charset="0"/>
            </a:endParaRPr>
          </a:p>
        </p:txBody>
      </p:sp>
    </p:spTree>
    <p:extLst>
      <p:ext uri="{BB962C8B-B14F-4D97-AF65-F5344CB8AC3E}">
        <p14:creationId xmlns:p14="http://schemas.microsoft.com/office/powerpoint/2010/main" val="1774647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khutchens\Desktop\USMLE LECTURES PHOTOS\09123214.JPG"/>
          <p:cNvPicPr>
            <a:picLocks noChangeAspect="1" noChangeArrowheads="1"/>
          </p:cNvPicPr>
          <p:nvPr/>
        </p:nvPicPr>
        <p:blipFill>
          <a:blip r:embed="rId3" cstate="print">
            <a:extLst>
              <a:ext uri="{28A0092B-C50C-407E-A947-70E740481C1C}">
                <a14:useLocalDpi xmlns:a14="http://schemas.microsoft.com/office/drawing/2010/main" val="0"/>
              </a:ext>
            </a:extLst>
          </a:blip>
          <a:srcRect l="38000" t="22990" b="3896"/>
          <a:stretch>
            <a:fillRect/>
          </a:stretch>
        </p:blipFill>
        <p:spPr bwMode="auto">
          <a:xfrm>
            <a:off x="5181600" y="2057400"/>
            <a:ext cx="3581400"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rtlCol="0">
            <a:normAutofit/>
          </a:bodyPr>
          <a:lstStyle/>
          <a:p>
            <a:pPr rtl="0" fontAlgn="auto">
              <a:spcAft>
                <a:spcPts val="0"/>
              </a:spcAft>
              <a:defRPr/>
            </a:pPr>
            <a:r>
              <a:rPr lang="en-US" dirty="0" smtClean="0">
                <a:latin typeface="+mn-lt"/>
              </a:rPr>
              <a:t>Epidermis : Layers</a:t>
            </a:r>
            <a:endParaRPr lang="en-US" dirty="0">
              <a:latin typeface="+mn-lt"/>
            </a:endParaRPr>
          </a:p>
        </p:txBody>
      </p:sp>
      <p:pic>
        <p:nvPicPr>
          <p:cNvPr id="11269" name="Picture 2" descr="C:\Documents and Settings\khutchens\Desktop\USMLE LECTURES PHOTOS\28111914.JPG"/>
          <p:cNvPicPr>
            <a:picLocks noChangeAspect="1" noChangeArrowheads="1"/>
          </p:cNvPicPr>
          <p:nvPr/>
        </p:nvPicPr>
        <p:blipFill>
          <a:blip r:embed="rId4">
            <a:extLst>
              <a:ext uri="{28A0092B-C50C-407E-A947-70E740481C1C}">
                <a14:useLocalDpi xmlns:a14="http://schemas.microsoft.com/office/drawing/2010/main" val="0"/>
              </a:ext>
            </a:extLst>
          </a:blip>
          <a:srcRect l="26997" r="1007"/>
          <a:stretch>
            <a:fillRect/>
          </a:stretch>
        </p:blipFill>
        <p:spPr bwMode="auto">
          <a:xfrm>
            <a:off x="304800" y="1981200"/>
            <a:ext cx="3505200" cy="365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Brace 8"/>
          <p:cNvSpPr/>
          <p:nvPr/>
        </p:nvSpPr>
        <p:spPr>
          <a:xfrm>
            <a:off x="3200400" y="2590800"/>
            <a:ext cx="457200" cy="304800"/>
          </a:xfrm>
          <a:prstGeom prst="rightBrace">
            <a:avLst/>
          </a:prstGeom>
        </p:spPr>
        <p:style>
          <a:lnRef idx="3">
            <a:schemeClr val="accent3"/>
          </a:lnRef>
          <a:fillRef idx="0">
            <a:schemeClr val="accent3"/>
          </a:fillRef>
          <a:effectRef idx="2">
            <a:schemeClr val="accent3"/>
          </a:effectRef>
          <a:fontRef idx="minor">
            <a:schemeClr val="tx1"/>
          </a:fontRef>
        </p:style>
        <p:txBody>
          <a:bodyPr anchor="ctr"/>
          <a:lstStyle/>
          <a:p>
            <a:pPr algn="ctr" rtl="0" eaLnBrk="1" fontAlgn="auto" hangingPunct="1">
              <a:spcBef>
                <a:spcPts val="0"/>
              </a:spcBef>
              <a:spcAft>
                <a:spcPts val="0"/>
              </a:spcAft>
              <a:defRPr/>
            </a:pPr>
            <a:endParaRPr lang="en-US"/>
          </a:p>
        </p:txBody>
      </p:sp>
      <p:sp>
        <p:nvSpPr>
          <p:cNvPr id="15" name="TextBox 14"/>
          <p:cNvSpPr txBox="1"/>
          <p:nvPr/>
        </p:nvSpPr>
        <p:spPr>
          <a:xfrm>
            <a:off x="3886200" y="1905000"/>
            <a:ext cx="1295400" cy="646113"/>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l" rtl="0" eaLnBrk="1" fontAlgn="auto" hangingPunct="1">
              <a:spcBef>
                <a:spcPts val="0"/>
              </a:spcBef>
              <a:spcAft>
                <a:spcPts val="0"/>
              </a:spcAft>
              <a:defRPr/>
            </a:pPr>
            <a:r>
              <a:rPr lang="en-US" b="1" dirty="0"/>
              <a:t>Stratum Corneum</a:t>
            </a:r>
          </a:p>
        </p:txBody>
      </p:sp>
      <p:sp>
        <p:nvSpPr>
          <p:cNvPr id="19" name="TextBox 18"/>
          <p:cNvSpPr txBox="1"/>
          <p:nvPr/>
        </p:nvSpPr>
        <p:spPr>
          <a:xfrm>
            <a:off x="3429000" y="2895600"/>
            <a:ext cx="2514600" cy="369332"/>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l" rtl="0" eaLnBrk="1" fontAlgn="auto" hangingPunct="1">
              <a:spcBef>
                <a:spcPts val="0"/>
              </a:spcBef>
              <a:spcAft>
                <a:spcPts val="0"/>
              </a:spcAft>
              <a:defRPr/>
            </a:pPr>
            <a:r>
              <a:rPr lang="en-US" b="1" dirty="0" smtClean="0"/>
              <a:t>Stratum </a:t>
            </a:r>
            <a:r>
              <a:rPr lang="en-US" b="1" dirty="0"/>
              <a:t>Granulosum</a:t>
            </a:r>
          </a:p>
        </p:txBody>
      </p:sp>
      <p:sp>
        <p:nvSpPr>
          <p:cNvPr id="20" name="TextBox 19"/>
          <p:cNvSpPr txBox="1"/>
          <p:nvPr/>
        </p:nvSpPr>
        <p:spPr>
          <a:xfrm>
            <a:off x="3200400" y="3505200"/>
            <a:ext cx="2362200" cy="369332"/>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l" rtl="0" eaLnBrk="1" fontAlgn="auto" hangingPunct="1">
              <a:spcBef>
                <a:spcPts val="0"/>
              </a:spcBef>
              <a:spcAft>
                <a:spcPts val="0"/>
              </a:spcAft>
              <a:defRPr/>
            </a:pPr>
            <a:r>
              <a:rPr lang="en-US" b="1" dirty="0"/>
              <a:t>Stratum Spinosum</a:t>
            </a:r>
          </a:p>
        </p:txBody>
      </p:sp>
      <p:sp>
        <p:nvSpPr>
          <p:cNvPr id="24" name="TextBox 23"/>
          <p:cNvSpPr txBox="1"/>
          <p:nvPr/>
        </p:nvSpPr>
        <p:spPr>
          <a:xfrm>
            <a:off x="3505200" y="4191000"/>
            <a:ext cx="2133600" cy="400050"/>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l" rtl="0" eaLnBrk="1" fontAlgn="auto" hangingPunct="1">
              <a:spcBef>
                <a:spcPts val="0"/>
              </a:spcBef>
              <a:spcAft>
                <a:spcPts val="0"/>
              </a:spcAft>
              <a:defRPr/>
            </a:pPr>
            <a:r>
              <a:rPr lang="en-US" sz="2000" b="1" dirty="0"/>
              <a:t>Stratum </a:t>
            </a:r>
            <a:r>
              <a:rPr lang="en-US" sz="2000" b="1" dirty="0" err="1"/>
              <a:t>Basale</a:t>
            </a:r>
            <a:endParaRPr lang="en-US" sz="2000" b="1" dirty="0"/>
          </a:p>
        </p:txBody>
      </p:sp>
      <p:sp>
        <p:nvSpPr>
          <p:cNvPr id="16" name="Left Brace 15"/>
          <p:cNvSpPr/>
          <p:nvPr/>
        </p:nvSpPr>
        <p:spPr>
          <a:xfrm>
            <a:off x="5181600" y="2057400"/>
            <a:ext cx="609600" cy="838200"/>
          </a:xfrm>
          <a:prstGeom prst="leftBrace">
            <a:avLst>
              <a:gd name="adj1" fmla="val 8333"/>
              <a:gd name="adj2" fmla="val 21429"/>
            </a:avLst>
          </a:prstGeom>
        </p:spPr>
        <p:style>
          <a:lnRef idx="3">
            <a:schemeClr val="accent3"/>
          </a:lnRef>
          <a:fillRef idx="0">
            <a:schemeClr val="accent3"/>
          </a:fillRef>
          <a:effectRef idx="2">
            <a:schemeClr val="accent3"/>
          </a:effectRef>
          <a:fontRef idx="minor">
            <a:schemeClr val="tx1"/>
          </a:fontRef>
        </p:style>
        <p:txBody>
          <a:bodyPr anchor="ctr"/>
          <a:lstStyle/>
          <a:p>
            <a:pPr algn="ctr" rtl="0" eaLnBrk="1" fontAlgn="auto" hangingPunct="1">
              <a:spcBef>
                <a:spcPts val="0"/>
              </a:spcBef>
              <a:spcAft>
                <a:spcPts val="0"/>
              </a:spcAft>
              <a:defRPr/>
            </a:pPr>
            <a:endParaRPr lang="en-US"/>
          </a:p>
        </p:txBody>
      </p:sp>
      <p:cxnSp>
        <p:nvCxnSpPr>
          <p:cNvPr id="21" name="Straight Arrow Connector 20"/>
          <p:cNvCxnSpPr>
            <a:stCxn id="24" idx="3"/>
          </p:cNvCxnSpPr>
          <p:nvPr/>
        </p:nvCxnSpPr>
        <p:spPr>
          <a:xfrm flipV="1">
            <a:off x="5638800" y="3810000"/>
            <a:ext cx="1219200" cy="58102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5" name="Straight Arrow Connector 24"/>
          <p:cNvCxnSpPr>
            <a:stCxn id="24" idx="1"/>
          </p:cNvCxnSpPr>
          <p:nvPr/>
        </p:nvCxnSpPr>
        <p:spPr>
          <a:xfrm rot="10800000">
            <a:off x="2743200" y="3505200"/>
            <a:ext cx="762000" cy="88582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9" name="TextBox 28"/>
          <p:cNvSpPr txBox="1"/>
          <p:nvPr/>
        </p:nvSpPr>
        <p:spPr>
          <a:xfrm>
            <a:off x="6858000" y="2743200"/>
            <a:ext cx="2286000" cy="369888"/>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lgn="l" rtl="0" eaLnBrk="1" fontAlgn="auto" hangingPunct="1">
              <a:spcBef>
                <a:spcPts val="0"/>
              </a:spcBef>
              <a:spcAft>
                <a:spcPts val="0"/>
              </a:spcAft>
              <a:defRPr/>
            </a:pPr>
            <a:r>
              <a:rPr lang="en-US" b="1" dirty="0"/>
              <a:t>Stratum Lucidum</a:t>
            </a:r>
          </a:p>
        </p:txBody>
      </p:sp>
      <p:cxnSp>
        <p:nvCxnSpPr>
          <p:cNvPr id="33" name="Straight Arrow Connector 32"/>
          <p:cNvCxnSpPr/>
          <p:nvPr/>
        </p:nvCxnSpPr>
        <p:spPr>
          <a:xfrm rot="5400000">
            <a:off x="6656040" y="2895600"/>
            <a:ext cx="76200" cy="762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5" name="Straight Arrow Connector 34"/>
          <p:cNvCxnSpPr/>
          <p:nvPr/>
        </p:nvCxnSpPr>
        <p:spPr>
          <a:xfrm rot="16200000" flipV="1">
            <a:off x="3200400" y="2971800"/>
            <a:ext cx="152400" cy="1524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p:nvPr/>
        </p:nvCxnSpPr>
        <p:spPr>
          <a:xfrm>
            <a:off x="5915000" y="3124200"/>
            <a:ext cx="45720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Left Brace 42"/>
          <p:cNvSpPr/>
          <p:nvPr/>
        </p:nvSpPr>
        <p:spPr>
          <a:xfrm>
            <a:off x="5562600" y="3276600"/>
            <a:ext cx="1143000" cy="457200"/>
          </a:xfrm>
          <a:prstGeom prst="leftBrace">
            <a:avLst/>
          </a:prstGeom>
        </p:spPr>
        <p:style>
          <a:lnRef idx="3">
            <a:schemeClr val="accent3"/>
          </a:lnRef>
          <a:fillRef idx="0">
            <a:schemeClr val="accent3"/>
          </a:fillRef>
          <a:effectRef idx="2">
            <a:schemeClr val="accent3"/>
          </a:effectRef>
          <a:fontRef idx="minor">
            <a:schemeClr val="tx1"/>
          </a:fontRef>
        </p:style>
        <p:txBody>
          <a:bodyPr anchor="ctr"/>
          <a:lstStyle/>
          <a:p>
            <a:pPr algn="ctr" rtl="0" eaLnBrk="1" fontAlgn="auto" hangingPunct="1">
              <a:spcBef>
                <a:spcPts val="0"/>
              </a:spcBef>
              <a:spcAft>
                <a:spcPts val="0"/>
              </a:spcAft>
              <a:defRPr/>
            </a:pPr>
            <a:endParaRPr lang="en-US"/>
          </a:p>
        </p:txBody>
      </p:sp>
      <p:sp>
        <p:nvSpPr>
          <p:cNvPr id="44" name="Right Brace 43"/>
          <p:cNvSpPr/>
          <p:nvPr/>
        </p:nvSpPr>
        <p:spPr>
          <a:xfrm>
            <a:off x="2895600" y="2971800"/>
            <a:ext cx="381000" cy="381000"/>
          </a:xfrm>
          <a:prstGeom prst="rightBrace">
            <a:avLst>
              <a:gd name="adj1" fmla="val 8333"/>
              <a:gd name="adj2" fmla="val 71429"/>
            </a:avLst>
          </a:prstGeom>
        </p:spPr>
        <p:style>
          <a:lnRef idx="3">
            <a:schemeClr val="accent3"/>
          </a:lnRef>
          <a:fillRef idx="0">
            <a:schemeClr val="accent3"/>
          </a:fillRef>
          <a:effectRef idx="2">
            <a:schemeClr val="accent3"/>
          </a:effectRef>
          <a:fontRef idx="minor">
            <a:schemeClr val="tx1"/>
          </a:fontRef>
        </p:style>
        <p:txBody>
          <a:bodyPr anchor="ctr"/>
          <a:lstStyle/>
          <a:p>
            <a:pPr algn="ctr" rtl="0" eaLnBrk="1" fontAlgn="auto" hangingPunct="1">
              <a:spcBef>
                <a:spcPts val="0"/>
              </a:spcBef>
              <a:spcAft>
                <a:spcPts val="0"/>
              </a:spcAft>
              <a:defRPr/>
            </a:pPr>
            <a:endParaRPr lang="en-US"/>
          </a:p>
        </p:txBody>
      </p:sp>
      <p:cxnSp>
        <p:nvCxnSpPr>
          <p:cNvPr id="46" name="Straight Connector 45"/>
          <p:cNvCxnSpPr>
            <a:stCxn id="9" idx="1"/>
            <a:endCxn id="15" idx="1"/>
          </p:cNvCxnSpPr>
          <p:nvPr/>
        </p:nvCxnSpPr>
        <p:spPr>
          <a:xfrm rot="10800000" flipH="1">
            <a:off x="3657600" y="2228850"/>
            <a:ext cx="228600" cy="514350"/>
          </a:xfrm>
          <a:prstGeom prst="line">
            <a:avLst/>
          </a:prstGeom>
        </p:spPr>
        <p:style>
          <a:lnRef idx="3">
            <a:schemeClr val="accent3"/>
          </a:lnRef>
          <a:fillRef idx="0">
            <a:schemeClr val="accent3"/>
          </a:fillRef>
          <a:effectRef idx="2">
            <a:schemeClr val="accent3"/>
          </a:effectRef>
          <a:fontRef idx="minor">
            <a:schemeClr val="tx1"/>
          </a:fontRef>
        </p:style>
      </p:cxnSp>
      <p:cxnSp>
        <p:nvCxnSpPr>
          <p:cNvPr id="48" name="Straight Connector 47"/>
          <p:cNvCxnSpPr>
            <a:stCxn id="44" idx="1"/>
            <a:endCxn id="20" idx="1"/>
          </p:cNvCxnSpPr>
          <p:nvPr/>
        </p:nvCxnSpPr>
        <p:spPr>
          <a:xfrm flipH="1">
            <a:off x="3200400" y="3243944"/>
            <a:ext cx="76200" cy="445922"/>
          </a:xfrm>
          <a:prstGeom prst="line">
            <a:avLst/>
          </a:prstGeom>
        </p:spPr>
        <p:style>
          <a:lnRef idx="3">
            <a:schemeClr val="accent3"/>
          </a:lnRef>
          <a:fillRef idx="0">
            <a:schemeClr val="accent3"/>
          </a:fillRef>
          <a:effectRef idx="2">
            <a:schemeClr val="accent3"/>
          </a:effectRef>
          <a:fontRef idx="minor">
            <a:schemeClr val="tx1"/>
          </a:fontRef>
        </p:style>
      </p:cxnSp>
      <p:sp>
        <p:nvSpPr>
          <p:cNvPr id="11287" name="TextBox 4"/>
          <p:cNvSpPr txBox="1">
            <a:spLocks noChangeArrowheads="1"/>
          </p:cNvSpPr>
          <p:nvPr/>
        </p:nvSpPr>
        <p:spPr bwMode="auto">
          <a:xfrm>
            <a:off x="1212850" y="5715000"/>
            <a:ext cx="167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pPr algn="l" rtl="0" eaLnBrk="1" hangingPunct="1"/>
            <a:r>
              <a:rPr lang="en-US" sz="2800"/>
              <a:t>Thin Skin</a:t>
            </a:r>
          </a:p>
        </p:txBody>
      </p:sp>
      <p:sp>
        <p:nvSpPr>
          <p:cNvPr id="11288" name="TextBox 25"/>
          <p:cNvSpPr txBox="1">
            <a:spLocks noChangeArrowheads="1"/>
          </p:cNvSpPr>
          <p:nvPr/>
        </p:nvSpPr>
        <p:spPr bwMode="auto">
          <a:xfrm>
            <a:off x="6324600" y="5715000"/>
            <a:ext cx="167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pPr algn="l" rtl="0" eaLnBrk="1" hangingPunct="1"/>
            <a:r>
              <a:rPr lang="en-US" sz="2800"/>
              <a:t>Thick Skin</a:t>
            </a:r>
          </a:p>
        </p:txBody>
      </p:sp>
    </p:spTree>
    <p:extLst>
      <p:ext uri="{BB962C8B-B14F-4D97-AF65-F5344CB8AC3E}">
        <p14:creationId xmlns:p14="http://schemas.microsoft.com/office/powerpoint/2010/main" val="32534241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وان 1"/>
          <p:cNvSpPr>
            <a:spLocks noGrp="1"/>
          </p:cNvSpPr>
          <p:nvPr>
            <p:ph type="title"/>
          </p:nvPr>
        </p:nvSpPr>
        <p:spPr/>
        <p:txBody>
          <a:bodyPr/>
          <a:lstStyle/>
          <a:p>
            <a:r>
              <a:rPr lang="en-US" sz="5400" b="1" smtClean="0">
                <a:solidFill>
                  <a:srgbClr val="FFFF00"/>
                </a:solidFill>
                <a:effectLst/>
              </a:rPr>
              <a:t>Cells of the epidermis</a:t>
            </a:r>
            <a:endParaRPr lang="ar-SA" sz="5400" smtClean="0">
              <a:solidFill>
                <a:srgbClr val="FFFF00"/>
              </a:solidFill>
              <a:effectLst/>
            </a:endParaRPr>
          </a:p>
        </p:txBody>
      </p:sp>
      <p:sp>
        <p:nvSpPr>
          <p:cNvPr id="4" name="عنصر نائب لرقم الشريحة 3"/>
          <p:cNvSpPr>
            <a:spLocks noGrp="1"/>
          </p:cNvSpPr>
          <p:nvPr>
            <p:ph type="sldNum" sz="quarter" idx="12"/>
          </p:nvPr>
        </p:nvSpPr>
        <p:spPr/>
        <p:txBody>
          <a:bodyPr/>
          <a:lstStyle/>
          <a:p>
            <a:pPr>
              <a:defRPr/>
            </a:pPr>
            <a:fld id="{772E52CF-BE4A-4BF3-AFEA-C354728165E4}" type="slidenum">
              <a:rPr lang="ar-SA" smtClean="0">
                <a:solidFill>
                  <a:srgbClr val="FFFFFF"/>
                </a:solidFill>
              </a:rPr>
              <a:pPr>
                <a:defRPr/>
              </a:pPr>
              <a:t>11</a:t>
            </a:fld>
            <a:endParaRPr lang="en-US">
              <a:solidFill>
                <a:srgbClr val="FFFFFF"/>
              </a:solidFill>
            </a:endParaRPr>
          </a:p>
        </p:txBody>
      </p:sp>
      <p:sp>
        <p:nvSpPr>
          <p:cNvPr id="3" name="عنصر نائب للمحتوى 2"/>
          <p:cNvSpPr>
            <a:spLocks noGrp="1"/>
          </p:cNvSpPr>
          <p:nvPr>
            <p:ph sz="quarter" idx="13"/>
          </p:nvPr>
        </p:nvSpPr>
        <p:spPr>
          <a:xfrm>
            <a:off x="685800" y="1752600"/>
            <a:ext cx="8001000" cy="3733800"/>
          </a:xfrm>
        </p:spPr>
        <p:txBody>
          <a:bodyPr>
            <a:normAutofit lnSpcReduction="10000"/>
          </a:bodyPr>
          <a:lstStyle/>
          <a:p>
            <a:pPr algn="l" rtl="0">
              <a:buFont typeface="Wingdings" pitchFamily="2" charset="2"/>
              <a:buNone/>
              <a:defRPr/>
            </a:pPr>
            <a:r>
              <a:rPr lang="en-US" sz="2800" dirty="0" smtClean="0"/>
              <a:t>The epidermis is composed of four types of cells</a:t>
            </a:r>
          </a:p>
          <a:p>
            <a:pPr marL="514350" indent="-514350" algn="l" rtl="0">
              <a:buFont typeface="+mj-lt"/>
              <a:buAutoNum type="arabicPeriod"/>
              <a:defRPr/>
            </a:pPr>
            <a:r>
              <a:rPr lang="en-US" sz="4000" dirty="0" err="1" smtClean="0"/>
              <a:t>Keratinocytes</a:t>
            </a:r>
            <a:r>
              <a:rPr lang="en-US" sz="4000" dirty="0" smtClean="0"/>
              <a:t>.</a:t>
            </a:r>
          </a:p>
          <a:p>
            <a:pPr marL="514350" indent="-514350" algn="l" rtl="0">
              <a:buFont typeface="+mj-lt"/>
              <a:buAutoNum type="arabicPeriod"/>
              <a:defRPr/>
            </a:pPr>
            <a:r>
              <a:rPr lang="en-US" sz="4000" dirty="0" err="1" smtClean="0"/>
              <a:t>Melanocytes</a:t>
            </a:r>
            <a:r>
              <a:rPr lang="en-US" sz="4000" dirty="0" smtClean="0"/>
              <a:t>.</a:t>
            </a:r>
          </a:p>
          <a:p>
            <a:pPr marL="514350" indent="-514350" algn="l" rtl="0">
              <a:buFont typeface="+mj-lt"/>
              <a:buAutoNum type="arabicPeriod"/>
              <a:defRPr/>
            </a:pPr>
            <a:r>
              <a:rPr lang="en-US" sz="4000" dirty="0" err="1" smtClean="0"/>
              <a:t>Langerhans</a:t>
            </a:r>
            <a:r>
              <a:rPr lang="en-US" sz="4000" dirty="0" smtClean="0"/>
              <a:t>' cells.</a:t>
            </a:r>
          </a:p>
          <a:p>
            <a:pPr marL="514350" indent="-514350" algn="l" rtl="0">
              <a:buFont typeface="+mj-lt"/>
              <a:buAutoNum type="arabicPeriod"/>
              <a:defRPr/>
            </a:pPr>
            <a:r>
              <a:rPr lang="en-US" sz="4000" dirty="0" smtClean="0"/>
              <a:t>Merkel cell.</a:t>
            </a:r>
          </a:p>
          <a:p>
            <a:pPr algn="l">
              <a:defRPr/>
            </a:pPr>
            <a:endParaRPr lang="ar-SA" dirty="0"/>
          </a:p>
        </p:txBody>
      </p:sp>
    </p:spTree>
    <p:extLst>
      <p:ext uri="{BB962C8B-B14F-4D97-AF65-F5344CB8AC3E}">
        <p14:creationId xmlns:p14="http://schemas.microsoft.com/office/powerpoint/2010/main" val="4247284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249559" y="431053"/>
            <a:ext cx="4970513" cy="477667"/>
          </a:xfrm>
        </p:spPr>
        <p:txBody>
          <a:bodyPr/>
          <a:lstStyle/>
          <a:p>
            <a:r>
              <a:rPr lang="en-US" b="1" dirty="0" smtClean="0"/>
              <a:t>Keratinocytes  </a:t>
            </a:r>
            <a:r>
              <a:rPr lang="en-US" sz="2400" dirty="0" smtClean="0"/>
              <a:t>(90% - 95% )</a:t>
            </a:r>
          </a:p>
        </p:txBody>
      </p:sp>
      <p:pic>
        <p:nvPicPr>
          <p:cNvPr id="19459" name="Picture 2" descr="http://www.profimedia.si/photo/human-stratified-squamous-epithelium-with-prominent/profimedia-0087691383.jpg"/>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a:xfrm>
            <a:off x="107504" y="1409759"/>
            <a:ext cx="5144893" cy="4035466"/>
          </a:xfrm>
          <a:noFill/>
        </p:spPr>
      </p:pic>
      <p:cxnSp>
        <p:nvCxnSpPr>
          <p:cNvPr id="12" name="Straight Arrow Connector 11"/>
          <p:cNvCxnSpPr/>
          <p:nvPr/>
        </p:nvCxnSpPr>
        <p:spPr>
          <a:xfrm flipH="1" flipV="1">
            <a:off x="3491880" y="3717032"/>
            <a:ext cx="648072" cy="2490663"/>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V="1">
            <a:off x="2195736" y="4653137"/>
            <a:ext cx="720080" cy="1554558"/>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sp>
        <p:nvSpPr>
          <p:cNvPr id="19462" name="TextBox 16"/>
          <p:cNvSpPr txBox="1">
            <a:spLocks noChangeArrowheads="1"/>
          </p:cNvSpPr>
          <p:nvPr/>
        </p:nvSpPr>
        <p:spPr bwMode="auto">
          <a:xfrm>
            <a:off x="827584" y="6207695"/>
            <a:ext cx="48403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fontAlgn="base">
              <a:spcBef>
                <a:spcPct val="0"/>
              </a:spcBef>
              <a:spcAft>
                <a:spcPct val="0"/>
              </a:spcAft>
              <a:defRPr>
                <a:solidFill>
                  <a:schemeClr val="tx1"/>
                </a:solidFill>
                <a:latin typeface="Calibri" pitchFamily="34" charset="0"/>
              </a:defRPr>
            </a:lvl6pPr>
            <a:lvl7pPr marL="2971800" indent="-228600" algn="l" rtl="0" fontAlgn="base">
              <a:spcBef>
                <a:spcPct val="0"/>
              </a:spcBef>
              <a:spcAft>
                <a:spcPct val="0"/>
              </a:spcAft>
              <a:defRPr>
                <a:solidFill>
                  <a:schemeClr val="tx1"/>
                </a:solidFill>
                <a:latin typeface="Calibri" pitchFamily="34" charset="0"/>
              </a:defRPr>
            </a:lvl7pPr>
            <a:lvl8pPr marL="3429000" indent="-228600" algn="l" rtl="0" fontAlgn="base">
              <a:spcBef>
                <a:spcPct val="0"/>
              </a:spcBef>
              <a:spcAft>
                <a:spcPct val="0"/>
              </a:spcAft>
              <a:defRPr>
                <a:solidFill>
                  <a:schemeClr val="tx1"/>
                </a:solidFill>
                <a:latin typeface="Calibri" pitchFamily="34" charset="0"/>
              </a:defRPr>
            </a:lvl8pPr>
            <a:lvl9pPr marL="3886200" indent="-228600" algn="l" rtl="0" fontAlgn="base">
              <a:spcBef>
                <a:spcPct val="0"/>
              </a:spcBef>
              <a:spcAft>
                <a:spcPct val="0"/>
              </a:spcAft>
              <a:defRPr>
                <a:solidFill>
                  <a:schemeClr val="tx1"/>
                </a:solidFill>
                <a:latin typeface="Calibri" pitchFamily="34" charset="0"/>
              </a:defRPr>
            </a:lvl9pPr>
          </a:lstStyle>
          <a:p>
            <a:pPr eaLnBrk="1" hangingPunct="1"/>
            <a:r>
              <a:rPr lang="en-US" sz="2400" dirty="0"/>
              <a:t>Desmosome = Intercellular Bridges</a:t>
            </a:r>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23360"/>
          <a:stretch/>
        </p:blipFill>
        <p:spPr bwMode="auto">
          <a:xfrm>
            <a:off x="5501463" y="1409758"/>
            <a:ext cx="3535033" cy="403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38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14_007"/>
          <p:cNvPicPr>
            <a:picLocks noChangeAspect="1" noChangeArrowheads="1"/>
          </p:cNvPicPr>
          <p:nvPr/>
        </p:nvPicPr>
        <p:blipFill>
          <a:blip r:embed="rId2">
            <a:extLst>
              <a:ext uri="{28A0092B-C50C-407E-A947-70E740481C1C}">
                <a14:useLocalDpi xmlns:a14="http://schemas.microsoft.com/office/drawing/2010/main" val="0"/>
              </a:ext>
            </a:extLst>
          </a:blip>
          <a:srcRect b="17281"/>
          <a:stretch>
            <a:fillRect/>
          </a:stretch>
        </p:blipFill>
        <p:spPr bwMode="auto">
          <a:xfrm>
            <a:off x="536575" y="1295400"/>
            <a:ext cx="7997825" cy="472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Box 5"/>
          <p:cNvSpPr txBox="1">
            <a:spLocks noChangeArrowheads="1"/>
          </p:cNvSpPr>
          <p:nvPr/>
        </p:nvSpPr>
        <p:spPr bwMode="auto">
          <a:xfrm>
            <a:off x="1694052" y="381000"/>
            <a:ext cx="5673349"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ctr" rtl="0" eaLnBrk="1" fontAlgn="base" hangingPunct="1">
              <a:spcBef>
                <a:spcPct val="0"/>
              </a:spcBef>
              <a:spcAft>
                <a:spcPct val="0"/>
              </a:spcAft>
            </a:pPr>
            <a:r>
              <a:rPr lang="en-US" sz="3200" b="0" dirty="0">
                <a:solidFill>
                  <a:srgbClr val="000000"/>
                </a:solidFill>
              </a:rPr>
              <a:t>Other cells of epidermis:</a:t>
            </a:r>
          </a:p>
          <a:p>
            <a:pPr algn="ctr" rtl="0" eaLnBrk="1" fontAlgn="base" hangingPunct="1">
              <a:spcBef>
                <a:spcPct val="0"/>
              </a:spcBef>
              <a:spcAft>
                <a:spcPct val="0"/>
              </a:spcAft>
            </a:pPr>
            <a:r>
              <a:rPr lang="en-US" sz="3200" b="0" dirty="0">
                <a:solidFill>
                  <a:srgbClr val="000000"/>
                </a:solidFill>
              </a:rPr>
              <a:t>Melanocyte </a:t>
            </a:r>
            <a:r>
              <a:rPr lang="en-US" sz="3200" b="0" dirty="0" smtClean="0">
                <a:solidFill>
                  <a:srgbClr val="000000"/>
                </a:solidFill>
              </a:rPr>
              <a:t>&amp; Langerhans cell</a:t>
            </a:r>
            <a:endParaRPr lang="en-US" sz="3200" b="0" dirty="0">
              <a:solidFill>
                <a:srgbClr val="000000"/>
              </a:solidFill>
            </a:endParaRPr>
          </a:p>
        </p:txBody>
      </p:sp>
      <p:sp>
        <p:nvSpPr>
          <p:cNvPr id="18436" name="Oval 6"/>
          <p:cNvSpPr>
            <a:spLocks noChangeArrowheads="1"/>
          </p:cNvSpPr>
          <p:nvPr/>
        </p:nvSpPr>
        <p:spPr bwMode="auto">
          <a:xfrm>
            <a:off x="5410200" y="5334000"/>
            <a:ext cx="1219200" cy="381000"/>
          </a:xfrm>
          <a:prstGeom prst="ellipse">
            <a:avLst/>
          </a:prstGeom>
          <a:noFill/>
          <a:ln w="2857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ar-LY" b="1">
              <a:solidFill>
                <a:srgbClr val="000000"/>
              </a:solidFill>
            </a:endParaRPr>
          </a:p>
        </p:txBody>
      </p:sp>
    </p:spTree>
    <p:extLst>
      <p:ext uri="{BB962C8B-B14F-4D97-AF65-F5344CB8AC3E}">
        <p14:creationId xmlns:p14="http://schemas.microsoft.com/office/powerpoint/2010/main" val="3306528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a:xfrm>
            <a:off x="457200" y="116632"/>
            <a:ext cx="2746648" cy="743545"/>
          </a:xfrm>
        </p:spPr>
        <p:txBody>
          <a:bodyPr/>
          <a:lstStyle/>
          <a:p>
            <a:pPr eaLnBrk="1" hangingPunct="1"/>
            <a:r>
              <a:rPr lang="en-US" b="1" dirty="0" smtClean="0">
                <a:solidFill>
                  <a:srgbClr val="FFFF00"/>
                </a:solidFill>
                <a:effectLst/>
              </a:rPr>
              <a:t>Melanocytes</a:t>
            </a:r>
            <a:endParaRPr lang="ar-LY" b="1" dirty="0" smtClean="0">
              <a:solidFill>
                <a:srgbClr val="FFFF00"/>
              </a:solidFill>
              <a:effectLst/>
            </a:endParaRPr>
          </a:p>
        </p:txBody>
      </p:sp>
      <p:sp>
        <p:nvSpPr>
          <p:cNvPr id="4" name="عنصر نائب لرقم الشريحة 3"/>
          <p:cNvSpPr>
            <a:spLocks noGrp="1"/>
          </p:cNvSpPr>
          <p:nvPr>
            <p:ph type="sldNum" sz="quarter" idx="12"/>
          </p:nvPr>
        </p:nvSpPr>
        <p:spPr/>
        <p:txBody>
          <a:bodyPr/>
          <a:lstStyle/>
          <a:p>
            <a:pPr>
              <a:defRPr/>
            </a:pPr>
            <a:fld id="{FB05B716-1526-4BBC-B674-B35FFF9143F2}" type="slidenum">
              <a:rPr lang="ar-SA">
                <a:solidFill>
                  <a:srgbClr val="FFFFFF"/>
                </a:solidFill>
              </a:rPr>
              <a:pPr>
                <a:defRPr/>
              </a:pPr>
              <a:t>14</a:t>
            </a:fld>
            <a:endParaRPr lang="en-US">
              <a:solidFill>
                <a:srgbClr val="FFFFFF"/>
              </a:solidFill>
            </a:endParaRPr>
          </a:p>
        </p:txBody>
      </p:sp>
      <p:pic>
        <p:nvPicPr>
          <p:cNvPr id="1434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a:xfrm>
            <a:off x="883605" y="980728"/>
            <a:ext cx="7671035" cy="5688632"/>
          </a:xfrm>
        </p:spPr>
      </p:pic>
    </p:spTree>
    <p:extLst>
      <p:ext uri="{BB962C8B-B14F-4D97-AF65-F5344CB8AC3E}">
        <p14:creationId xmlns:p14="http://schemas.microsoft.com/office/powerpoint/2010/main" val="2848202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D4938A28-353B-4CC7-9A9E-F75F6B397F78}" type="slidenum">
              <a:rPr lang="ar-SA" smtClean="0">
                <a:solidFill>
                  <a:srgbClr val="FFFFFF"/>
                </a:solidFill>
              </a:rPr>
              <a:pPr>
                <a:defRPr/>
              </a:pPr>
              <a:t>15</a:t>
            </a:fld>
            <a:endParaRPr lang="en-US">
              <a:solidFill>
                <a:srgbClr val="FFFFFF"/>
              </a:solidFill>
            </a:endParaRPr>
          </a:p>
        </p:txBody>
      </p:sp>
      <p:pic>
        <p:nvPicPr>
          <p:cNvPr id="13315" name="Picture 2" descr="D:\Media\Images\ch05\screens\ap1lf0501_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16632"/>
            <a:ext cx="8901113" cy="666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7769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97CFD39B-4ABC-49F1-AA4F-4AA3F2456CB7}" type="slidenum">
              <a:rPr lang="ar-SA" smtClean="0">
                <a:solidFill>
                  <a:srgbClr val="FFFFFF"/>
                </a:solidFill>
              </a:rPr>
              <a:pPr>
                <a:defRPr/>
              </a:pPr>
              <a:t>16</a:t>
            </a:fld>
            <a:endParaRPr lang="en-US">
              <a:solidFill>
                <a:srgbClr val="FFFFFF"/>
              </a:solidFill>
            </a:endParaRPr>
          </a:p>
        </p:txBody>
      </p:sp>
      <p:sp>
        <p:nvSpPr>
          <p:cNvPr id="3" name="مستطيل 2"/>
          <p:cNvSpPr/>
          <p:nvPr/>
        </p:nvSpPr>
        <p:spPr>
          <a:xfrm>
            <a:off x="226256" y="332656"/>
            <a:ext cx="8640960" cy="5509200"/>
          </a:xfrm>
          <a:prstGeom prst="rect">
            <a:avLst/>
          </a:prstGeom>
        </p:spPr>
        <p:txBody>
          <a:bodyPr wrap="square">
            <a:spAutoFit/>
          </a:bodyPr>
          <a:lstStyle/>
          <a:p>
            <a:pPr algn="ctr" rtl="0"/>
            <a:r>
              <a:rPr lang="en-US" sz="6000" b="1" dirty="0" smtClean="0">
                <a:solidFill>
                  <a:srgbClr val="FFFF00"/>
                </a:solidFill>
              </a:rPr>
              <a:t>Dermis</a:t>
            </a:r>
            <a:endParaRPr lang="en-US" sz="6000" b="1" dirty="0">
              <a:solidFill>
                <a:srgbClr val="FFFF00"/>
              </a:solidFill>
            </a:endParaRPr>
          </a:p>
          <a:p>
            <a:pPr algn="l" rtl="0"/>
            <a:endParaRPr lang="en-US" sz="6000" b="1" dirty="0">
              <a:solidFill>
                <a:srgbClr val="FFFF00"/>
              </a:solidFill>
            </a:endParaRPr>
          </a:p>
          <a:p>
            <a:pPr algn="l" rtl="0"/>
            <a:r>
              <a:rPr lang="en-US" sz="2400" dirty="0"/>
              <a:t>The main thickness of the skin is made up by the dermis which vary from  1.0 mm on the eyelids to 5.0 mm on the palms and </a:t>
            </a:r>
            <a:r>
              <a:rPr lang="en-US" sz="2400" dirty="0" smtClean="0"/>
              <a:t>soles.</a:t>
            </a:r>
          </a:p>
          <a:p>
            <a:pPr algn="l" rtl="0"/>
            <a:endParaRPr lang="en-US" sz="2400" dirty="0"/>
          </a:p>
          <a:p>
            <a:pPr algn="l" rtl="0"/>
            <a:endParaRPr lang="en-US" sz="2000" b="1" dirty="0"/>
          </a:p>
          <a:p>
            <a:pPr algn="l" rtl="0"/>
            <a:r>
              <a:rPr lang="en-US" sz="2800" b="1" dirty="0"/>
              <a:t>The dermis is made up mainly  from  four components.</a:t>
            </a:r>
          </a:p>
          <a:p>
            <a:pPr algn="l" rtl="0"/>
            <a:r>
              <a:rPr lang="en-US" sz="2800" b="1" dirty="0"/>
              <a:t>1.	Collagen fibers.</a:t>
            </a:r>
          </a:p>
          <a:p>
            <a:pPr algn="l" rtl="0"/>
            <a:r>
              <a:rPr lang="en-US" sz="2800" b="1" dirty="0"/>
              <a:t>2.	Elastic fibers.</a:t>
            </a:r>
          </a:p>
          <a:p>
            <a:pPr algn="l" rtl="0"/>
            <a:r>
              <a:rPr lang="en-US" sz="2800" b="1" dirty="0"/>
              <a:t>3.	Ground substance.</a:t>
            </a:r>
          </a:p>
          <a:p>
            <a:pPr algn="l" rtl="0"/>
            <a:r>
              <a:rPr lang="en-US" sz="2800" b="1" dirty="0"/>
              <a:t>4.	Cells.</a:t>
            </a:r>
          </a:p>
        </p:txBody>
      </p:sp>
    </p:spTree>
    <p:extLst>
      <p:ext uri="{BB962C8B-B14F-4D97-AF65-F5344CB8AC3E}">
        <p14:creationId xmlns:p14="http://schemas.microsoft.com/office/powerpoint/2010/main" val="1168839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7504" y="276899"/>
            <a:ext cx="8892480" cy="6032421"/>
          </a:xfrm>
          <a:prstGeom prst="rect">
            <a:avLst/>
          </a:prstGeom>
        </p:spPr>
        <p:txBody>
          <a:bodyPr wrap="square">
            <a:spAutoFit/>
          </a:bodyPr>
          <a:lstStyle/>
          <a:p>
            <a:pPr algn="ctr" rtl="0"/>
            <a:r>
              <a:rPr lang="en-US" sz="4000" b="1" dirty="0" smtClean="0">
                <a:solidFill>
                  <a:srgbClr val="FFFF00"/>
                </a:solidFill>
              </a:rPr>
              <a:t>DERMIS</a:t>
            </a:r>
            <a:endParaRPr lang="en-US" sz="2800" b="1" dirty="0"/>
          </a:p>
          <a:p>
            <a:pPr algn="l" rtl="0"/>
            <a:r>
              <a:rPr lang="en-US" sz="2800" b="1" dirty="0" smtClean="0"/>
              <a:t>1</a:t>
            </a:r>
            <a:r>
              <a:rPr lang="en-US" sz="2800" b="1" dirty="0"/>
              <a:t>. Collagen  fibers:</a:t>
            </a:r>
          </a:p>
          <a:p>
            <a:pPr algn="l" rtl="0"/>
            <a:r>
              <a:rPr lang="en-US" sz="2000" b="1" dirty="0"/>
              <a:t>F</a:t>
            </a:r>
            <a:r>
              <a:rPr lang="en-US" sz="2000" b="1" dirty="0" smtClean="0"/>
              <a:t>amily </a:t>
            </a:r>
            <a:r>
              <a:rPr lang="en-US" sz="2000" b="1" dirty="0"/>
              <a:t>of fibrous proteins </a:t>
            </a:r>
            <a:r>
              <a:rPr lang="en-US" sz="2000" b="1" dirty="0" smtClean="0"/>
              <a:t> &gt;15 </a:t>
            </a:r>
            <a:r>
              <a:rPr lang="en-US" sz="2000" b="1" dirty="0"/>
              <a:t>distinct type in human skin. </a:t>
            </a:r>
            <a:endParaRPr lang="en-US" sz="2000" b="1" dirty="0" smtClean="0"/>
          </a:p>
          <a:p>
            <a:pPr algn="l" rtl="0"/>
            <a:r>
              <a:rPr lang="en-US" sz="2000" b="1" dirty="0" smtClean="0"/>
              <a:t>Constitutes  &gt;70</a:t>
            </a:r>
            <a:r>
              <a:rPr lang="en-US" sz="2000" b="1" dirty="0"/>
              <a:t>% of the dermis and its responsible for the </a:t>
            </a:r>
            <a:r>
              <a:rPr lang="en-US" sz="2000" b="1" dirty="0" smtClean="0"/>
              <a:t> </a:t>
            </a:r>
            <a:r>
              <a:rPr lang="en-US" sz="2000" b="1" dirty="0"/>
              <a:t>strength of the skin. </a:t>
            </a:r>
            <a:endParaRPr lang="en-US" sz="2000" b="1" dirty="0" smtClean="0"/>
          </a:p>
          <a:p>
            <a:pPr algn="l" rtl="0"/>
            <a:r>
              <a:rPr lang="en-US" sz="2000" b="1" dirty="0" smtClean="0"/>
              <a:t>Type </a:t>
            </a:r>
            <a:r>
              <a:rPr lang="en-US" sz="2000" b="1" dirty="0"/>
              <a:t>I  collagen  </a:t>
            </a:r>
            <a:r>
              <a:rPr lang="en-US" sz="2000" b="1" dirty="0" smtClean="0"/>
              <a:t>represent </a:t>
            </a:r>
            <a:r>
              <a:rPr lang="en-US" sz="2000" b="1" dirty="0"/>
              <a:t>(70%)  </a:t>
            </a:r>
            <a:r>
              <a:rPr lang="en-US" sz="2000" b="1" dirty="0" smtClean="0"/>
              <a:t>&amp; </a:t>
            </a:r>
            <a:r>
              <a:rPr lang="en-US" sz="2000" b="1" dirty="0"/>
              <a:t>type III collagen comprising </a:t>
            </a:r>
            <a:r>
              <a:rPr lang="en-US" sz="2000" b="1" dirty="0" smtClean="0"/>
              <a:t> (15%).</a:t>
            </a:r>
          </a:p>
          <a:p>
            <a:pPr algn="l" rtl="0"/>
            <a:endParaRPr lang="en-US" dirty="0"/>
          </a:p>
          <a:p>
            <a:pPr algn="l" rtl="0"/>
            <a:r>
              <a:rPr lang="en-US" sz="2800" b="1" dirty="0"/>
              <a:t>2. Elastic fibers:</a:t>
            </a:r>
          </a:p>
          <a:p>
            <a:pPr algn="l" rtl="0"/>
            <a:r>
              <a:rPr lang="en-US" sz="2000" b="1" dirty="0"/>
              <a:t>Elastin constitutes about  1% to 3%  of the </a:t>
            </a:r>
            <a:r>
              <a:rPr lang="en-US" sz="2000" b="1" dirty="0" smtClean="0"/>
              <a:t>skin.</a:t>
            </a:r>
          </a:p>
          <a:p>
            <a:pPr algn="l" rtl="0"/>
            <a:r>
              <a:rPr lang="en-US" sz="2000" b="1" dirty="0"/>
              <a:t>R</a:t>
            </a:r>
            <a:r>
              <a:rPr lang="en-US" sz="2000" b="1" dirty="0" smtClean="0"/>
              <a:t>esponsible </a:t>
            </a:r>
            <a:r>
              <a:rPr lang="en-US" sz="2000" b="1" dirty="0"/>
              <a:t>for the elasticity of the skin.   </a:t>
            </a:r>
            <a:endParaRPr lang="en-US" sz="2000" b="1" dirty="0" smtClean="0"/>
          </a:p>
          <a:p>
            <a:pPr algn="l" rtl="0"/>
            <a:endParaRPr lang="en-US" dirty="0" smtClean="0"/>
          </a:p>
          <a:p>
            <a:pPr algn="l" rtl="0"/>
            <a:r>
              <a:rPr lang="en-US" sz="2800" b="1" dirty="0" smtClean="0"/>
              <a:t>3</a:t>
            </a:r>
            <a:r>
              <a:rPr lang="en-US" sz="2800" b="1" dirty="0"/>
              <a:t>. Ground substance:</a:t>
            </a:r>
          </a:p>
          <a:p>
            <a:pPr algn="l" rtl="0"/>
            <a:r>
              <a:rPr lang="en-US" sz="2000" b="1" dirty="0"/>
              <a:t>Proteoglycans (primarily hyaluronic acid) is the major component </a:t>
            </a:r>
            <a:r>
              <a:rPr lang="en-US" sz="2000" b="1" dirty="0" smtClean="0"/>
              <a:t>.</a:t>
            </a:r>
          </a:p>
          <a:p>
            <a:pPr algn="l" rtl="0"/>
            <a:r>
              <a:rPr lang="en-US" sz="2000" b="1" dirty="0"/>
              <a:t>S</a:t>
            </a:r>
            <a:r>
              <a:rPr lang="en-US" sz="2000" b="1" dirty="0" smtClean="0"/>
              <a:t>trongly </a:t>
            </a:r>
            <a:r>
              <a:rPr lang="en-US" sz="2000" b="1" dirty="0"/>
              <a:t>attract and retain water within the dermis.</a:t>
            </a:r>
          </a:p>
          <a:p>
            <a:pPr algn="l" rtl="0"/>
            <a:endParaRPr lang="en-US" dirty="0"/>
          </a:p>
          <a:p>
            <a:pPr algn="l" rtl="0"/>
            <a:r>
              <a:rPr lang="en-US" sz="2800" b="1" dirty="0"/>
              <a:t>4. Cells of  the dermis:</a:t>
            </a:r>
          </a:p>
          <a:p>
            <a:pPr algn="l" rtl="0"/>
            <a:r>
              <a:rPr lang="en-US" sz="2000" b="1" dirty="0"/>
              <a:t>Fibroblast is the major cell </a:t>
            </a:r>
            <a:r>
              <a:rPr lang="en-US" sz="2000" b="1" dirty="0" smtClean="0"/>
              <a:t> (synthesis </a:t>
            </a:r>
            <a:r>
              <a:rPr lang="en-US" sz="2000" b="1" dirty="0"/>
              <a:t>of collagen, </a:t>
            </a:r>
            <a:r>
              <a:rPr lang="en-US" sz="2000" b="1" dirty="0" smtClean="0"/>
              <a:t>elastin </a:t>
            </a:r>
            <a:r>
              <a:rPr lang="en-US" sz="2000" b="1" dirty="0"/>
              <a:t>and </a:t>
            </a:r>
            <a:r>
              <a:rPr lang="en-US" sz="2000" b="1" dirty="0" smtClean="0"/>
              <a:t>ground substance). </a:t>
            </a:r>
            <a:r>
              <a:rPr lang="en-US" sz="2000" b="1" dirty="0"/>
              <a:t>Other </a:t>
            </a:r>
            <a:r>
              <a:rPr lang="en-US" sz="2000" b="1" dirty="0" smtClean="0"/>
              <a:t>cells </a:t>
            </a:r>
            <a:r>
              <a:rPr lang="en-US" sz="2000" b="1" dirty="0"/>
              <a:t>include macrophages,  </a:t>
            </a:r>
            <a:r>
              <a:rPr lang="en-US" sz="2000" b="1" dirty="0" err="1"/>
              <a:t>histocytes</a:t>
            </a:r>
            <a:r>
              <a:rPr lang="en-US" sz="2000" b="1" dirty="0"/>
              <a:t>, mast cells, and  lymphocytes </a:t>
            </a:r>
          </a:p>
        </p:txBody>
      </p:sp>
    </p:spTree>
    <p:extLst>
      <p:ext uri="{BB962C8B-B14F-4D97-AF65-F5344CB8AC3E}">
        <p14:creationId xmlns:p14="http://schemas.microsoft.com/office/powerpoint/2010/main" val="309151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
                                            <p:txEl>
                                              <p:pRg st="11" end="11"/>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7504" y="260648"/>
            <a:ext cx="8892480" cy="5078313"/>
          </a:xfrm>
          <a:prstGeom prst="rect">
            <a:avLst/>
          </a:prstGeom>
        </p:spPr>
        <p:txBody>
          <a:bodyPr wrap="square">
            <a:spAutoFit/>
          </a:bodyPr>
          <a:lstStyle/>
          <a:p>
            <a:pPr algn="ctr" rtl="0"/>
            <a:r>
              <a:rPr lang="en-US" sz="4000" b="1" dirty="0" smtClean="0">
                <a:solidFill>
                  <a:srgbClr val="FFFF00"/>
                </a:solidFill>
              </a:rPr>
              <a:t>DERMIS</a:t>
            </a:r>
          </a:p>
          <a:p>
            <a:pPr algn="ctr" rtl="0"/>
            <a:endParaRPr lang="en-US" sz="4000" b="1" dirty="0" smtClean="0">
              <a:solidFill>
                <a:srgbClr val="FFFF00"/>
              </a:solidFill>
            </a:endParaRPr>
          </a:p>
          <a:p>
            <a:pPr algn="l" rtl="0"/>
            <a:r>
              <a:rPr lang="en-US" sz="2000" b="1" dirty="0"/>
              <a:t>D</a:t>
            </a:r>
            <a:r>
              <a:rPr lang="en-US" sz="2000" b="1" dirty="0" smtClean="0"/>
              <a:t>ermis </a:t>
            </a:r>
            <a:r>
              <a:rPr lang="en-US" sz="2000" b="1" dirty="0"/>
              <a:t>is divided into two components;  </a:t>
            </a:r>
          </a:p>
          <a:p>
            <a:pPr algn="l" rtl="0"/>
            <a:endParaRPr lang="en-US" sz="2800" b="1" dirty="0"/>
          </a:p>
          <a:p>
            <a:pPr algn="l" rtl="0"/>
            <a:r>
              <a:rPr lang="en-US" sz="2400" b="1" dirty="0" smtClean="0">
                <a:solidFill>
                  <a:srgbClr val="FFFF00"/>
                </a:solidFill>
              </a:rPr>
              <a:t>1-Papillary </a:t>
            </a:r>
            <a:r>
              <a:rPr lang="en-US" sz="2400" b="1" dirty="0">
                <a:solidFill>
                  <a:srgbClr val="FFFF00"/>
                </a:solidFill>
              </a:rPr>
              <a:t>dermis</a:t>
            </a:r>
            <a:r>
              <a:rPr lang="en-US" sz="2400" b="1" dirty="0" smtClean="0">
                <a:solidFill>
                  <a:srgbClr val="FFFF00"/>
                </a:solidFill>
              </a:rPr>
              <a:t>:</a:t>
            </a:r>
          </a:p>
          <a:p>
            <a:pPr algn="l" rtl="0"/>
            <a:endParaRPr lang="en-US" sz="2400" b="1" dirty="0"/>
          </a:p>
          <a:p>
            <a:pPr algn="l" rtl="0"/>
            <a:r>
              <a:rPr lang="en-US" b="1" dirty="0"/>
              <a:t>U</a:t>
            </a:r>
            <a:r>
              <a:rPr lang="en-US" b="1" dirty="0" smtClean="0"/>
              <a:t>pper </a:t>
            </a:r>
            <a:r>
              <a:rPr lang="en-US" b="1" dirty="0"/>
              <a:t>part of dermis </a:t>
            </a:r>
            <a:r>
              <a:rPr lang="en-US" b="1" dirty="0" smtClean="0"/>
              <a:t> </a:t>
            </a:r>
            <a:r>
              <a:rPr lang="en-US" b="1" dirty="0"/>
              <a:t>beneath the basal layer of the epidermis </a:t>
            </a:r>
            <a:endParaRPr lang="en-US" b="1" dirty="0" smtClean="0"/>
          </a:p>
          <a:p>
            <a:pPr algn="l" rtl="0"/>
            <a:r>
              <a:rPr lang="en-US" b="1" dirty="0"/>
              <a:t>Papillary  dermis  is thin, cellular and highly vascularized.</a:t>
            </a:r>
          </a:p>
          <a:p>
            <a:pPr algn="l" rtl="0"/>
            <a:r>
              <a:rPr lang="en-US" b="1" dirty="0" smtClean="0"/>
              <a:t>Composed </a:t>
            </a:r>
            <a:r>
              <a:rPr lang="en-US" b="1" dirty="0"/>
              <a:t>of thin haphazardly arranged collagen fibers.  </a:t>
            </a:r>
            <a:endParaRPr lang="en-US" b="1" dirty="0" smtClean="0"/>
          </a:p>
          <a:p>
            <a:pPr algn="l" rtl="0"/>
            <a:endParaRPr lang="en-US" b="1" dirty="0"/>
          </a:p>
          <a:p>
            <a:pPr algn="l" rtl="0"/>
            <a:r>
              <a:rPr lang="en-US" sz="2400" b="1" dirty="0" smtClean="0">
                <a:solidFill>
                  <a:srgbClr val="FFFF00"/>
                </a:solidFill>
              </a:rPr>
              <a:t>2-Reticular dermis:</a:t>
            </a:r>
          </a:p>
          <a:p>
            <a:pPr algn="l" rtl="0"/>
            <a:endParaRPr lang="en-US" sz="2400" b="1" dirty="0" smtClean="0"/>
          </a:p>
          <a:p>
            <a:pPr algn="l" rtl="0"/>
            <a:endParaRPr lang="en-US" sz="2800" b="1" dirty="0"/>
          </a:p>
        </p:txBody>
      </p:sp>
    </p:spTree>
    <p:extLst>
      <p:ext uri="{BB962C8B-B14F-4D97-AF65-F5344CB8AC3E}">
        <p14:creationId xmlns:p14="http://schemas.microsoft.com/office/powerpoint/2010/main" val="227670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Kelli\Dropbox\Photos\031317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12" y="349250"/>
            <a:ext cx="8787676" cy="6248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Left Brace 1"/>
          <p:cNvSpPr/>
          <p:nvPr/>
        </p:nvSpPr>
        <p:spPr>
          <a:xfrm>
            <a:off x="1524000" y="1524000"/>
            <a:ext cx="304800" cy="3273152"/>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eaLnBrk="1" fontAlgn="auto" hangingPunct="1">
              <a:spcBef>
                <a:spcPts val="0"/>
              </a:spcBef>
              <a:spcAft>
                <a:spcPts val="0"/>
              </a:spcAft>
              <a:defRPr/>
            </a:pPr>
            <a:endParaRPr lang="en-US" dirty="0"/>
          </a:p>
        </p:txBody>
      </p:sp>
      <p:sp>
        <p:nvSpPr>
          <p:cNvPr id="3" name="TextBox 2"/>
          <p:cNvSpPr txBox="1"/>
          <p:nvPr/>
        </p:nvSpPr>
        <p:spPr>
          <a:xfrm>
            <a:off x="76200" y="3275013"/>
            <a:ext cx="1371600" cy="6461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eaLnBrk="1" fontAlgn="auto" hangingPunct="1">
              <a:spcBef>
                <a:spcPts val="0"/>
              </a:spcBef>
              <a:spcAft>
                <a:spcPts val="0"/>
              </a:spcAft>
              <a:defRPr/>
            </a:pPr>
            <a:r>
              <a:rPr lang="en-US" dirty="0"/>
              <a:t>Reticular Dermis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1127956"/>
            <a:ext cx="1341337" cy="7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رابط كسهم مستقيم 9"/>
          <p:cNvCxnSpPr/>
          <p:nvPr/>
        </p:nvCxnSpPr>
        <p:spPr bwMode="auto">
          <a:xfrm flipH="1" flipV="1">
            <a:off x="1828800" y="1127956"/>
            <a:ext cx="726976" cy="28482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رابط كسهم مستقيم 15"/>
          <p:cNvCxnSpPr/>
          <p:nvPr/>
        </p:nvCxnSpPr>
        <p:spPr bwMode="auto">
          <a:xfrm flipH="1">
            <a:off x="1676400" y="1412776"/>
            <a:ext cx="87937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087615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755576" y="93540"/>
            <a:ext cx="8136904"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l" rtl="0" eaLnBrk="0" fontAlgn="base" hangingPunct="0">
              <a:spcBef>
                <a:spcPct val="0"/>
              </a:spcBef>
              <a:spcAft>
                <a:spcPct val="0"/>
              </a:spcAft>
            </a:pPr>
            <a:r>
              <a:rPr lang="en-US" sz="2400" dirty="0" smtClean="0">
                <a:solidFill>
                  <a:srgbClr val="FFFFFF"/>
                </a:solidFill>
                <a:cs typeface="Times New Roman" pitchFamily="18" charset="0"/>
              </a:rPr>
              <a:t>Chapter 1  : </a:t>
            </a:r>
            <a:r>
              <a:rPr lang="en-US" sz="2400" dirty="0" smtClean="0">
                <a:solidFill>
                  <a:srgbClr val="FFFFFF"/>
                </a:solidFill>
                <a:cs typeface="Times New Roman" pitchFamily="18" charset="0"/>
              </a:rPr>
              <a:t>Histology </a:t>
            </a:r>
            <a:r>
              <a:rPr lang="en-US" sz="2400" dirty="0" smtClean="0">
                <a:solidFill>
                  <a:srgbClr val="FFFFFF"/>
                </a:solidFill>
                <a:cs typeface="Times New Roman" pitchFamily="18" charset="0"/>
              </a:rPr>
              <a:t>of the skin</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2  : </a:t>
            </a:r>
            <a:r>
              <a:rPr lang="en-US" sz="2400" dirty="0" smtClean="0">
                <a:solidFill>
                  <a:srgbClr val="FFFFFF"/>
                </a:solidFill>
                <a:cs typeface="Times New Roman" pitchFamily="18" charset="0"/>
              </a:rPr>
              <a:t>History taking and examination </a:t>
            </a:r>
            <a:r>
              <a:rPr lang="en-US" sz="2400" dirty="0" err="1" smtClean="0">
                <a:solidFill>
                  <a:srgbClr val="FFFFFF"/>
                </a:solidFill>
                <a:cs typeface="Times New Roman" pitchFamily="18" charset="0"/>
              </a:rPr>
              <a:t>ofskin</a:t>
            </a:r>
            <a:r>
              <a:rPr lang="en-US" sz="2400" dirty="0" smtClean="0">
                <a:solidFill>
                  <a:srgbClr val="FFFFFF"/>
                </a:solidFill>
                <a:cs typeface="Times New Roman" pitchFamily="18" charset="0"/>
              </a:rPr>
              <a:t> </a:t>
            </a:r>
            <a:r>
              <a:rPr lang="en-US" sz="2400" dirty="0" smtClean="0">
                <a:solidFill>
                  <a:srgbClr val="FFFFFF"/>
                </a:solidFill>
                <a:cs typeface="Times New Roman" pitchFamily="18" charset="0"/>
              </a:rPr>
              <a:t>disease</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3  : Bacterial skin infections.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4  : Fungal skin diseases.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5  : Viral skin infections.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6  : Parasitic skin diseases.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7  : Mycobacterial skin diseases.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8  : </a:t>
            </a:r>
            <a:r>
              <a:rPr lang="en-US" sz="2400" dirty="0" err="1" smtClean="0">
                <a:solidFill>
                  <a:srgbClr val="FFFFFF"/>
                </a:solidFill>
                <a:cs typeface="Times New Roman" pitchFamily="18" charset="0"/>
              </a:rPr>
              <a:t>Urticarias</a:t>
            </a:r>
            <a:r>
              <a:rPr lang="en-US" sz="2400" dirty="0" smtClean="0">
                <a:solidFill>
                  <a:srgbClr val="FFFFFF"/>
                </a:solidFill>
                <a:cs typeface="Times New Roman" pitchFamily="18" charset="0"/>
              </a:rPr>
              <a:t>  and  </a:t>
            </a:r>
            <a:r>
              <a:rPr lang="en-US" sz="2400" dirty="0" err="1" smtClean="0">
                <a:solidFill>
                  <a:srgbClr val="FFFFFF"/>
                </a:solidFill>
                <a:cs typeface="Times New Roman" pitchFamily="18" charset="0"/>
              </a:rPr>
              <a:t>Erythemas</a:t>
            </a:r>
            <a:r>
              <a:rPr lang="en-US" sz="2400" dirty="0" smtClean="0">
                <a:solidFill>
                  <a:srgbClr val="FFFFFF"/>
                </a:solidFill>
                <a:cs typeface="Times New Roman" pitchFamily="18" charset="0"/>
              </a:rPr>
              <a:t>.</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9  : Disorders of </a:t>
            </a:r>
            <a:r>
              <a:rPr lang="en-US" sz="2400" dirty="0" err="1" smtClean="0">
                <a:solidFill>
                  <a:srgbClr val="FFFFFF"/>
                </a:solidFill>
                <a:cs typeface="Times New Roman" pitchFamily="18" charset="0"/>
              </a:rPr>
              <a:t>sebacous</a:t>
            </a:r>
            <a:r>
              <a:rPr lang="en-US" sz="2400" dirty="0" smtClean="0">
                <a:solidFill>
                  <a:srgbClr val="FFFFFF"/>
                </a:solidFill>
                <a:cs typeface="Times New Roman" pitchFamily="18" charset="0"/>
              </a:rPr>
              <a:t> glands.</a:t>
            </a:r>
            <a:endParaRPr lang="en-US" sz="2400" dirty="0" smtClean="0">
              <a:solidFill>
                <a:srgbClr val="FFFFFF"/>
              </a:solidFill>
            </a:endParaRPr>
          </a:p>
          <a:p>
            <a:pPr algn="l" rtl="0" eaLnBrk="0" fontAlgn="base" hangingPunct="0">
              <a:spcBef>
                <a:spcPct val="0"/>
              </a:spcBef>
              <a:spcAft>
                <a:spcPct val="0"/>
              </a:spcAft>
            </a:pPr>
            <a:r>
              <a:rPr lang="fr-FR" sz="2400" dirty="0" err="1" smtClean="0">
                <a:solidFill>
                  <a:srgbClr val="FFFFFF"/>
                </a:solidFill>
                <a:cs typeface="Times New Roman" pitchFamily="18" charset="0"/>
              </a:rPr>
              <a:t>Chapter</a:t>
            </a:r>
            <a:r>
              <a:rPr lang="fr-FR" sz="2400" dirty="0" smtClean="0">
                <a:solidFill>
                  <a:srgbClr val="FFFFFF"/>
                </a:solidFill>
                <a:cs typeface="Times New Roman" pitchFamily="18" charset="0"/>
              </a:rPr>
              <a:t> 10: </a:t>
            </a:r>
            <a:r>
              <a:rPr lang="fr-FR" sz="2400" dirty="0" err="1" smtClean="0">
                <a:solidFill>
                  <a:srgbClr val="FFFFFF"/>
                </a:solidFill>
                <a:cs typeface="Times New Roman" pitchFamily="18" charset="0"/>
              </a:rPr>
              <a:t>Autoimmune</a:t>
            </a:r>
            <a:r>
              <a:rPr lang="fr-FR" sz="2400" dirty="0" smtClean="0">
                <a:solidFill>
                  <a:srgbClr val="FFFFFF"/>
                </a:solidFill>
                <a:cs typeface="Times New Roman" pitchFamily="18" charset="0"/>
              </a:rPr>
              <a:t> </a:t>
            </a:r>
            <a:r>
              <a:rPr lang="fr-FR" sz="2400" dirty="0" err="1" smtClean="0">
                <a:solidFill>
                  <a:srgbClr val="FFFFFF"/>
                </a:solidFill>
                <a:cs typeface="Times New Roman" pitchFamily="18" charset="0"/>
              </a:rPr>
              <a:t>vesiculo-bullous</a:t>
            </a:r>
            <a:r>
              <a:rPr lang="fr-FR" sz="2400" dirty="0" smtClean="0">
                <a:solidFill>
                  <a:srgbClr val="FFFFFF"/>
                </a:solidFill>
                <a:cs typeface="Times New Roman" pitchFamily="18" charset="0"/>
              </a:rPr>
              <a:t> </a:t>
            </a:r>
            <a:r>
              <a:rPr lang="fr-FR" sz="2400" dirty="0" err="1" smtClean="0">
                <a:solidFill>
                  <a:srgbClr val="FFFFFF"/>
                </a:solidFill>
                <a:cs typeface="Times New Roman" pitchFamily="18" charset="0"/>
              </a:rPr>
              <a:t>diseases</a:t>
            </a:r>
            <a:r>
              <a:rPr lang="fr-FR" sz="2400" dirty="0" smtClean="0">
                <a:solidFill>
                  <a:srgbClr val="FFFFFF"/>
                </a:solidFill>
                <a:cs typeface="Times New Roman" pitchFamily="18" charset="0"/>
              </a:rPr>
              <a:t>.</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11: Pigmentary disorders of the skin.</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12: </a:t>
            </a:r>
            <a:r>
              <a:rPr lang="en-US" sz="2400" dirty="0" err="1" smtClean="0">
                <a:solidFill>
                  <a:srgbClr val="FFFFFF"/>
                </a:solidFill>
                <a:cs typeface="Times New Roman" pitchFamily="18" charset="0"/>
              </a:rPr>
              <a:t>Papulosquamous</a:t>
            </a:r>
            <a:r>
              <a:rPr lang="en-US" sz="2400" dirty="0" smtClean="0">
                <a:solidFill>
                  <a:srgbClr val="FFFFFF"/>
                </a:solidFill>
                <a:cs typeface="Times New Roman" pitchFamily="18" charset="0"/>
              </a:rPr>
              <a:t> skin diseases.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13: Eczemas. </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14: Disorders of hairs</a:t>
            </a:r>
            <a:r>
              <a:rPr lang="en-US" sz="2400" dirty="0" smtClean="0">
                <a:solidFill>
                  <a:srgbClr val="FFFFFF"/>
                </a:solidFill>
                <a:cs typeface="Times New Roman" pitchFamily="18" charset="0"/>
              </a:rPr>
              <a:t>..</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a:t>
            </a:r>
            <a:r>
              <a:rPr lang="en-US" sz="2400" dirty="0" smtClean="0">
                <a:solidFill>
                  <a:srgbClr val="FFFFFF"/>
                </a:solidFill>
                <a:cs typeface="Times New Roman" pitchFamily="18" charset="0"/>
              </a:rPr>
              <a:t>15: </a:t>
            </a:r>
            <a:r>
              <a:rPr lang="en-US" sz="2400" dirty="0" smtClean="0">
                <a:solidFill>
                  <a:srgbClr val="FFFFFF"/>
                </a:solidFill>
                <a:cs typeface="Times New Roman" pitchFamily="18" charset="0"/>
              </a:rPr>
              <a:t>Connective tissue diseases.</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a:t>
            </a:r>
            <a:r>
              <a:rPr lang="en-US" sz="2400" dirty="0" smtClean="0">
                <a:solidFill>
                  <a:srgbClr val="FFFFFF"/>
                </a:solidFill>
                <a:cs typeface="Times New Roman" pitchFamily="18" charset="0"/>
              </a:rPr>
              <a:t>16: </a:t>
            </a:r>
            <a:r>
              <a:rPr lang="en-US" sz="2400" dirty="0" err="1" smtClean="0">
                <a:solidFill>
                  <a:srgbClr val="FFFFFF"/>
                </a:solidFill>
                <a:cs typeface="Times New Roman" pitchFamily="18" charset="0"/>
              </a:rPr>
              <a:t>Genodermatosis</a:t>
            </a:r>
            <a:r>
              <a:rPr lang="en-US" sz="2400" dirty="0" smtClean="0">
                <a:solidFill>
                  <a:srgbClr val="FFFFFF"/>
                </a:solidFill>
                <a:cs typeface="Times New Roman" pitchFamily="18" charset="0"/>
              </a:rPr>
              <a:t>.</a:t>
            </a:r>
            <a:endParaRPr lang="en-US" sz="2400" dirty="0" smtClean="0">
              <a:solidFill>
                <a:srgbClr val="FFFFFF"/>
              </a:solidFill>
            </a:endParaRPr>
          </a:p>
          <a:p>
            <a:pPr algn="l" rtl="0" eaLnBrk="0" fontAlgn="base" hangingPunct="0">
              <a:spcBef>
                <a:spcPct val="0"/>
              </a:spcBef>
              <a:spcAft>
                <a:spcPct val="0"/>
              </a:spcAft>
            </a:pPr>
            <a:r>
              <a:rPr lang="en-US" sz="2400" dirty="0" smtClean="0">
                <a:solidFill>
                  <a:srgbClr val="FFFFFF"/>
                </a:solidFill>
                <a:cs typeface="Times New Roman" pitchFamily="18" charset="0"/>
              </a:rPr>
              <a:t>Chapter </a:t>
            </a:r>
            <a:r>
              <a:rPr lang="en-US" sz="2400" dirty="0" smtClean="0">
                <a:solidFill>
                  <a:srgbClr val="FFFFFF"/>
                </a:solidFill>
                <a:cs typeface="Times New Roman" pitchFamily="18" charset="0"/>
              </a:rPr>
              <a:t>17: </a:t>
            </a:r>
            <a:r>
              <a:rPr lang="en-US" sz="2400" dirty="0" smtClean="0">
                <a:solidFill>
                  <a:srgbClr val="FFFFFF"/>
                </a:solidFill>
                <a:cs typeface="Times New Roman" pitchFamily="18" charset="0"/>
              </a:rPr>
              <a:t>Topical formulations and topical steroids.</a:t>
            </a:r>
          </a:p>
          <a:p>
            <a:pPr algn="l" rtl="0" fontAlgn="base">
              <a:spcBef>
                <a:spcPct val="0"/>
              </a:spcBef>
              <a:spcAft>
                <a:spcPct val="0"/>
              </a:spcAft>
            </a:pPr>
            <a:r>
              <a:rPr lang="en-US" sz="2400" dirty="0" smtClean="0">
                <a:solidFill>
                  <a:srgbClr val="FFFFFF"/>
                </a:solidFill>
              </a:rPr>
              <a:t>Chapter </a:t>
            </a:r>
            <a:r>
              <a:rPr lang="en-US" sz="2400" dirty="0" smtClean="0">
                <a:solidFill>
                  <a:srgbClr val="FFFFFF"/>
                </a:solidFill>
              </a:rPr>
              <a:t>18: </a:t>
            </a:r>
            <a:r>
              <a:rPr lang="en-US" sz="2400" dirty="0" smtClean="0">
                <a:solidFill>
                  <a:srgbClr val="FFFFFF"/>
                </a:solidFill>
              </a:rPr>
              <a:t>Sexually  Transmitted   Diseases</a:t>
            </a:r>
          </a:p>
        </p:txBody>
      </p:sp>
    </p:spTree>
    <p:extLst>
      <p:ext uri="{BB962C8B-B14F-4D97-AF65-F5344CB8AC3E}">
        <p14:creationId xmlns:p14="http://schemas.microsoft.com/office/powerpoint/2010/main" val="721111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7504" y="44624"/>
            <a:ext cx="8892480" cy="5970865"/>
          </a:xfrm>
          <a:prstGeom prst="rect">
            <a:avLst/>
          </a:prstGeom>
        </p:spPr>
        <p:txBody>
          <a:bodyPr wrap="square">
            <a:spAutoFit/>
          </a:bodyPr>
          <a:lstStyle/>
          <a:p>
            <a:pPr algn="ctr" rtl="0"/>
            <a:r>
              <a:rPr lang="en-US" sz="4000" b="1" dirty="0" smtClean="0">
                <a:solidFill>
                  <a:srgbClr val="FFFF00"/>
                </a:solidFill>
              </a:rPr>
              <a:t>DERMIS</a:t>
            </a:r>
          </a:p>
          <a:p>
            <a:pPr algn="ctr" rtl="0"/>
            <a:endParaRPr lang="en-US" sz="4000" b="1" dirty="0" smtClean="0">
              <a:solidFill>
                <a:srgbClr val="FFFF00"/>
              </a:solidFill>
            </a:endParaRPr>
          </a:p>
          <a:p>
            <a:pPr algn="l" rtl="0"/>
            <a:r>
              <a:rPr lang="en-US" sz="2000" b="1" dirty="0"/>
              <a:t>D</a:t>
            </a:r>
            <a:r>
              <a:rPr lang="en-US" sz="2000" b="1" dirty="0" smtClean="0"/>
              <a:t>ermis </a:t>
            </a:r>
            <a:r>
              <a:rPr lang="en-US" sz="2000" b="1" dirty="0"/>
              <a:t>is divided into two components;  </a:t>
            </a:r>
          </a:p>
          <a:p>
            <a:pPr algn="l" rtl="0"/>
            <a:endParaRPr lang="en-US" sz="2800" b="1" dirty="0"/>
          </a:p>
          <a:p>
            <a:pPr algn="l" rtl="0"/>
            <a:r>
              <a:rPr lang="en-US" sz="2400" b="1" dirty="0" smtClean="0">
                <a:solidFill>
                  <a:srgbClr val="FFFF00"/>
                </a:solidFill>
              </a:rPr>
              <a:t>1-Papillary </a:t>
            </a:r>
            <a:r>
              <a:rPr lang="en-US" sz="2400" b="1" dirty="0">
                <a:solidFill>
                  <a:srgbClr val="FFFF00"/>
                </a:solidFill>
              </a:rPr>
              <a:t>dermis</a:t>
            </a:r>
            <a:r>
              <a:rPr lang="en-US" sz="2400" b="1" dirty="0" smtClean="0">
                <a:solidFill>
                  <a:srgbClr val="FFFF00"/>
                </a:solidFill>
              </a:rPr>
              <a:t>:</a:t>
            </a:r>
          </a:p>
          <a:p>
            <a:pPr algn="l" rtl="0"/>
            <a:endParaRPr lang="en-US" sz="2400" b="1" dirty="0"/>
          </a:p>
          <a:p>
            <a:pPr algn="l" rtl="0"/>
            <a:r>
              <a:rPr lang="en-US" sz="2000" b="1" dirty="0"/>
              <a:t>T</a:t>
            </a:r>
            <a:r>
              <a:rPr lang="en-US" sz="2000" b="1" dirty="0" smtClean="0"/>
              <a:t>he </a:t>
            </a:r>
            <a:r>
              <a:rPr lang="en-US" sz="2000" b="1" dirty="0"/>
              <a:t>upper part of dermis just beneath the basal layer of the epidermis </a:t>
            </a:r>
            <a:endParaRPr lang="en-US" sz="2000" b="1" dirty="0" smtClean="0"/>
          </a:p>
          <a:p>
            <a:pPr algn="l" rtl="0"/>
            <a:r>
              <a:rPr lang="en-US" sz="2000" b="1" dirty="0"/>
              <a:t>C</a:t>
            </a:r>
            <a:r>
              <a:rPr lang="en-US" sz="2000" b="1" dirty="0" smtClean="0"/>
              <a:t>omposed </a:t>
            </a:r>
            <a:r>
              <a:rPr lang="en-US" sz="2000" b="1" dirty="0"/>
              <a:t>of thin haphazardly arranged collagen fibers.  </a:t>
            </a:r>
            <a:endParaRPr lang="en-US" sz="2000" b="1" dirty="0" smtClean="0"/>
          </a:p>
          <a:p>
            <a:pPr algn="l" rtl="0"/>
            <a:r>
              <a:rPr lang="en-US" sz="2000" b="1" dirty="0" smtClean="0"/>
              <a:t>Papillary  </a:t>
            </a:r>
            <a:r>
              <a:rPr lang="en-US" sz="2000" b="1" dirty="0"/>
              <a:t>dermis  is thin, cellular and highly vascularized.</a:t>
            </a:r>
          </a:p>
          <a:p>
            <a:pPr algn="l" rtl="0"/>
            <a:endParaRPr lang="en-US" b="1" dirty="0"/>
          </a:p>
          <a:p>
            <a:pPr algn="l" rtl="0"/>
            <a:r>
              <a:rPr lang="en-US" sz="2400" b="1" dirty="0" smtClean="0">
                <a:solidFill>
                  <a:srgbClr val="FFFF00"/>
                </a:solidFill>
              </a:rPr>
              <a:t>2-Reticular </a:t>
            </a:r>
            <a:r>
              <a:rPr lang="en-US" sz="2400" b="1" dirty="0">
                <a:solidFill>
                  <a:srgbClr val="FFFF00"/>
                </a:solidFill>
              </a:rPr>
              <a:t>dermis</a:t>
            </a:r>
            <a:r>
              <a:rPr lang="en-US" sz="2400" b="1" dirty="0" smtClean="0">
                <a:solidFill>
                  <a:srgbClr val="FFFF00"/>
                </a:solidFill>
              </a:rPr>
              <a:t>:</a:t>
            </a:r>
          </a:p>
          <a:p>
            <a:pPr algn="l" rtl="0"/>
            <a:endParaRPr lang="en-US" sz="2400" b="1" dirty="0"/>
          </a:p>
          <a:p>
            <a:pPr algn="l" rtl="0"/>
            <a:r>
              <a:rPr lang="en-US" sz="2000" b="1" dirty="0"/>
              <a:t>T</a:t>
            </a:r>
            <a:r>
              <a:rPr lang="en-US" sz="2000" b="1" dirty="0" smtClean="0"/>
              <a:t>he </a:t>
            </a:r>
            <a:r>
              <a:rPr lang="en-US" sz="2000" b="1" dirty="0"/>
              <a:t>major component of </a:t>
            </a:r>
            <a:r>
              <a:rPr lang="en-US" sz="2000" b="1" dirty="0" smtClean="0"/>
              <a:t>dermis.</a:t>
            </a:r>
          </a:p>
          <a:p>
            <a:pPr algn="l" rtl="0"/>
            <a:r>
              <a:rPr lang="en-US" sz="2000" b="1" dirty="0" smtClean="0"/>
              <a:t>Extend </a:t>
            </a:r>
            <a:r>
              <a:rPr lang="en-US" sz="2000" b="1" dirty="0"/>
              <a:t>from papillary dermis to the subcutaneous tissue. </a:t>
            </a:r>
            <a:endParaRPr lang="en-US" sz="2000" b="1" dirty="0" smtClean="0"/>
          </a:p>
          <a:p>
            <a:pPr algn="l" rtl="0"/>
            <a:r>
              <a:rPr lang="en-US" sz="2000" b="1" dirty="0" smtClean="0"/>
              <a:t>Made </a:t>
            </a:r>
            <a:r>
              <a:rPr lang="en-US" sz="2000" b="1" dirty="0"/>
              <a:t>from thick collagen fibers </a:t>
            </a:r>
            <a:r>
              <a:rPr lang="en-US" sz="2000" b="1" dirty="0" smtClean="0"/>
              <a:t>arranged </a:t>
            </a:r>
            <a:r>
              <a:rPr lang="en-US" sz="2000" b="1" dirty="0"/>
              <a:t>parallel to the skin surface.  </a:t>
            </a:r>
            <a:endParaRPr lang="en-US" sz="2000" b="1" dirty="0" smtClean="0"/>
          </a:p>
          <a:p>
            <a:pPr algn="l" rtl="0"/>
            <a:r>
              <a:rPr lang="en-US" sz="2000" b="1" dirty="0" smtClean="0"/>
              <a:t>Reticular </a:t>
            </a:r>
            <a:r>
              <a:rPr lang="en-US" sz="2000" b="1" dirty="0"/>
              <a:t>dermis is thicker but less cellular than papillary dermis</a:t>
            </a:r>
            <a:r>
              <a:rPr lang="en-US" sz="2000" b="1" dirty="0" smtClean="0"/>
              <a:t>.</a:t>
            </a:r>
            <a:endParaRPr lang="en-US" sz="2000" b="1" dirty="0"/>
          </a:p>
        </p:txBody>
      </p:sp>
    </p:spTree>
    <p:extLst>
      <p:ext uri="{BB962C8B-B14F-4D97-AF65-F5344CB8AC3E}">
        <p14:creationId xmlns:p14="http://schemas.microsoft.com/office/powerpoint/2010/main" val="34033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Kelli\Dropbox\Photos\031317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12" y="349250"/>
            <a:ext cx="8787676" cy="6248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Left Brace 1"/>
          <p:cNvSpPr/>
          <p:nvPr/>
        </p:nvSpPr>
        <p:spPr>
          <a:xfrm>
            <a:off x="1524000" y="1524000"/>
            <a:ext cx="304800" cy="3273152"/>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eaLnBrk="1" fontAlgn="auto" hangingPunct="1">
              <a:spcBef>
                <a:spcPts val="0"/>
              </a:spcBef>
              <a:spcAft>
                <a:spcPts val="0"/>
              </a:spcAft>
              <a:defRPr/>
            </a:pPr>
            <a:endParaRPr lang="en-US" dirty="0"/>
          </a:p>
        </p:txBody>
      </p:sp>
      <p:sp>
        <p:nvSpPr>
          <p:cNvPr id="3" name="TextBox 2"/>
          <p:cNvSpPr txBox="1"/>
          <p:nvPr/>
        </p:nvSpPr>
        <p:spPr>
          <a:xfrm>
            <a:off x="76200" y="3275013"/>
            <a:ext cx="1371600" cy="6461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eaLnBrk="1" fontAlgn="auto" hangingPunct="1">
              <a:spcBef>
                <a:spcPts val="0"/>
              </a:spcBef>
              <a:spcAft>
                <a:spcPts val="0"/>
              </a:spcAft>
              <a:defRPr/>
            </a:pPr>
            <a:r>
              <a:rPr lang="en-US" dirty="0"/>
              <a:t>Reticular Dermis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1127956"/>
            <a:ext cx="1341337" cy="7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رابط كسهم مستقيم 9"/>
          <p:cNvCxnSpPr/>
          <p:nvPr/>
        </p:nvCxnSpPr>
        <p:spPr bwMode="auto">
          <a:xfrm flipH="1" flipV="1">
            <a:off x="1828800" y="1127956"/>
            <a:ext cx="726976" cy="28482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رابط كسهم مستقيم 15"/>
          <p:cNvCxnSpPr/>
          <p:nvPr/>
        </p:nvCxnSpPr>
        <p:spPr bwMode="auto">
          <a:xfrm flipH="1">
            <a:off x="1676400" y="1412776"/>
            <a:ext cx="87937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775934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a:xfrm>
            <a:off x="609600" y="548680"/>
            <a:ext cx="7924800" cy="648072"/>
          </a:xfrm>
          <a:solidFill>
            <a:schemeClr val="accent1"/>
          </a:solidFill>
          <a:ln>
            <a:solidFill>
              <a:srgbClr val="FFFF00"/>
            </a:solidFill>
          </a:ln>
        </p:spPr>
        <p:txBody>
          <a:bodyPr/>
          <a:lstStyle/>
          <a:p>
            <a:pPr algn="ctr" rtl="0"/>
            <a:r>
              <a:rPr lang="ar-LY" b="1" dirty="0" smtClean="0">
                <a:solidFill>
                  <a:srgbClr val="FFFF00"/>
                </a:solidFill>
                <a:effectLst/>
              </a:rPr>
              <a:t/>
            </a:r>
            <a:br>
              <a:rPr lang="ar-LY" b="1" dirty="0" smtClean="0">
                <a:solidFill>
                  <a:srgbClr val="FFFF00"/>
                </a:solidFill>
                <a:effectLst/>
              </a:rPr>
            </a:br>
            <a:r>
              <a:rPr lang="en-US" b="1" dirty="0" smtClean="0">
                <a:solidFill>
                  <a:srgbClr val="FFFF00"/>
                </a:solidFill>
                <a:effectLst/>
              </a:rPr>
              <a:t>Skin  Appendages</a:t>
            </a:r>
            <a:endParaRPr lang="ar-SA" dirty="0" smtClean="0">
              <a:solidFill>
                <a:srgbClr val="FFFF00"/>
              </a:solidFill>
              <a:effectLst/>
            </a:endParaRPr>
          </a:p>
        </p:txBody>
      </p:sp>
      <p:sp>
        <p:nvSpPr>
          <p:cNvPr id="4" name="عنصر نائب لرقم الشريحة 3"/>
          <p:cNvSpPr>
            <a:spLocks noGrp="1"/>
          </p:cNvSpPr>
          <p:nvPr>
            <p:ph type="sldNum" sz="quarter" idx="12"/>
          </p:nvPr>
        </p:nvSpPr>
        <p:spPr/>
        <p:txBody>
          <a:bodyPr/>
          <a:lstStyle/>
          <a:p>
            <a:pPr>
              <a:defRPr/>
            </a:pPr>
            <a:fld id="{B276E776-C780-4B2C-B7F7-AA99168D474A}" type="slidenum">
              <a:rPr lang="ar-SA" smtClean="0">
                <a:solidFill>
                  <a:srgbClr val="FFFFFF"/>
                </a:solidFill>
              </a:rPr>
              <a:pPr>
                <a:defRPr/>
              </a:pPr>
              <a:t>22</a:t>
            </a:fld>
            <a:endParaRPr lang="en-US">
              <a:solidFill>
                <a:srgbClr val="FFFFFF"/>
              </a:solidFill>
            </a:endParaRPr>
          </a:p>
        </p:txBody>
      </p:sp>
      <p:sp>
        <p:nvSpPr>
          <p:cNvPr id="3" name="عنصر نائب للمحتوى 2"/>
          <p:cNvSpPr>
            <a:spLocks noGrp="1"/>
          </p:cNvSpPr>
          <p:nvPr>
            <p:ph sz="quarter" idx="13"/>
          </p:nvPr>
        </p:nvSpPr>
        <p:spPr>
          <a:xfrm>
            <a:off x="457200" y="2362200"/>
            <a:ext cx="8229600" cy="2146920"/>
          </a:xfrm>
        </p:spPr>
        <p:txBody>
          <a:bodyPr>
            <a:noAutofit/>
          </a:bodyPr>
          <a:lstStyle/>
          <a:p>
            <a:pPr algn="l" rtl="0">
              <a:buFont typeface="Wingdings" pitchFamily="2" charset="2"/>
              <a:buNone/>
              <a:defRPr/>
            </a:pPr>
            <a:r>
              <a:rPr lang="en-US" sz="2800" dirty="0" smtClean="0"/>
              <a:t>The skin appendages includes;</a:t>
            </a:r>
          </a:p>
          <a:p>
            <a:pPr marL="514350" indent="-514350" algn="l" rtl="0">
              <a:buFont typeface="+mj-lt"/>
              <a:buAutoNum type="arabicPeriod"/>
              <a:defRPr/>
            </a:pPr>
            <a:r>
              <a:rPr lang="en-US" sz="2800" dirty="0" smtClean="0"/>
              <a:t> Hair.</a:t>
            </a:r>
          </a:p>
          <a:p>
            <a:pPr marL="514350" indent="-514350" algn="l" rtl="0">
              <a:buFont typeface="+mj-lt"/>
              <a:buAutoNum type="arabicPeriod"/>
              <a:defRPr/>
            </a:pPr>
            <a:r>
              <a:rPr lang="en-US" sz="2800" dirty="0" smtClean="0"/>
              <a:t> Nails.</a:t>
            </a:r>
          </a:p>
          <a:p>
            <a:pPr marL="514350" indent="-514350" algn="l" rtl="0">
              <a:buFont typeface="+mj-lt"/>
              <a:buAutoNum type="arabicPeriod"/>
              <a:defRPr/>
            </a:pPr>
            <a:r>
              <a:rPr lang="en-US" sz="2800" dirty="0" smtClean="0"/>
              <a:t>Sweat glands.</a:t>
            </a:r>
          </a:p>
          <a:p>
            <a:pPr marL="514350" indent="-514350" algn="l" rtl="0">
              <a:buFont typeface="+mj-lt"/>
              <a:buAutoNum type="arabicPeriod"/>
              <a:defRPr/>
            </a:pPr>
            <a:r>
              <a:rPr lang="en-US" sz="2800" dirty="0" smtClean="0"/>
              <a:t>Sebaceous glands.</a:t>
            </a:r>
          </a:p>
          <a:p>
            <a:pPr marL="514350" indent="-514350" rtl="0">
              <a:buFont typeface="Wingdings" pitchFamily="2" charset="2"/>
              <a:buNone/>
              <a:defRPr/>
            </a:pPr>
            <a:r>
              <a:rPr lang="en-US" sz="2800" dirty="0" smtClean="0"/>
              <a:t> </a:t>
            </a:r>
          </a:p>
          <a:p>
            <a:pPr>
              <a:defRPr/>
            </a:pPr>
            <a:endParaRPr lang="ar-SA" sz="2800" dirty="0"/>
          </a:p>
        </p:txBody>
      </p:sp>
    </p:spTree>
    <p:extLst>
      <p:ext uri="{BB962C8B-B14F-4D97-AF65-F5344CB8AC3E}">
        <p14:creationId xmlns:p14="http://schemas.microsoft.com/office/powerpoint/2010/main" val="8143737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14_013a"/>
          <p:cNvPicPr>
            <a:picLocks noChangeAspect="1" noChangeArrowheads="1"/>
          </p:cNvPicPr>
          <p:nvPr/>
        </p:nvPicPr>
        <p:blipFill>
          <a:blip r:embed="rId2">
            <a:extLst>
              <a:ext uri="{28A0092B-C50C-407E-A947-70E740481C1C}">
                <a14:useLocalDpi xmlns:a14="http://schemas.microsoft.com/office/drawing/2010/main" val="0"/>
              </a:ext>
            </a:extLst>
          </a:blip>
          <a:srcRect b="20000"/>
          <a:stretch>
            <a:fillRect/>
          </a:stretch>
        </p:blipFill>
        <p:spPr bwMode="auto">
          <a:xfrm>
            <a:off x="2139950" y="1143000"/>
            <a:ext cx="5110163"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 Box 3"/>
          <p:cNvSpPr txBox="1">
            <a:spLocks noChangeArrowheads="1"/>
          </p:cNvSpPr>
          <p:nvPr/>
        </p:nvSpPr>
        <p:spPr bwMode="auto">
          <a:xfrm>
            <a:off x="1676400" y="411163"/>
            <a:ext cx="348826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sz="3200" b="0" dirty="0" smtClean="0">
                <a:solidFill>
                  <a:srgbClr val="000000"/>
                </a:solidFill>
              </a:rPr>
              <a:t>Skin  </a:t>
            </a:r>
            <a:r>
              <a:rPr lang="en-US" sz="3200" b="0" dirty="0">
                <a:solidFill>
                  <a:srgbClr val="000000"/>
                </a:solidFill>
              </a:rPr>
              <a:t>Appendages</a:t>
            </a:r>
          </a:p>
        </p:txBody>
      </p:sp>
      <p:sp>
        <p:nvSpPr>
          <p:cNvPr id="34820" name="Text Box 4"/>
          <p:cNvSpPr txBox="1">
            <a:spLocks noChangeArrowheads="1"/>
          </p:cNvSpPr>
          <p:nvPr/>
        </p:nvSpPr>
        <p:spPr bwMode="auto">
          <a:xfrm>
            <a:off x="5797550" y="5867400"/>
            <a:ext cx="1416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a:solidFill>
                  <a:srgbClr val="000000"/>
                </a:solidFill>
              </a:rPr>
              <a:t>Hair follicle</a:t>
            </a:r>
          </a:p>
        </p:txBody>
      </p:sp>
      <p:sp>
        <p:nvSpPr>
          <p:cNvPr id="34821" name="Text Box 5"/>
          <p:cNvSpPr txBox="1">
            <a:spLocks noChangeArrowheads="1"/>
          </p:cNvSpPr>
          <p:nvPr/>
        </p:nvSpPr>
        <p:spPr bwMode="auto">
          <a:xfrm>
            <a:off x="7321550" y="5181600"/>
            <a:ext cx="1517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a:solidFill>
                  <a:srgbClr val="000000"/>
                </a:solidFill>
              </a:rPr>
              <a:t>Apocrine</a:t>
            </a:r>
          </a:p>
          <a:p>
            <a:pPr algn="l" rtl="0" eaLnBrk="1" fontAlgn="base" hangingPunct="1">
              <a:spcBef>
                <a:spcPct val="0"/>
              </a:spcBef>
              <a:spcAft>
                <a:spcPct val="0"/>
              </a:spcAft>
            </a:pPr>
            <a:r>
              <a:rPr lang="en-US">
                <a:solidFill>
                  <a:srgbClr val="000000"/>
                </a:solidFill>
              </a:rPr>
              <a:t>Sweat gland</a:t>
            </a:r>
          </a:p>
        </p:txBody>
      </p:sp>
      <p:sp>
        <p:nvSpPr>
          <p:cNvPr id="34822" name="Line 6"/>
          <p:cNvSpPr>
            <a:spLocks noChangeShapeType="1"/>
          </p:cNvSpPr>
          <p:nvPr/>
        </p:nvSpPr>
        <p:spPr bwMode="auto">
          <a:xfrm rot="10800000">
            <a:off x="4654550" y="5562600"/>
            <a:ext cx="990600" cy="4572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ar-LY" b="1">
              <a:solidFill>
                <a:srgbClr val="000000"/>
              </a:solidFill>
            </a:endParaRPr>
          </a:p>
        </p:txBody>
      </p:sp>
      <p:sp>
        <p:nvSpPr>
          <p:cNvPr id="34823" name="Line 7"/>
          <p:cNvSpPr>
            <a:spLocks noChangeShapeType="1"/>
          </p:cNvSpPr>
          <p:nvPr/>
        </p:nvSpPr>
        <p:spPr bwMode="auto">
          <a:xfrm rot="10800000">
            <a:off x="6254750" y="4876800"/>
            <a:ext cx="990600" cy="4572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ar-LY" b="1">
              <a:solidFill>
                <a:srgbClr val="000000"/>
              </a:solidFill>
            </a:endParaRPr>
          </a:p>
        </p:txBody>
      </p:sp>
      <p:sp>
        <p:nvSpPr>
          <p:cNvPr id="34824" name="Line 8"/>
          <p:cNvSpPr>
            <a:spLocks noChangeShapeType="1"/>
          </p:cNvSpPr>
          <p:nvPr/>
        </p:nvSpPr>
        <p:spPr bwMode="auto">
          <a:xfrm>
            <a:off x="1682750" y="3048000"/>
            <a:ext cx="990600" cy="4572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ar-LY" b="1">
              <a:solidFill>
                <a:srgbClr val="000000"/>
              </a:solidFill>
            </a:endParaRPr>
          </a:p>
        </p:txBody>
      </p:sp>
      <p:sp>
        <p:nvSpPr>
          <p:cNvPr id="34825" name="Text Box 9"/>
          <p:cNvSpPr txBox="1">
            <a:spLocks noChangeArrowheads="1"/>
          </p:cNvSpPr>
          <p:nvPr/>
        </p:nvSpPr>
        <p:spPr bwMode="auto">
          <a:xfrm>
            <a:off x="539750" y="2286000"/>
            <a:ext cx="1517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a:solidFill>
                  <a:srgbClr val="000000"/>
                </a:solidFill>
              </a:rPr>
              <a:t>Eccrine</a:t>
            </a:r>
          </a:p>
          <a:p>
            <a:pPr algn="l" rtl="0" eaLnBrk="1" fontAlgn="base" hangingPunct="1">
              <a:spcBef>
                <a:spcPct val="0"/>
              </a:spcBef>
              <a:spcAft>
                <a:spcPct val="0"/>
              </a:spcAft>
            </a:pPr>
            <a:r>
              <a:rPr lang="en-US">
                <a:solidFill>
                  <a:srgbClr val="000000"/>
                </a:solidFill>
              </a:rPr>
              <a:t>Sweat gland</a:t>
            </a:r>
          </a:p>
        </p:txBody>
      </p:sp>
      <p:sp>
        <p:nvSpPr>
          <p:cNvPr id="34826" name="Line 10"/>
          <p:cNvSpPr>
            <a:spLocks noChangeShapeType="1"/>
          </p:cNvSpPr>
          <p:nvPr/>
        </p:nvSpPr>
        <p:spPr bwMode="auto">
          <a:xfrm rot="10800000" flipH="1">
            <a:off x="2520950" y="3962400"/>
            <a:ext cx="1600200" cy="22098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ar-LY" b="1">
              <a:solidFill>
                <a:srgbClr val="000000"/>
              </a:solidFill>
            </a:endParaRPr>
          </a:p>
        </p:txBody>
      </p:sp>
      <p:sp>
        <p:nvSpPr>
          <p:cNvPr id="34827" name="Text Box 11"/>
          <p:cNvSpPr txBox="1">
            <a:spLocks noChangeArrowheads="1"/>
          </p:cNvSpPr>
          <p:nvPr/>
        </p:nvSpPr>
        <p:spPr bwMode="auto">
          <a:xfrm>
            <a:off x="768350" y="6172200"/>
            <a:ext cx="2063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a:solidFill>
                  <a:srgbClr val="000000"/>
                </a:solidFill>
              </a:rPr>
              <a:t>Sebaceous gland</a:t>
            </a:r>
          </a:p>
        </p:txBody>
      </p:sp>
      <p:sp>
        <p:nvSpPr>
          <p:cNvPr id="34830" name="Text Box 14"/>
          <p:cNvSpPr txBox="1">
            <a:spLocks noChangeArrowheads="1"/>
          </p:cNvSpPr>
          <p:nvPr/>
        </p:nvSpPr>
        <p:spPr bwMode="auto">
          <a:xfrm>
            <a:off x="7498491" y="958334"/>
            <a:ext cx="7360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algn="l" rtl="0" eaLnBrk="0" fontAlgn="base" hangingPunct="0">
              <a:spcBef>
                <a:spcPct val="0"/>
              </a:spcBef>
              <a:spcAft>
                <a:spcPct val="0"/>
              </a:spcAft>
              <a:defRPr b="1">
                <a:solidFill>
                  <a:schemeClr val="tx1"/>
                </a:solidFill>
                <a:latin typeface="Arial" charset="0"/>
              </a:defRPr>
            </a:lvl6pPr>
            <a:lvl7pPr marL="2971800" indent="-228600" algn="l" rtl="0" eaLnBrk="0" fontAlgn="base" hangingPunct="0">
              <a:spcBef>
                <a:spcPct val="0"/>
              </a:spcBef>
              <a:spcAft>
                <a:spcPct val="0"/>
              </a:spcAft>
              <a:defRPr b="1">
                <a:solidFill>
                  <a:schemeClr val="tx1"/>
                </a:solidFill>
                <a:latin typeface="Arial" charset="0"/>
              </a:defRPr>
            </a:lvl7pPr>
            <a:lvl8pPr marL="3429000" indent="-228600" algn="l" rtl="0" eaLnBrk="0" fontAlgn="base" hangingPunct="0">
              <a:spcBef>
                <a:spcPct val="0"/>
              </a:spcBef>
              <a:spcAft>
                <a:spcPct val="0"/>
              </a:spcAft>
              <a:defRPr b="1">
                <a:solidFill>
                  <a:schemeClr val="tx1"/>
                </a:solidFill>
                <a:latin typeface="Arial" charset="0"/>
              </a:defRPr>
            </a:lvl8pPr>
            <a:lvl9pPr marL="3886200" indent="-228600" algn="l" rtl="0" eaLnBrk="0" fontAlgn="base" hangingPunct="0">
              <a:spcBef>
                <a:spcPct val="0"/>
              </a:spcBef>
              <a:spcAft>
                <a:spcPct val="0"/>
              </a:spcAft>
              <a:defRPr b="1">
                <a:solidFill>
                  <a:schemeClr val="tx1"/>
                </a:solidFill>
                <a:latin typeface="Arial" charset="0"/>
              </a:defRPr>
            </a:lvl9pPr>
          </a:lstStyle>
          <a:p>
            <a:pPr algn="l" rtl="0" eaLnBrk="1" fontAlgn="base" hangingPunct="1">
              <a:spcBef>
                <a:spcPct val="0"/>
              </a:spcBef>
              <a:spcAft>
                <a:spcPct val="0"/>
              </a:spcAft>
            </a:pPr>
            <a:r>
              <a:rPr lang="en-US" dirty="0" smtClean="0">
                <a:solidFill>
                  <a:srgbClr val="000000"/>
                </a:solidFill>
              </a:rPr>
              <a:t>Nails</a:t>
            </a:r>
            <a:endParaRPr lang="en-US" dirty="0">
              <a:solidFill>
                <a:srgbClr val="000000"/>
              </a:solidFill>
            </a:endParaRPr>
          </a:p>
        </p:txBody>
      </p:sp>
      <p:sp>
        <p:nvSpPr>
          <p:cNvPr id="34831" name="Oval 15"/>
          <p:cNvSpPr>
            <a:spLocks noChangeArrowheads="1"/>
          </p:cNvSpPr>
          <p:nvPr/>
        </p:nvSpPr>
        <p:spPr bwMode="auto">
          <a:xfrm>
            <a:off x="5715000" y="5876925"/>
            <a:ext cx="1600200" cy="381000"/>
          </a:xfrm>
          <a:prstGeom prst="ellipse">
            <a:avLst/>
          </a:prstGeom>
          <a:noFill/>
          <a:ln w="2857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ar-LY" b="1">
              <a:solidFill>
                <a:srgbClr val="000000"/>
              </a:solidFill>
            </a:endParaRPr>
          </a:p>
        </p:txBody>
      </p:sp>
    </p:spTree>
    <p:extLst>
      <p:ext uri="{BB962C8B-B14F-4D97-AF65-F5344CB8AC3E}">
        <p14:creationId xmlns:p14="http://schemas.microsoft.com/office/powerpoint/2010/main" val="3009320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93F3BD1B-1992-4507-BEED-AA5F97C03BEC}" type="slidenum">
              <a:rPr lang="ar-SA" smtClean="0">
                <a:solidFill>
                  <a:srgbClr val="FFFFFF"/>
                </a:solidFill>
              </a:rPr>
              <a:pPr>
                <a:defRPr/>
              </a:pPr>
              <a:t>24</a:t>
            </a:fld>
            <a:endParaRPr lang="en-US">
              <a:solidFill>
                <a:srgbClr val="FFFFFF"/>
              </a:solidFill>
            </a:endParaRPr>
          </a:p>
        </p:txBody>
      </p:sp>
      <p:pic>
        <p:nvPicPr>
          <p:cNvPr id="16387" name="Picture 7" descr="صورة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5216525"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مستطيل 5"/>
          <p:cNvSpPr>
            <a:spLocks noChangeArrowheads="1"/>
          </p:cNvSpPr>
          <p:nvPr/>
        </p:nvSpPr>
        <p:spPr bwMode="auto">
          <a:xfrm>
            <a:off x="6705600" y="2720975"/>
            <a:ext cx="1254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514350" indent="-514350" algn="l" rtl="0" fontAlgn="base">
              <a:spcBef>
                <a:spcPct val="0"/>
              </a:spcBef>
              <a:spcAft>
                <a:spcPct val="0"/>
              </a:spcAft>
            </a:pPr>
            <a:r>
              <a:rPr lang="en-US" smtClean="0">
                <a:solidFill>
                  <a:srgbClr val="FFFFFF"/>
                </a:solidFill>
              </a:rPr>
              <a:t> </a:t>
            </a:r>
            <a:r>
              <a:rPr lang="en-US" sz="4000" smtClean="0">
                <a:solidFill>
                  <a:srgbClr val="FFFFFF"/>
                </a:solidFill>
              </a:rPr>
              <a:t>Hair</a:t>
            </a:r>
            <a:r>
              <a:rPr lang="en-US" smtClean="0">
                <a:solidFill>
                  <a:srgbClr val="FFFFFF"/>
                </a:solidFill>
              </a:rPr>
              <a:t>.</a:t>
            </a:r>
          </a:p>
        </p:txBody>
      </p:sp>
    </p:spTree>
    <p:extLst>
      <p:ext uri="{BB962C8B-B14F-4D97-AF65-F5344CB8AC3E}">
        <p14:creationId xmlns:p14="http://schemas.microsoft.com/office/powerpoint/2010/main" val="1150247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7EA60F8F-43EE-450D-BB78-FEE486C0FBD1}" type="slidenum">
              <a:rPr lang="ar-SA" smtClean="0">
                <a:solidFill>
                  <a:srgbClr val="FFFFFF"/>
                </a:solidFill>
              </a:rPr>
              <a:pPr>
                <a:defRPr/>
              </a:pPr>
              <a:t>25</a:t>
            </a:fld>
            <a:endParaRPr lang="en-US">
              <a:solidFill>
                <a:srgbClr val="FFFFFF"/>
              </a:solidFill>
            </a:endParaRPr>
          </a:p>
        </p:txBody>
      </p:sp>
      <p:pic>
        <p:nvPicPr>
          <p:cNvPr id="174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4322763"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مستطيل 3"/>
          <p:cNvSpPr>
            <a:spLocks noChangeArrowheads="1"/>
          </p:cNvSpPr>
          <p:nvPr/>
        </p:nvSpPr>
        <p:spPr bwMode="auto">
          <a:xfrm>
            <a:off x="5334000" y="2751138"/>
            <a:ext cx="3581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algn="l" rtl="0" fontAlgn="base">
              <a:spcBef>
                <a:spcPct val="0"/>
              </a:spcBef>
              <a:spcAft>
                <a:spcPct val="0"/>
              </a:spcAft>
              <a:buFont typeface="Arial" pitchFamily="34" charset="0"/>
              <a:buAutoNum type="arabicPeriod"/>
            </a:pPr>
            <a:r>
              <a:rPr lang="en-US" sz="2400" smtClean="0">
                <a:solidFill>
                  <a:srgbClr val="FFFFFF"/>
                </a:solidFill>
              </a:rPr>
              <a:t>Sweat glands.</a:t>
            </a:r>
          </a:p>
          <a:p>
            <a:pPr marL="514350" indent="-514350" algn="l" rtl="0" fontAlgn="base">
              <a:spcBef>
                <a:spcPct val="0"/>
              </a:spcBef>
              <a:spcAft>
                <a:spcPct val="0"/>
              </a:spcAft>
              <a:buFont typeface="Arial" pitchFamily="34" charset="0"/>
              <a:buAutoNum type="arabicPeriod"/>
            </a:pPr>
            <a:r>
              <a:rPr lang="en-US" sz="2400" smtClean="0">
                <a:solidFill>
                  <a:srgbClr val="FFFFFF"/>
                </a:solidFill>
              </a:rPr>
              <a:t>Sebaceous glands.</a:t>
            </a:r>
          </a:p>
        </p:txBody>
      </p:sp>
    </p:spTree>
    <p:extLst>
      <p:ext uri="{BB962C8B-B14F-4D97-AF65-F5344CB8AC3E}">
        <p14:creationId xmlns:p14="http://schemas.microsoft.com/office/powerpoint/2010/main" val="3090363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5846EFB-85B8-4B2A-BA10-B29673C802FA}" type="slidenum">
              <a:rPr lang="ar-SA" smtClean="0">
                <a:solidFill>
                  <a:srgbClr val="FFFFFF"/>
                </a:solidFill>
              </a:rPr>
              <a:pPr>
                <a:defRPr/>
              </a:pPr>
              <a:t>26</a:t>
            </a:fld>
            <a:endParaRPr lang="en-US">
              <a:solidFill>
                <a:srgbClr val="FFFFFF"/>
              </a:solidFill>
            </a:endParaRPr>
          </a:p>
        </p:txBody>
      </p:sp>
      <p:pic>
        <p:nvPicPr>
          <p:cNvPr id="18435" name="Picture 2" descr="D:\Media\Images\ch05\screens\ap1lf0507a_a.jpg"/>
          <p:cNvPicPr>
            <a:picLocks noChangeAspect="1" noChangeArrowheads="1"/>
          </p:cNvPicPr>
          <p:nvPr/>
        </p:nvPicPr>
        <p:blipFill rotWithShape="1">
          <a:blip r:embed="rId2">
            <a:extLst>
              <a:ext uri="{28A0092B-C50C-407E-A947-70E740481C1C}">
                <a14:useLocalDpi xmlns:a14="http://schemas.microsoft.com/office/drawing/2010/main" val="0"/>
              </a:ext>
            </a:extLst>
          </a:blip>
          <a:srcRect b="12378"/>
          <a:stretch/>
        </p:blipFill>
        <p:spPr bwMode="auto">
          <a:xfrm>
            <a:off x="1547665" y="260648"/>
            <a:ext cx="6048672" cy="626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1929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97CFD39B-4ABC-49F1-AA4F-4AA3F2456CB7}" type="slidenum">
              <a:rPr lang="ar-SA" smtClean="0">
                <a:solidFill>
                  <a:srgbClr val="FFFFFF"/>
                </a:solidFill>
              </a:rPr>
              <a:pPr>
                <a:defRPr/>
              </a:pPr>
              <a:t>27</a:t>
            </a:fld>
            <a:endParaRPr lang="en-US">
              <a:solidFill>
                <a:srgbClr val="FFFFFF"/>
              </a:solidFill>
            </a:endParaRPr>
          </a:p>
        </p:txBody>
      </p:sp>
      <p:sp>
        <p:nvSpPr>
          <p:cNvPr id="3" name="مستطيل 2"/>
          <p:cNvSpPr/>
          <p:nvPr/>
        </p:nvSpPr>
        <p:spPr>
          <a:xfrm>
            <a:off x="611560" y="1124744"/>
            <a:ext cx="7848872" cy="4339650"/>
          </a:xfrm>
          <a:prstGeom prst="rect">
            <a:avLst/>
          </a:prstGeom>
        </p:spPr>
        <p:txBody>
          <a:bodyPr wrap="square">
            <a:spAutoFit/>
          </a:bodyPr>
          <a:lstStyle/>
          <a:p>
            <a:pPr algn="l" rtl="0"/>
            <a:r>
              <a:rPr lang="en-US" sz="4000" b="1" dirty="0" smtClean="0">
                <a:solidFill>
                  <a:srgbClr val="FFFF00"/>
                </a:solidFill>
              </a:rPr>
              <a:t>     Functions </a:t>
            </a:r>
            <a:r>
              <a:rPr lang="en-US" sz="4000" b="1" dirty="0">
                <a:solidFill>
                  <a:srgbClr val="FFFF00"/>
                </a:solidFill>
              </a:rPr>
              <a:t>of the  </a:t>
            </a:r>
            <a:r>
              <a:rPr lang="en-US" sz="4000" b="1" dirty="0" smtClean="0">
                <a:solidFill>
                  <a:srgbClr val="FFFF00"/>
                </a:solidFill>
              </a:rPr>
              <a:t>Skin</a:t>
            </a:r>
          </a:p>
          <a:p>
            <a:pPr algn="l" rtl="0"/>
            <a:endParaRPr lang="en-US" sz="4000" b="1" dirty="0">
              <a:solidFill>
                <a:srgbClr val="FFFF00"/>
              </a:solidFill>
            </a:endParaRPr>
          </a:p>
          <a:p>
            <a:pPr algn="l" rtl="0"/>
            <a:r>
              <a:rPr lang="en-US" sz="2400" dirty="0"/>
              <a:t>1</a:t>
            </a:r>
            <a:r>
              <a:rPr lang="en-US" sz="2400" dirty="0" smtClean="0"/>
              <a:t>.      </a:t>
            </a:r>
            <a:r>
              <a:rPr lang="en-US" sz="2800" dirty="0" smtClean="0"/>
              <a:t>Protective barrier</a:t>
            </a:r>
            <a:endParaRPr lang="en-US" sz="2800" dirty="0"/>
          </a:p>
          <a:p>
            <a:pPr algn="l" rtl="0"/>
            <a:r>
              <a:rPr lang="en-US" sz="2800" dirty="0"/>
              <a:t>2</a:t>
            </a:r>
            <a:r>
              <a:rPr lang="en-US" sz="2800" dirty="0" smtClean="0"/>
              <a:t>.     </a:t>
            </a:r>
            <a:r>
              <a:rPr lang="en-US" sz="2800" dirty="0"/>
              <a:t>Regulation of body temperature.</a:t>
            </a:r>
          </a:p>
          <a:p>
            <a:pPr algn="l" rtl="0"/>
            <a:r>
              <a:rPr lang="en-US" sz="2800" dirty="0" smtClean="0"/>
              <a:t>3.     Excretion </a:t>
            </a:r>
            <a:r>
              <a:rPr lang="en-US" sz="2800" dirty="0"/>
              <a:t>of certain substances and toxins.</a:t>
            </a:r>
          </a:p>
          <a:p>
            <a:pPr algn="l" rtl="0"/>
            <a:r>
              <a:rPr lang="en-US" sz="2800" dirty="0" smtClean="0"/>
              <a:t>4.     Vitamin </a:t>
            </a:r>
            <a:r>
              <a:rPr lang="en-US" sz="2800" dirty="0"/>
              <a:t>D synthesis.</a:t>
            </a:r>
          </a:p>
          <a:p>
            <a:pPr algn="l" rtl="0"/>
            <a:r>
              <a:rPr lang="en-US" sz="2800" dirty="0" smtClean="0"/>
              <a:t>5.     Socio-sexual </a:t>
            </a:r>
            <a:r>
              <a:rPr lang="en-US" sz="2800" dirty="0"/>
              <a:t>communication.</a:t>
            </a:r>
          </a:p>
          <a:p>
            <a:pPr algn="l" rtl="0"/>
            <a:r>
              <a:rPr lang="en-US" sz="2800" dirty="0" smtClean="0"/>
              <a:t>6.     Immunological </a:t>
            </a:r>
            <a:r>
              <a:rPr lang="en-US" sz="2800" dirty="0"/>
              <a:t>function.</a:t>
            </a:r>
          </a:p>
          <a:p>
            <a:pPr algn="l" rtl="0"/>
            <a:r>
              <a:rPr lang="en-US" sz="2800" dirty="0" smtClean="0"/>
              <a:t>7.     Sensory </a:t>
            </a:r>
            <a:r>
              <a:rPr lang="en-US" sz="2800" dirty="0"/>
              <a:t>function</a:t>
            </a:r>
          </a:p>
        </p:txBody>
      </p:sp>
    </p:spTree>
    <p:extLst>
      <p:ext uri="{BB962C8B-B14F-4D97-AF65-F5344CB8AC3E}">
        <p14:creationId xmlns:p14="http://schemas.microsoft.com/office/powerpoint/2010/main" val="369246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97CFD39B-4ABC-49F1-AA4F-4AA3F2456CB7}" type="slidenum">
              <a:rPr lang="ar-SA" smtClean="0">
                <a:solidFill>
                  <a:srgbClr val="FFFFFF"/>
                </a:solidFill>
              </a:rPr>
              <a:pPr>
                <a:defRPr/>
              </a:pPr>
              <a:t>28</a:t>
            </a:fld>
            <a:endParaRPr lang="en-US">
              <a:solidFill>
                <a:srgbClr val="FFFFFF"/>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241" b="13301"/>
          <a:stretch/>
        </p:blipFill>
        <p:spPr bwMode="auto">
          <a:xfrm>
            <a:off x="1954560" y="315104"/>
            <a:ext cx="4464495" cy="520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1815003" y="6096552"/>
            <a:ext cx="4743607" cy="584775"/>
          </a:xfrm>
          <a:prstGeom prst="rect">
            <a:avLst/>
          </a:prstGeom>
          <a:noFill/>
        </p:spPr>
        <p:txBody>
          <a:bodyPr wrap="none" rtlCol="1">
            <a:spAutoFit/>
          </a:bodyPr>
          <a:lstStyle/>
          <a:p>
            <a:r>
              <a:rPr lang="en-US" sz="3200" b="1" dirty="0" smtClean="0"/>
              <a:t>Thank you for your attention</a:t>
            </a:r>
            <a:endParaRPr lang="ar-LY" sz="3200" b="1" dirty="0"/>
          </a:p>
        </p:txBody>
      </p:sp>
    </p:spTree>
    <p:extLst>
      <p:ext uri="{BB962C8B-B14F-4D97-AF65-F5344CB8AC3E}">
        <p14:creationId xmlns:p14="http://schemas.microsoft.com/office/powerpoint/2010/main" val="1543927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pPr>
              <a:defRPr/>
            </a:pPr>
            <a:fld id="{06135D34-D035-44BB-8C7F-A1905A70B21A}" type="slidenum">
              <a:rPr lang="ar-SA" smtClean="0">
                <a:solidFill>
                  <a:srgbClr val="FFFFFF"/>
                </a:solidFill>
              </a:rPr>
              <a:pPr>
                <a:defRPr/>
              </a:pPr>
              <a:t>3</a:t>
            </a:fld>
            <a:endParaRPr lang="en-US">
              <a:solidFill>
                <a:srgbClr val="FFFFFF"/>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8393" y="116633"/>
            <a:ext cx="4526131"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83002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332656"/>
            <a:ext cx="7924800" cy="868958"/>
          </a:xfrm>
        </p:spPr>
        <p:txBody>
          <a:bodyPr/>
          <a:lstStyle/>
          <a:p>
            <a:r>
              <a:rPr lang="en-US" sz="3600" b="1" dirty="0" smtClean="0"/>
              <a:t>Objectives of the lecture</a:t>
            </a:r>
            <a:endParaRPr lang="ar-LY" sz="3600" b="1" dirty="0"/>
          </a:p>
        </p:txBody>
      </p:sp>
      <p:sp>
        <p:nvSpPr>
          <p:cNvPr id="3" name="عنصر نائب لرقم الشريحة 2"/>
          <p:cNvSpPr>
            <a:spLocks noGrp="1"/>
          </p:cNvSpPr>
          <p:nvPr>
            <p:ph type="sldNum" sz="quarter" idx="12"/>
          </p:nvPr>
        </p:nvSpPr>
        <p:spPr/>
        <p:txBody>
          <a:bodyPr/>
          <a:lstStyle/>
          <a:p>
            <a:pPr>
              <a:defRPr/>
            </a:pPr>
            <a:fld id="{06135D34-D035-44BB-8C7F-A1905A70B21A}" type="slidenum">
              <a:rPr lang="ar-SA" smtClean="0">
                <a:solidFill>
                  <a:srgbClr val="FFFFFF"/>
                </a:solidFill>
              </a:rPr>
              <a:pPr>
                <a:defRPr/>
              </a:pPr>
              <a:t>4</a:t>
            </a:fld>
            <a:endParaRPr lang="en-US">
              <a:solidFill>
                <a:srgbClr val="FFFFFF"/>
              </a:solidFill>
            </a:endParaRPr>
          </a:p>
        </p:txBody>
      </p:sp>
      <p:sp>
        <p:nvSpPr>
          <p:cNvPr id="4" name="عنصر نائب للمحتوى 3"/>
          <p:cNvSpPr>
            <a:spLocks noGrp="1"/>
          </p:cNvSpPr>
          <p:nvPr>
            <p:ph sz="quarter" idx="13"/>
          </p:nvPr>
        </p:nvSpPr>
        <p:spPr>
          <a:xfrm>
            <a:off x="609600" y="1762472"/>
            <a:ext cx="7924800" cy="4114800"/>
          </a:xfrm>
        </p:spPr>
        <p:txBody>
          <a:bodyPr>
            <a:normAutofit/>
          </a:bodyPr>
          <a:lstStyle/>
          <a:p>
            <a:pPr algn="l" rtl="0"/>
            <a:r>
              <a:rPr lang="en-US" sz="3200" dirty="0" smtClean="0"/>
              <a:t>Layers of the skin.</a:t>
            </a:r>
          </a:p>
          <a:p>
            <a:pPr algn="l" rtl="0"/>
            <a:r>
              <a:rPr lang="en-US" sz="3200" dirty="0" smtClean="0"/>
              <a:t>Layers of epidermis </a:t>
            </a:r>
          </a:p>
          <a:p>
            <a:pPr algn="l" rtl="0"/>
            <a:r>
              <a:rPr lang="en-US" sz="3200" dirty="0" smtClean="0"/>
              <a:t>Cells of epidermis.</a:t>
            </a:r>
          </a:p>
          <a:p>
            <a:pPr algn="l" rtl="0"/>
            <a:r>
              <a:rPr lang="en-US" sz="3200" dirty="0" smtClean="0"/>
              <a:t>Contents of dermis</a:t>
            </a:r>
          </a:p>
          <a:p>
            <a:pPr algn="l" rtl="0"/>
            <a:r>
              <a:rPr lang="en-US" sz="3200" dirty="0" smtClean="0"/>
              <a:t>Skin appendages.</a:t>
            </a:r>
          </a:p>
          <a:p>
            <a:pPr algn="l" rtl="0"/>
            <a:r>
              <a:rPr lang="en-US" sz="3200" dirty="0" smtClean="0"/>
              <a:t>Functions of the skin</a:t>
            </a:r>
          </a:p>
          <a:p>
            <a:pPr algn="l" rtl="0"/>
            <a:endParaRPr lang="ar-LY" sz="3200" dirty="0"/>
          </a:p>
        </p:txBody>
      </p:sp>
    </p:spTree>
    <p:extLst>
      <p:ext uri="{BB962C8B-B14F-4D97-AF65-F5344CB8AC3E}">
        <p14:creationId xmlns:p14="http://schemas.microsoft.com/office/powerpoint/2010/main" val="1736252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عنصر نائب لرقم الشريحة 3"/>
          <p:cNvSpPr>
            <a:spLocks noGrp="1"/>
          </p:cNvSpPr>
          <p:nvPr>
            <p:ph type="sldNum" sz="quarter" idx="12"/>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9BE999F-0D01-4F73-BF15-16B2DE9DE915}" type="slidenum">
              <a:rPr lang="ar-SA" smtClean="0">
                <a:solidFill>
                  <a:srgbClr val="FFFFFF"/>
                </a:solidFill>
              </a:rPr>
              <a:pPr eaLnBrk="1" hangingPunct="1"/>
              <a:t>5</a:t>
            </a:fld>
            <a:endParaRPr lang="en-US" dirty="0" smtClean="0">
              <a:solidFill>
                <a:srgbClr val="FFFFFF"/>
              </a:solidFill>
            </a:endParaRPr>
          </a:p>
        </p:txBody>
      </p:sp>
      <p:sp>
        <p:nvSpPr>
          <p:cNvPr id="3" name="عنوان فرعي 2"/>
          <p:cNvSpPr>
            <a:spLocks noGrp="1"/>
          </p:cNvSpPr>
          <p:nvPr>
            <p:ph type="subTitle" idx="1"/>
          </p:nvPr>
        </p:nvSpPr>
        <p:spPr>
          <a:xfrm>
            <a:off x="5220519" y="3789363"/>
            <a:ext cx="2879873" cy="2087909"/>
          </a:xfrm>
        </p:spPr>
        <p:txBody>
          <a:bodyPr>
            <a:noAutofit/>
          </a:bodyPr>
          <a:lstStyle/>
          <a:p>
            <a:pPr marL="514350" indent="-514350" algn="l" rtl="0" eaLnBrk="1" hangingPunct="1">
              <a:buFont typeface="+mj-lt"/>
              <a:buAutoNum type="arabicPeriod"/>
              <a:defRPr/>
            </a:pPr>
            <a:r>
              <a:rPr lang="en-US" sz="2800" dirty="0" smtClean="0"/>
              <a:t>Epidermis.</a:t>
            </a:r>
          </a:p>
          <a:p>
            <a:pPr marL="514350" indent="-514350" algn="l" rtl="0" eaLnBrk="1" hangingPunct="1">
              <a:buFont typeface="+mj-lt"/>
              <a:buAutoNum type="arabicPeriod"/>
              <a:defRPr/>
            </a:pPr>
            <a:r>
              <a:rPr lang="en-US" sz="2800" dirty="0" smtClean="0"/>
              <a:t>Dermis.</a:t>
            </a:r>
          </a:p>
          <a:p>
            <a:pPr marL="514350" indent="-514350" algn="l" rtl="0" eaLnBrk="1" hangingPunct="1">
              <a:buFont typeface="+mj-lt"/>
              <a:buAutoNum type="arabicPeriod"/>
              <a:defRPr/>
            </a:pPr>
            <a:r>
              <a:rPr lang="en-US" sz="2800" dirty="0" smtClean="0"/>
              <a:t>Hypodermis.</a:t>
            </a:r>
          </a:p>
          <a:p>
            <a:pPr marL="514350" indent="-514350" algn="l" rtl="0" eaLnBrk="1" hangingPunct="1">
              <a:defRPr/>
            </a:pPr>
            <a:r>
              <a:rPr lang="en-US" sz="2800" dirty="0" smtClean="0"/>
              <a:t> </a:t>
            </a:r>
          </a:p>
          <a:p>
            <a:pPr eaLnBrk="1" hangingPunct="1">
              <a:defRPr/>
            </a:pPr>
            <a:endParaRPr lang="ar-LY" sz="2800" dirty="0" smtClean="0"/>
          </a:p>
        </p:txBody>
      </p:sp>
      <p:sp>
        <p:nvSpPr>
          <p:cNvPr id="5122" name="عنوان 1"/>
          <p:cNvSpPr>
            <a:spLocks noGrp="1"/>
          </p:cNvSpPr>
          <p:nvPr>
            <p:ph type="ctrTitle"/>
          </p:nvPr>
        </p:nvSpPr>
        <p:spPr>
          <a:xfrm>
            <a:off x="4677023" y="359916"/>
            <a:ext cx="4215457" cy="3213100"/>
          </a:xfrm>
        </p:spPr>
        <p:txBody>
          <a:bodyPr/>
          <a:lstStyle/>
          <a:p>
            <a:pPr algn="l" rtl="0"/>
            <a:r>
              <a:rPr lang="en-US" sz="4400" dirty="0" smtClean="0">
                <a:solidFill>
                  <a:srgbClr val="FFFF00"/>
                </a:solidFill>
              </a:rPr>
              <a:t>                       </a:t>
            </a:r>
            <a:br>
              <a:rPr lang="en-US" sz="4400" dirty="0" smtClean="0">
                <a:solidFill>
                  <a:srgbClr val="FFFF00"/>
                </a:solidFill>
              </a:rPr>
            </a:br>
            <a:r>
              <a:rPr lang="en-US" sz="4000" b="1" dirty="0" smtClean="0">
                <a:solidFill>
                  <a:srgbClr val="FFFF00"/>
                </a:solidFill>
              </a:rPr>
              <a:t>SKIN</a:t>
            </a:r>
            <a:r>
              <a:rPr lang="en-US" sz="2000" dirty="0" smtClean="0">
                <a:solidFill>
                  <a:srgbClr val="FFFF00"/>
                </a:solidFill>
              </a:rPr>
              <a:t/>
            </a:r>
            <a:br>
              <a:rPr lang="en-US" sz="2000" dirty="0" smtClean="0">
                <a:solidFill>
                  <a:srgbClr val="FFFF00"/>
                </a:solidFill>
              </a:rPr>
            </a:br>
            <a:r>
              <a:rPr lang="en-US" sz="2000" dirty="0" smtClean="0">
                <a:solidFill>
                  <a:srgbClr val="FFFF00"/>
                </a:solidFill>
              </a:rPr>
              <a:t>The largest immunologically active organ, weighting about  </a:t>
            </a:r>
            <a:r>
              <a:rPr lang="en-US" sz="2000" dirty="0">
                <a:solidFill>
                  <a:srgbClr val="FFFF00"/>
                </a:solidFill>
              </a:rPr>
              <a:t>four </a:t>
            </a:r>
            <a:r>
              <a:rPr lang="en-US" sz="2000" dirty="0" smtClean="0">
                <a:solidFill>
                  <a:srgbClr val="FFFF00"/>
                </a:solidFill>
              </a:rPr>
              <a:t>kilograms (</a:t>
            </a:r>
            <a:r>
              <a:rPr lang="en-US" sz="2000" dirty="0">
                <a:solidFill>
                  <a:srgbClr val="FFFF00"/>
                </a:solidFill>
              </a:rPr>
              <a:t>16% BW)                                     </a:t>
            </a:r>
            <a:r>
              <a:rPr lang="en-US" sz="2000" dirty="0" smtClean="0">
                <a:solidFill>
                  <a:srgbClr val="FFFF00"/>
                </a:solidFill>
              </a:rPr>
              <a:t>the skin covering a surface area of about 2 square meter. </a:t>
            </a:r>
            <a:br>
              <a:rPr lang="en-US" sz="2000" dirty="0" smtClean="0">
                <a:solidFill>
                  <a:srgbClr val="FFFF00"/>
                </a:solidFill>
              </a:rPr>
            </a:br>
            <a:r>
              <a:rPr lang="en-US" sz="2000" dirty="0" smtClean="0">
                <a:solidFill>
                  <a:srgbClr val="FFFF00"/>
                </a:solidFill>
              </a:rPr>
              <a:t/>
            </a:r>
            <a:br>
              <a:rPr lang="en-US" sz="2000" dirty="0" smtClean="0">
                <a:solidFill>
                  <a:srgbClr val="FFFF00"/>
                </a:solidFill>
              </a:rPr>
            </a:br>
            <a:r>
              <a:rPr lang="en-US" sz="2000" dirty="0" smtClean="0">
                <a:solidFill>
                  <a:srgbClr val="FFFF00"/>
                </a:solidFill>
              </a:rPr>
              <a:t>The  skin is composed of three layers:</a:t>
            </a:r>
            <a:br>
              <a:rPr lang="en-US" sz="2000" dirty="0" smtClean="0">
                <a:solidFill>
                  <a:srgbClr val="FFFF00"/>
                </a:solidFill>
              </a:rPr>
            </a:br>
            <a:endParaRPr lang="ar-LY" sz="2000" dirty="0" smtClean="0">
              <a:solidFill>
                <a:srgbClr val="FFFF00"/>
              </a:solidFill>
            </a:endParaRPr>
          </a:p>
        </p:txBody>
      </p:sp>
      <p:pic>
        <p:nvPicPr>
          <p:cNvPr id="512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260648"/>
            <a:ext cx="4536058" cy="652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344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D247C776-5CB5-42E8-A01A-847E53C16CF2}" type="slidenum">
              <a:rPr lang="ar-SA">
                <a:solidFill>
                  <a:srgbClr val="FFFFFF"/>
                </a:solidFill>
              </a:rPr>
              <a:pPr>
                <a:defRPr/>
              </a:pPr>
              <a:t>6</a:t>
            </a:fld>
            <a:endParaRPr lang="en-US" dirty="0">
              <a:solidFill>
                <a:srgbClr val="FFFFFF"/>
              </a:solidFill>
            </a:endParaRPr>
          </a:p>
        </p:txBody>
      </p:sp>
      <p:pic>
        <p:nvPicPr>
          <p:cNvPr id="9219" name="Picture 1" descr="http://www.lionden.com/graphics/AP/SkinLay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47650"/>
            <a:ext cx="8001000" cy="622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5160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2292A445-F6CE-4D59-B83B-7DA2FC758BAF}" type="slidenum">
              <a:rPr lang="ar-SA">
                <a:solidFill>
                  <a:srgbClr val="FFFFFF"/>
                </a:solidFill>
              </a:rPr>
              <a:pPr>
                <a:defRPr/>
              </a:pPr>
              <a:t>7</a:t>
            </a:fld>
            <a:endParaRPr lang="en-US" dirty="0">
              <a:solidFill>
                <a:srgbClr val="FFFFFF"/>
              </a:solidFill>
            </a:endParaRPr>
          </a:p>
        </p:txBody>
      </p:sp>
      <p:sp>
        <p:nvSpPr>
          <p:cNvPr id="3" name="عنوان فرعي 2"/>
          <p:cNvSpPr>
            <a:spLocks noGrp="1"/>
          </p:cNvSpPr>
          <p:nvPr>
            <p:ph type="subTitle" idx="1"/>
          </p:nvPr>
        </p:nvSpPr>
        <p:spPr>
          <a:xfrm>
            <a:off x="1295400" y="2852936"/>
            <a:ext cx="4140696" cy="1752600"/>
          </a:xfrm>
        </p:spPr>
        <p:txBody>
          <a:bodyPr>
            <a:noAutofit/>
          </a:bodyPr>
          <a:lstStyle/>
          <a:p>
            <a:pPr marL="514350" indent="-514350" algn="l" rtl="0" eaLnBrk="1" hangingPunct="1">
              <a:buFont typeface="+mj-lt"/>
              <a:buAutoNum type="arabicPeriod"/>
              <a:defRPr/>
            </a:pPr>
            <a:r>
              <a:rPr lang="en-US" sz="3600" dirty="0" smtClean="0"/>
              <a:t>Epidermis.</a:t>
            </a:r>
          </a:p>
          <a:p>
            <a:pPr marL="514350" indent="-514350" algn="l" rtl="0" eaLnBrk="1" hangingPunct="1">
              <a:buFont typeface="+mj-lt"/>
              <a:buAutoNum type="arabicPeriod"/>
              <a:defRPr/>
            </a:pPr>
            <a:r>
              <a:rPr lang="en-US" sz="3600" dirty="0" smtClean="0"/>
              <a:t>Dermis.</a:t>
            </a:r>
          </a:p>
          <a:p>
            <a:pPr marL="514350" indent="-514350" algn="l" rtl="0" eaLnBrk="1" hangingPunct="1">
              <a:buFont typeface="+mj-lt"/>
              <a:buAutoNum type="arabicPeriod"/>
              <a:defRPr/>
            </a:pPr>
            <a:r>
              <a:rPr lang="en-US" sz="3600" dirty="0" smtClean="0"/>
              <a:t>Hypodermis.</a:t>
            </a:r>
          </a:p>
          <a:p>
            <a:pPr marL="514350" indent="-514350" algn="l" rtl="0" eaLnBrk="1" hangingPunct="1">
              <a:defRPr/>
            </a:pPr>
            <a:r>
              <a:rPr lang="en-US" sz="3600" dirty="0" smtClean="0"/>
              <a:t> </a:t>
            </a:r>
          </a:p>
          <a:p>
            <a:pPr eaLnBrk="1" hangingPunct="1">
              <a:defRPr/>
            </a:pPr>
            <a:endParaRPr lang="ar-LY" sz="3600" dirty="0" smtClean="0"/>
          </a:p>
        </p:txBody>
      </p:sp>
      <p:sp>
        <p:nvSpPr>
          <p:cNvPr id="7170" name="عنوان 1"/>
          <p:cNvSpPr>
            <a:spLocks noGrp="1"/>
          </p:cNvSpPr>
          <p:nvPr>
            <p:ph type="ctrTitle"/>
          </p:nvPr>
        </p:nvSpPr>
        <p:spPr>
          <a:xfrm>
            <a:off x="152400" y="1340768"/>
            <a:ext cx="8915400" cy="1447800"/>
          </a:xfrm>
        </p:spPr>
        <p:txBody>
          <a:bodyPr/>
          <a:lstStyle/>
          <a:p>
            <a:pPr algn="l" eaLnBrk="1" hangingPunct="1"/>
            <a:r>
              <a:rPr lang="en-US" sz="3600" dirty="0" smtClean="0">
                <a:solidFill>
                  <a:srgbClr val="FFFF00"/>
                </a:solidFill>
                <a:effectLst/>
              </a:rPr>
              <a:t>The skin is composed of three layers</a:t>
            </a:r>
            <a:br>
              <a:rPr lang="en-US" sz="3600" dirty="0" smtClean="0">
                <a:solidFill>
                  <a:srgbClr val="FFFF00"/>
                </a:solidFill>
                <a:effectLst/>
              </a:rPr>
            </a:br>
            <a:endParaRPr lang="ar-LY" sz="3600" dirty="0" smtClean="0">
              <a:solidFill>
                <a:srgbClr val="FFFF00"/>
              </a:solidFill>
              <a:effectLst/>
            </a:endParaRPr>
          </a:p>
        </p:txBody>
      </p:sp>
    </p:spTree>
    <p:extLst>
      <p:ext uri="{BB962C8B-B14F-4D97-AF65-F5344CB8AC3E}">
        <p14:creationId xmlns:p14="http://schemas.microsoft.com/office/powerpoint/2010/main" val="1256110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813D7C37-1D54-4444-AA60-B798D3D1F33F}" type="slidenum">
              <a:rPr lang="ar-SA">
                <a:solidFill>
                  <a:srgbClr val="FFFFFF"/>
                </a:solidFill>
              </a:rPr>
              <a:pPr>
                <a:defRPr/>
              </a:pPr>
              <a:t>8</a:t>
            </a:fld>
            <a:endParaRPr lang="en-US" dirty="0">
              <a:solidFill>
                <a:srgbClr val="FFFFFF"/>
              </a:solidFill>
            </a:endParaRPr>
          </a:p>
        </p:txBody>
      </p:sp>
      <p:sp>
        <p:nvSpPr>
          <p:cNvPr id="4" name="عنوان فرعي 3"/>
          <p:cNvSpPr>
            <a:spLocks noGrp="1"/>
          </p:cNvSpPr>
          <p:nvPr>
            <p:ph type="subTitle" idx="1"/>
          </p:nvPr>
        </p:nvSpPr>
        <p:spPr>
          <a:xfrm>
            <a:off x="-36512" y="2132856"/>
            <a:ext cx="10009112" cy="3960440"/>
          </a:xfrm>
        </p:spPr>
        <p:txBody>
          <a:bodyPr>
            <a:noAutofit/>
          </a:bodyPr>
          <a:lstStyle/>
          <a:p>
            <a:pPr algn="l" rtl="0" eaLnBrk="1" hangingPunct="1">
              <a:defRPr/>
            </a:pPr>
            <a:endParaRPr lang="en-US" sz="2400" b="1" dirty="0" smtClean="0"/>
          </a:p>
          <a:p>
            <a:pPr marL="514350" indent="-514350" algn="l" rtl="0" eaLnBrk="1" hangingPunct="1">
              <a:buFont typeface="+mj-lt"/>
              <a:buAutoNum type="arabicPeriod"/>
              <a:defRPr/>
            </a:pPr>
            <a:r>
              <a:rPr lang="en-US" sz="2400" b="1" dirty="0" smtClean="0"/>
              <a:t>The  horny    cell  layer.</a:t>
            </a:r>
          </a:p>
          <a:p>
            <a:pPr marL="514350" indent="-514350" algn="l" rtl="0" eaLnBrk="1" hangingPunct="1">
              <a:buFont typeface="+mj-lt"/>
              <a:buAutoNum type="arabicPeriod"/>
              <a:defRPr/>
            </a:pPr>
            <a:r>
              <a:rPr lang="en-US" sz="2400" b="1" dirty="0" smtClean="0"/>
              <a:t>The granular   cell layer.</a:t>
            </a:r>
          </a:p>
          <a:p>
            <a:pPr marL="514350" indent="-514350" algn="l" rtl="0" eaLnBrk="1" hangingPunct="1">
              <a:buFont typeface="+mj-lt"/>
              <a:buAutoNum type="arabicPeriod"/>
              <a:defRPr/>
            </a:pPr>
            <a:r>
              <a:rPr lang="en-US" sz="2400" b="1" dirty="0" smtClean="0"/>
              <a:t>The </a:t>
            </a:r>
            <a:r>
              <a:rPr lang="en-US" sz="2400" b="1" dirty="0" err="1" smtClean="0"/>
              <a:t>spinous</a:t>
            </a:r>
            <a:r>
              <a:rPr lang="en-US" sz="2400" b="1" dirty="0" smtClean="0"/>
              <a:t>   cell layer.</a:t>
            </a:r>
          </a:p>
          <a:p>
            <a:pPr marL="514350" indent="-514350" algn="l" rtl="0" eaLnBrk="1" hangingPunct="1">
              <a:buFont typeface="+mj-lt"/>
              <a:buAutoNum type="arabicPeriod"/>
              <a:defRPr/>
            </a:pPr>
            <a:r>
              <a:rPr lang="en-US" sz="2400" b="1" dirty="0" smtClean="0"/>
              <a:t>The  basal    cell   layer.</a:t>
            </a:r>
          </a:p>
          <a:p>
            <a:pPr marL="514350" indent="-514350" algn="l" rtl="0" eaLnBrk="1" hangingPunct="1">
              <a:buFont typeface="+mj-lt"/>
              <a:buAutoNum type="arabicPeriod"/>
              <a:defRPr/>
            </a:pPr>
            <a:endParaRPr lang="en-US" sz="2400" b="1" dirty="0" smtClean="0"/>
          </a:p>
          <a:p>
            <a:pPr algn="l" rtl="0" eaLnBrk="1" hangingPunct="1">
              <a:defRPr/>
            </a:pPr>
            <a:r>
              <a:rPr lang="en-US" sz="2400" b="1" dirty="0" smtClean="0"/>
              <a:t>The thickness of epidermis vary from 0.1mm to 1.0mm</a:t>
            </a:r>
          </a:p>
          <a:p>
            <a:pPr algn="l" rtl="0" eaLnBrk="1" hangingPunct="1">
              <a:defRPr/>
            </a:pPr>
            <a:r>
              <a:rPr lang="en-US" sz="2400" b="1" dirty="0" smtClean="0"/>
              <a:t>On palms &amp; soles there is an additional layer  known as starum </a:t>
            </a:r>
            <a:r>
              <a:rPr lang="en-US" sz="2400" b="1" dirty="0" err="1" smtClean="0"/>
              <a:t>lucidium</a:t>
            </a:r>
            <a:r>
              <a:rPr lang="en-US" sz="2400" b="1" dirty="0" smtClean="0"/>
              <a:t>.</a:t>
            </a:r>
          </a:p>
          <a:p>
            <a:pPr algn="l" eaLnBrk="1" hangingPunct="1">
              <a:defRPr/>
            </a:pPr>
            <a:endParaRPr lang="ar-LY" sz="2400" b="1" dirty="0" smtClean="0"/>
          </a:p>
        </p:txBody>
      </p:sp>
      <p:sp>
        <p:nvSpPr>
          <p:cNvPr id="10242" name="عنوان 2"/>
          <p:cNvSpPr>
            <a:spLocks noGrp="1"/>
          </p:cNvSpPr>
          <p:nvPr>
            <p:ph type="ctrTitle"/>
          </p:nvPr>
        </p:nvSpPr>
        <p:spPr>
          <a:xfrm>
            <a:off x="220488" y="620688"/>
            <a:ext cx="8311952" cy="907678"/>
          </a:xfrm>
        </p:spPr>
        <p:txBody>
          <a:bodyPr/>
          <a:lstStyle/>
          <a:p>
            <a:pPr eaLnBrk="1" hangingPunct="1"/>
            <a:r>
              <a:rPr lang="en-US" sz="3200" b="1" dirty="0" smtClean="0">
                <a:solidFill>
                  <a:srgbClr val="FFFF00"/>
                </a:solidFill>
                <a:effectLst/>
              </a:rPr>
              <a:t>The epidermis is formed of four layers</a:t>
            </a:r>
            <a:endParaRPr lang="ar-LY" sz="3200" dirty="0" smtClean="0">
              <a:solidFill>
                <a:srgbClr val="FFFF00"/>
              </a:solidFill>
              <a:effectLst/>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257"/>
          <a:stretch/>
        </p:blipFill>
        <p:spPr bwMode="auto">
          <a:xfrm>
            <a:off x="4211960" y="2258293"/>
            <a:ext cx="4536504"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280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D812E253-C4F4-48A0-BBA4-049CBA88CFBF}" type="slidenum">
              <a:rPr lang="ar-SA" smtClean="0">
                <a:solidFill>
                  <a:srgbClr val="FFFFFF"/>
                </a:solidFill>
              </a:rPr>
              <a:pPr>
                <a:defRPr/>
              </a:pPr>
              <a:t>9</a:t>
            </a:fld>
            <a:endParaRPr lang="en-US">
              <a:solidFill>
                <a:srgbClr val="FFFFFF"/>
              </a:solidFill>
            </a:endParaRPr>
          </a:p>
        </p:txBody>
      </p:sp>
      <p:pic>
        <p:nvPicPr>
          <p:cNvPr id="11267" name="Picture 2" descr="Skin%20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7163"/>
            <a:ext cx="6400800" cy="64722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شكل بيضاوي 2"/>
          <p:cNvSpPr/>
          <p:nvPr/>
        </p:nvSpPr>
        <p:spPr>
          <a:xfrm>
            <a:off x="5508104" y="1555676"/>
            <a:ext cx="1800200" cy="50517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rgbClr val="FF0000"/>
              </a:solidFill>
            </a:endParaRPr>
          </a:p>
        </p:txBody>
      </p:sp>
    </p:spTree>
    <p:extLst>
      <p:ext uri="{BB962C8B-B14F-4D97-AF65-F5344CB8AC3E}">
        <p14:creationId xmlns:p14="http://schemas.microsoft.com/office/powerpoint/2010/main" val="28348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4.xml><?xml version="1.0" encoding="utf-8"?>
<a:theme xmlns:a="http://schemas.openxmlformats.org/drawingml/2006/main" name="Orbit">
  <a:themeElements>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28917</TotalTime>
  <Words>946</Words>
  <Application>Microsoft Office PowerPoint</Application>
  <PresentationFormat>عرض على الشاشة (3:4)‏</PresentationFormat>
  <Paragraphs>178</Paragraphs>
  <Slides>28</Slides>
  <Notes>4</Notes>
  <HiddenSlides>0</HiddenSlides>
  <MMClips>0</MMClips>
  <ScaleCrop>false</ScaleCrop>
  <HeadingPairs>
    <vt:vector size="4" baseType="variant">
      <vt:variant>
        <vt:lpstr>نسق</vt:lpstr>
      </vt:variant>
      <vt:variant>
        <vt:i4>4</vt:i4>
      </vt:variant>
      <vt:variant>
        <vt:lpstr>عناوين الشرائح</vt:lpstr>
      </vt:variant>
      <vt:variant>
        <vt:i4>28</vt:i4>
      </vt:variant>
    </vt:vector>
  </HeadingPairs>
  <TitlesOfParts>
    <vt:vector size="32" baseType="lpstr">
      <vt:lpstr>Default Design</vt:lpstr>
      <vt:lpstr>1_Default Design</vt:lpstr>
      <vt:lpstr>أفق</vt:lpstr>
      <vt:lpstr>Orbit</vt:lpstr>
      <vt:lpstr> Histology  of  The  Skin</vt:lpstr>
      <vt:lpstr>عرض تقديمي في PowerPoint</vt:lpstr>
      <vt:lpstr>عرض تقديمي في PowerPoint</vt:lpstr>
      <vt:lpstr>Objectives of the lecture</vt:lpstr>
      <vt:lpstr>                        SKIN The largest immunologically active organ, weighting about  four kilograms (16% BW)                                     the skin covering a surface area of about 2 square meter.   The  skin is composed of three layers: </vt:lpstr>
      <vt:lpstr>عرض تقديمي في PowerPoint</vt:lpstr>
      <vt:lpstr>The skin is composed of three layers </vt:lpstr>
      <vt:lpstr>The epidermis is formed of four layers</vt:lpstr>
      <vt:lpstr>عرض تقديمي في PowerPoint</vt:lpstr>
      <vt:lpstr>Epidermis : Layers</vt:lpstr>
      <vt:lpstr>Cells of the epidermis</vt:lpstr>
      <vt:lpstr>Keratinocytes  (90% - 95% )</vt:lpstr>
      <vt:lpstr>عرض تقديمي في PowerPoint</vt:lpstr>
      <vt:lpstr>Melanocytes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Skin  Appendages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ALI</dc:creator>
  <cp:lastModifiedBy>ALI</cp:lastModifiedBy>
  <cp:revision>34</cp:revision>
  <dcterms:created xsi:type="dcterms:W3CDTF">2019-05-19T23:04:21Z</dcterms:created>
  <dcterms:modified xsi:type="dcterms:W3CDTF">2020-03-20T08:26:52Z</dcterms:modified>
</cp:coreProperties>
</file>