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7"/>
  </p:notesMasterIdLst>
  <p:sldIdLst>
    <p:sldId id="258" r:id="rId2"/>
    <p:sldId id="261" r:id="rId3"/>
    <p:sldId id="270" r:id="rId4"/>
    <p:sldId id="259" r:id="rId5"/>
    <p:sldId id="262" r:id="rId6"/>
    <p:sldId id="263" r:id="rId7"/>
    <p:sldId id="264" r:id="rId8"/>
    <p:sldId id="265" r:id="rId9"/>
    <p:sldId id="266" r:id="rId10"/>
    <p:sldId id="267" r:id="rId11"/>
    <p:sldId id="268" r:id="rId12"/>
    <p:sldId id="269" r:id="rId13"/>
    <p:sldId id="273" r:id="rId14"/>
    <p:sldId id="272" r:id="rId15"/>
    <p:sldId id="271" r:id="rId16"/>
  </p:sldIdLst>
  <p:sldSz cx="12192000" cy="6858000"/>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74155" autoAdjust="0"/>
  </p:normalViewPr>
  <p:slideViewPr>
    <p:cSldViewPr snapToGrid="0">
      <p:cViewPr varScale="1">
        <p:scale>
          <a:sx n="66" d="100"/>
          <a:sy n="66" d="100"/>
        </p:scale>
        <p:origin x="1301" y="53"/>
      </p:cViewPr>
      <p:guideLst/>
    </p:cSldViewPr>
  </p:slideViewPr>
  <p:notesTextViewPr>
    <p:cViewPr>
      <p:scale>
        <a:sx n="1" d="1"/>
        <a:sy n="1" d="1"/>
      </p:scale>
      <p:origin x="0" y="0"/>
    </p:cViewPr>
  </p:notesTextViewPr>
  <p:sorterViewPr>
    <p:cViewPr>
      <p:scale>
        <a:sx n="100" d="100"/>
        <a:sy n="100" d="100"/>
      </p:scale>
      <p:origin x="0" y="-165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20AE3E0-AE77-40AA-9AF6-B2ED8E0D28F2}" type="datetimeFigureOut">
              <a:rPr lang="ar-LY" smtClean="0"/>
              <a:t>02/11/1443</a:t>
            </a:fld>
            <a:endParaRPr lang="ar-LY"/>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C160A0D1-25ED-4CD2-AA8C-3E5BB481AACB}" type="slidenum">
              <a:rPr lang="ar-LY" smtClean="0"/>
              <a:t>‹#›</a:t>
            </a:fld>
            <a:endParaRPr lang="ar-LY"/>
          </a:p>
        </p:txBody>
      </p:sp>
    </p:spTree>
    <p:extLst>
      <p:ext uri="{BB962C8B-B14F-4D97-AF65-F5344CB8AC3E}">
        <p14:creationId xmlns:p14="http://schemas.microsoft.com/office/powerpoint/2010/main" val="128469087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1</a:t>
            </a:fld>
            <a:endParaRPr lang="ar-LY"/>
          </a:p>
        </p:txBody>
      </p:sp>
    </p:spTree>
    <p:extLst>
      <p:ext uri="{BB962C8B-B14F-4D97-AF65-F5344CB8AC3E}">
        <p14:creationId xmlns:p14="http://schemas.microsoft.com/office/powerpoint/2010/main" val="69047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The treatment you get depends on the type of leukemia you have, how far it’s spread, and how healthy you are</a:t>
            </a:r>
            <a:endParaRPr lang="ar-LY" dirty="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10</a:t>
            </a:fld>
            <a:endParaRPr lang="ar-LY"/>
          </a:p>
        </p:txBody>
      </p:sp>
    </p:spTree>
    <p:extLst>
      <p:ext uri="{BB962C8B-B14F-4D97-AF65-F5344CB8AC3E}">
        <p14:creationId xmlns:p14="http://schemas.microsoft.com/office/powerpoint/2010/main" val="1199204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leukemia was the 12th most common class of neoplastic disease and the 11th most common cause of cancer-related death.[72] Leukemia occurs more commonly in the developed world.</a:t>
            </a:r>
          </a:p>
          <a:p>
            <a:r>
              <a:rPr lang="en-US" dirty="0" smtClean="0"/>
              <a:t>In 2010, globally, approximately 281,500 people died of leukemia</a:t>
            </a:r>
          </a:p>
          <a:p>
            <a:endParaRPr lang="en-US" dirty="0" smtClean="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11</a:t>
            </a:fld>
            <a:endParaRPr lang="ar-LY"/>
          </a:p>
        </p:txBody>
      </p:sp>
    </p:spTree>
    <p:extLst>
      <p:ext uri="{BB962C8B-B14F-4D97-AF65-F5344CB8AC3E}">
        <p14:creationId xmlns:p14="http://schemas.microsoft.com/office/powerpoint/2010/main" val="746727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leukemia was the 12th most common class of neoplastic disease and the 11th most common cause of cancer-related death</a:t>
            </a:r>
          </a:p>
          <a:p>
            <a:r>
              <a:rPr lang="en-US" dirty="0" smtClean="0"/>
              <a:t>Leukemia occurs more commonly in the developed world.</a:t>
            </a:r>
          </a:p>
          <a:p>
            <a:r>
              <a:rPr lang="en-US" dirty="0" smtClean="0"/>
              <a:t>In 2010, globally, approximately 281,500 people died of leukemia</a:t>
            </a:r>
          </a:p>
          <a:p>
            <a:endParaRPr lang="en-US" dirty="0" smtClean="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12</a:t>
            </a:fld>
            <a:endParaRPr lang="ar-LY"/>
          </a:p>
        </p:txBody>
      </p:sp>
    </p:spTree>
    <p:extLst>
      <p:ext uri="{BB962C8B-B14F-4D97-AF65-F5344CB8AC3E}">
        <p14:creationId xmlns:p14="http://schemas.microsoft.com/office/powerpoint/2010/main" val="2596643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leukemia was the 12th most common class of neoplastic disease and the 11th most common cause of cancer-related death</a:t>
            </a:r>
          </a:p>
          <a:p>
            <a:r>
              <a:rPr lang="en-US" dirty="0" smtClean="0"/>
              <a:t>Leukemia occurs more commonly in the developed world.</a:t>
            </a:r>
          </a:p>
          <a:p>
            <a:r>
              <a:rPr lang="en-US" dirty="0" smtClean="0"/>
              <a:t>In 2010, globally, approximately 281,500 people died of leukemia</a:t>
            </a:r>
          </a:p>
          <a:p>
            <a:endParaRPr lang="en-US" dirty="0" smtClean="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13</a:t>
            </a:fld>
            <a:endParaRPr lang="ar-LY"/>
          </a:p>
        </p:txBody>
      </p:sp>
    </p:spTree>
    <p:extLst>
      <p:ext uri="{BB962C8B-B14F-4D97-AF65-F5344CB8AC3E}">
        <p14:creationId xmlns:p14="http://schemas.microsoft.com/office/powerpoint/2010/main" val="191472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leukemia was the 12th most common class of neoplastic disease and the 11th most common cause of cancer-related death</a:t>
            </a:r>
          </a:p>
          <a:p>
            <a:r>
              <a:rPr lang="en-US" dirty="0" smtClean="0"/>
              <a:t>Leukemia occurs more commonly in the developed world.</a:t>
            </a:r>
          </a:p>
          <a:p>
            <a:r>
              <a:rPr lang="en-US" dirty="0" smtClean="0"/>
              <a:t>In 2010, globally, approximately 281,500 people died of leukemia</a:t>
            </a:r>
          </a:p>
          <a:p>
            <a:endParaRPr lang="en-US" dirty="0" smtClean="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14</a:t>
            </a:fld>
            <a:endParaRPr lang="ar-LY"/>
          </a:p>
        </p:txBody>
      </p:sp>
    </p:spTree>
    <p:extLst>
      <p:ext uri="{BB962C8B-B14F-4D97-AF65-F5344CB8AC3E}">
        <p14:creationId xmlns:p14="http://schemas.microsoft.com/office/powerpoint/2010/main" val="3034675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leukemia was the 12th most common class of neoplastic disease and the 11th most common cause of cancer-related death</a:t>
            </a:r>
          </a:p>
          <a:p>
            <a:r>
              <a:rPr lang="en-US" dirty="0" smtClean="0"/>
              <a:t>Leukemia occurs more commonly in the developed world.</a:t>
            </a:r>
          </a:p>
          <a:p>
            <a:r>
              <a:rPr lang="en-US" dirty="0" smtClean="0"/>
              <a:t>In 2010, globally, approximately 281,500 people died of leukemia</a:t>
            </a:r>
          </a:p>
          <a:p>
            <a:endParaRPr lang="en-US" dirty="0" smtClean="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15</a:t>
            </a:fld>
            <a:endParaRPr lang="ar-LY"/>
          </a:p>
        </p:txBody>
      </p:sp>
    </p:spTree>
    <p:extLst>
      <p:ext uri="{BB962C8B-B14F-4D97-AF65-F5344CB8AC3E}">
        <p14:creationId xmlns:p14="http://schemas.microsoft.com/office/powerpoint/2010/main" val="446096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The word leukemia, which means 'white blood', is derived from the characteristic high white blood cell count that presents</a:t>
            </a:r>
            <a:endParaRPr lang="ar-LY" dirty="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2</a:t>
            </a:fld>
            <a:endParaRPr lang="ar-LY"/>
          </a:p>
        </p:txBody>
      </p:sp>
    </p:spTree>
    <p:extLst>
      <p:ext uri="{BB962C8B-B14F-4D97-AF65-F5344CB8AC3E}">
        <p14:creationId xmlns:p14="http://schemas.microsoft.com/office/powerpoint/2010/main" val="2193908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The word leukemia, which means 'white blood', is derived from the characteristic high white blood cell count that presents</a:t>
            </a:r>
            <a:endParaRPr lang="ar-LY" dirty="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3</a:t>
            </a:fld>
            <a:endParaRPr lang="ar-LY"/>
          </a:p>
        </p:txBody>
      </p:sp>
    </p:spTree>
    <p:extLst>
      <p:ext uri="{BB962C8B-B14F-4D97-AF65-F5344CB8AC3E}">
        <p14:creationId xmlns:p14="http://schemas.microsoft.com/office/powerpoint/2010/main" val="488352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Leukemia is cancer of the white blood cells. White blood cells (also called leukocytes or WBCs) fight infections and other diseases.</a:t>
            </a:r>
          </a:p>
          <a:p>
            <a:endParaRPr lang="en-US" dirty="0" smtClean="0"/>
          </a:p>
          <a:p>
            <a:r>
              <a:rPr lang="en-US" dirty="0" smtClean="0"/>
              <a:t>In leukemia, the bone marrow (spongy material inside the bones) makes many white blood cells that aren't normal. These abnormal WBCs crowd the bone marrow and get into the bloodstream. Unlike healthy white blood cells, they can't protect the body from infections.</a:t>
            </a:r>
          </a:p>
          <a:p>
            <a:endParaRPr lang="en-US" dirty="0" smtClean="0"/>
          </a:p>
          <a:p>
            <a:r>
              <a:rPr lang="en-US" dirty="0" smtClean="0"/>
              <a:t>Sometimes leukemia  spreads from the bone marrow to other parts of the body, like the chest, brain, or liver.</a:t>
            </a:r>
          </a:p>
          <a:p>
            <a:endParaRPr lang="en-US" dirty="0" smtClean="0"/>
          </a:p>
          <a:p>
            <a:r>
              <a:rPr lang="en-US" dirty="0" smtClean="0"/>
              <a:t>Leukemia is the most common type of cancer in children</a:t>
            </a:r>
            <a:endParaRPr lang="ar-LY" dirty="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4</a:t>
            </a:fld>
            <a:endParaRPr lang="ar-LY"/>
          </a:p>
        </p:txBody>
      </p:sp>
    </p:spTree>
    <p:extLst>
      <p:ext uri="{BB962C8B-B14F-4D97-AF65-F5344CB8AC3E}">
        <p14:creationId xmlns:p14="http://schemas.microsoft.com/office/powerpoint/2010/main" val="2654095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Clinically and pathologically, leukemia is subdivided into a variety of large groups. The first division is between its acute and chronic forms</a:t>
            </a:r>
          </a:p>
          <a:p>
            <a:r>
              <a:rPr lang="en-US" dirty="0" smtClean="0"/>
              <a:t>Additionally, the diseases are subdivided according to which kind of blood cell is affected ( lymphoblastic or lymphocytic </a:t>
            </a:r>
            <a:r>
              <a:rPr lang="en-US" dirty="0" err="1" smtClean="0"/>
              <a:t>leukemias</a:t>
            </a:r>
            <a:r>
              <a:rPr lang="en-US" dirty="0" smtClean="0"/>
              <a:t> and myeloid or </a:t>
            </a:r>
            <a:r>
              <a:rPr lang="en-US" dirty="0" err="1" smtClean="0"/>
              <a:t>myelogenous</a:t>
            </a:r>
            <a:r>
              <a:rPr lang="en-US" dirty="0" smtClean="0"/>
              <a:t> </a:t>
            </a:r>
            <a:r>
              <a:rPr lang="en-US" dirty="0" err="1" smtClean="0"/>
              <a:t>leukemias</a:t>
            </a:r>
            <a:endParaRPr lang="en-US" dirty="0" smtClean="0"/>
          </a:p>
          <a:p>
            <a:r>
              <a:rPr lang="en-US" b="1" dirty="0" smtClean="0"/>
              <a:t>Pre-leukemia</a:t>
            </a:r>
            <a:r>
              <a:rPr lang="en-US" b="1" baseline="0" dirty="0" smtClean="0"/>
              <a:t> </a:t>
            </a:r>
            <a:r>
              <a:rPr lang="en-US" dirty="0" smtClean="0"/>
              <a:t>Transient </a:t>
            </a:r>
            <a:r>
              <a:rPr lang="en-US" dirty="0" err="1" smtClean="0"/>
              <a:t>myeloproliferative</a:t>
            </a:r>
            <a:r>
              <a:rPr lang="en-US" dirty="0" smtClean="0"/>
              <a:t> disease, also termed transient leukemia, involves the abnormal proliferation of a clone of non-cancerous </a:t>
            </a:r>
            <a:r>
              <a:rPr lang="en-US" dirty="0" err="1" smtClean="0"/>
              <a:t>megakaryoblasts</a:t>
            </a:r>
            <a:r>
              <a:rPr lang="en-US" dirty="0" smtClean="0"/>
              <a:t>. The disease is restricted to individuals with Down syndrome or genetic changes similar to those in Down syndrome, develops in a baby during pregnancy or shortly after birth, and resolves within 3 months or, in ~10% of cases, progresses to acute </a:t>
            </a:r>
            <a:r>
              <a:rPr lang="en-US" dirty="0" err="1" smtClean="0"/>
              <a:t>megakaryoblastic</a:t>
            </a:r>
            <a:r>
              <a:rPr lang="en-US" dirty="0" smtClean="0"/>
              <a:t> leukemia. Transient myeloid leukemia is a pre-leukemic condition</a:t>
            </a:r>
            <a:endParaRPr lang="ar-LY" dirty="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5</a:t>
            </a:fld>
            <a:endParaRPr lang="ar-LY"/>
          </a:p>
        </p:txBody>
      </p:sp>
    </p:spTree>
    <p:extLst>
      <p:ext uri="{BB962C8B-B14F-4D97-AF65-F5344CB8AC3E}">
        <p14:creationId xmlns:p14="http://schemas.microsoft.com/office/powerpoint/2010/main" val="3143425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6</a:t>
            </a:fld>
            <a:endParaRPr lang="ar-LY"/>
          </a:p>
        </p:txBody>
      </p:sp>
    </p:spTree>
    <p:extLst>
      <p:ext uri="{BB962C8B-B14F-4D97-AF65-F5344CB8AC3E}">
        <p14:creationId xmlns:p14="http://schemas.microsoft.com/office/powerpoint/2010/main" val="205431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The most common symptoms in children are easy bruising, pale skin, fever, and an enlarged spleen or liver</a:t>
            </a:r>
            <a:endParaRPr lang="ar-LY" dirty="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7</a:t>
            </a:fld>
            <a:endParaRPr lang="ar-LY"/>
          </a:p>
        </p:txBody>
      </p:sp>
    </p:spTree>
    <p:extLst>
      <p:ext uri="{BB962C8B-B14F-4D97-AF65-F5344CB8AC3E}">
        <p14:creationId xmlns:p14="http://schemas.microsoft.com/office/powerpoint/2010/main" val="2805475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Y" dirty="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8</a:t>
            </a:fld>
            <a:endParaRPr lang="ar-LY"/>
          </a:p>
        </p:txBody>
      </p:sp>
    </p:spTree>
    <p:extLst>
      <p:ext uri="{BB962C8B-B14F-4D97-AF65-F5344CB8AC3E}">
        <p14:creationId xmlns:p14="http://schemas.microsoft.com/office/powerpoint/2010/main" val="4123033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Diagnosis is usually based on repeated complete blood counts and a bone marrow examination following observations of the symptoms.</a:t>
            </a:r>
          </a:p>
          <a:p>
            <a:r>
              <a:rPr lang="en-US" dirty="0" smtClean="0"/>
              <a:t>Sometimes, blood tests may not show that a person has leukemia, especially in the early stages of the disease or during remission.</a:t>
            </a:r>
          </a:p>
          <a:p>
            <a:r>
              <a:rPr lang="en-US" dirty="0" smtClean="0"/>
              <a:t>A lymph node biopsy can be performed to diagnose certain types of leukemia in certain situations.[55]</a:t>
            </a:r>
          </a:p>
          <a:p>
            <a:r>
              <a:rPr lang="en-US" dirty="0" smtClean="0"/>
              <a:t>Following diagnosis, blood chemistry tests can be used to determine the degree of liver and kidney damage or the effects of chemotherapy on the person, doctors may use an X-ray, MRI, or ultrasound. These can potentially show leukemia's effects on such body parts as bones (X-ray), the brain (MRI), or the kidneys, spleen, and liver (ultrasound). </a:t>
            </a:r>
          </a:p>
          <a:p>
            <a:r>
              <a:rPr lang="en-US" dirty="0" smtClean="0"/>
              <a:t>CT scans can be used to check lymph nodes in the chest, though this is uncommon</a:t>
            </a:r>
            <a:endParaRPr lang="ar-LY" dirty="0" smtClean="0"/>
          </a:p>
        </p:txBody>
      </p:sp>
      <p:sp>
        <p:nvSpPr>
          <p:cNvPr id="4" name="عنصر نائب لرقم الشريحة 3"/>
          <p:cNvSpPr>
            <a:spLocks noGrp="1"/>
          </p:cNvSpPr>
          <p:nvPr>
            <p:ph type="sldNum" sz="quarter" idx="10"/>
          </p:nvPr>
        </p:nvSpPr>
        <p:spPr/>
        <p:txBody>
          <a:bodyPr/>
          <a:lstStyle/>
          <a:p>
            <a:fld id="{C160A0D1-25ED-4CD2-AA8C-3E5BB481AACB}" type="slidenum">
              <a:rPr lang="ar-LY" smtClean="0"/>
              <a:t>9</a:t>
            </a:fld>
            <a:endParaRPr lang="ar-LY"/>
          </a:p>
        </p:txBody>
      </p:sp>
    </p:spTree>
    <p:extLst>
      <p:ext uri="{BB962C8B-B14F-4D97-AF65-F5344CB8AC3E}">
        <p14:creationId xmlns:p14="http://schemas.microsoft.com/office/powerpoint/2010/main" val="3606980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LY"/>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LY"/>
          </a:p>
        </p:txBody>
      </p:sp>
      <p:sp>
        <p:nvSpPr>
          <p:cNvPr id="4" name="عنصر نائب للتاريخ 3"/>
          <p:cNvSpPr>
            <a:spLocks noGrp="1"/>
          </p:cNvSpPr>
          <p:nvPr>
            <p:ph type="dt" sz="half" idx="10"/>
          </p:nvPr>
        </p:nvSpPr>
        <p:spPr/>
        <p:txBody>
          <a:bodyPr/>
          <a:lstStyle/>
          <a:p>
            <a:fld id="{59A70CF6-3C25-4901-94B3-D1A6B64EE3E5}" type="datetime8">
              <a:rPr lang="ar-LY" smtClean="0"/>
              <a:t>01 حزيران، 22</a:t>
            </a:fld>
            <a:endParaRPr lang="ar-LY"/>
          </a:p>
        </p:txBody>
      </p:sp>
      <p:sp>
        <p:nvSpPr>
          <p:cNvPr id="5" name="عنصر نائب للتذييل 4"/>
          <p:cNvSpPr>
            <a:spLocks noGrp="1"/>
          </p:cNvSpPr>
          <p:nvPr>
            <p:ph type="ftr" sz="quarter" idx="11"/>
          </p:nvPr>
        </p:nvSpPr>
        <p:spPr/>
        <p:txBody>
          <a:bodyPr/>
          <a:lstStyle/>
          <a:p>
            <a:r>
              <a:rPr lang="ar-LY" smtClean="0"/>
              <a:t>1-12</a:t>
            </a:r>
            <a:endParaRPr lang="ar-LY"/>
          </a:p>
        </p:txBody>
      </p:sp>
      <p:sp>
        <p:nvSpPr>
          <p:cNvPr id="6" name="عنصر نائب لرقم الشريحة 5"/>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1576961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تاريخ 3"/>
          <p:cNvSpPr>
            <a:spLocks noGrp="1"/>
          </p:cNvSpPr>
          <p:nvPr>
            <p:ph type="dt" sz="half" idx="10"/>
          </p:nvPr>
        </p:nvSpPr>
        <p:spPr/>
        <p:txBody>
          <a:bodyPr/>
          <a:lstStyle/>
          <a:p>
            <a:fld id="{67C23540-13B8-4917-AC5A-D821D6419D7E}" type="datetime8">
              <a:rPr lang="ar-LY" smtClean="0"/>
              <a:t>01 حزيران، 22</a:t>
            </a:fld>
            <a:endParaRPr lang="ar-LY"/>
          </a:p>
        </p:txBody>
      </p:sp>
      <p:sp>
        <p:nvSpPr>
          <p:cNvPr id="5" name="عنصر نائب للتذييل 4"/>
          <p:cNvSpPr>
            <a:spLocks noGrp="1"/>
          </p:cNvSpPr>
          <p:nvPr>
            <p:ph type="ftr" sz="quarter" idx="11"/>
          </p:nvPr>
        </p:nvSpPr>
        <p:spPr/>
        <p:txBody>
          <a:bodyPr/>
          <a:lstStyle/>
          <a:p>
            <a:r>
              <a:rPr lang="ar-LY" smtClean="0"/>
              <a:t>1-12</a:t>
            </a:r>
            <a:endParaRPr lang="ar-LY"/>
          </a:p>
        </p:txBody>
      </p:sp>
      <p:sp>
        <p:nvSpPr>
          <p:cNvPr id="6" name="عنصر نائب لرقم الشريحة 5"/>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1908599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LY"/>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تاريخ 3"/>
          <p:cNvSpPr>
            <a:spLocks noGrp="1"/>
          </p:cNvSpPr>
          <p:nvPr>
            <p:ph type="dt" sz="half" idx="10"/>
          </p:nvPr>
        </p:nvSpPr>
        <p:spPr/>
        <p:txBody>
          <a:bodyPr/>
          <a:lstStyle/>
          <a:p>
            <a:fld id="{7AB4DC7D-B953-41DA-9705-16247C422FCE}" type="datetime8">
              <a:rPr lang="ar-LY" smtClean="0"/>
              <a:t>01 حزيران، 22</a:t>
            </a:fld>
            <a:endParaRPr lang="ar-LY"/>
          </a:p>
        </p:txBody>
      </p:sp>
      <p:sp>
        <p:nvSpPr>
          <p:cNvPr id="5" name="عنصر نائب للتذييل 4"/>
          <p:cNvSpPr>
            <a:spLocks noGrp="1"/>
          </p:cNvSpPr>
          <p:nvPr>
            <p:ph type="ftr" sz="quarter" idx="11"/>
          </p:nvPr>
        </p:nvSpPr>
        <p:spPr/>
        <p:txBody>
          <a:bodyPr/>
          <a:lstStyle/>
          <a:p>
            <a:r>
              <a:rPr lang="ar-LY" smtClean="0"/>
              <a:t>1-12</a:t>
            </a:r>
            <a:endParaRPr lang="ar-LY"/>
          </a:p>
        </p:txBody>
      </p:sp>
      <p:sp>
        <p:nvSpPr>
          <p:cNvPr id="6" name="عنصر نائب لرقم الشريحة 5"/>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414144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تاريخ 3"/>
          <p:cNvSpPr>
            <a:spLocks noGrp="1"/>
          </p:cNvSpPr>
          <p:nvPr>
            <p:ph type="dt" sz="half" idx="10"/>
          </p:nvPr>
        </p:nvSpPr>
        <p:spPr/>
        <p:txBody>
          <a:bodyPr/>
          <a:lstStyle/>
          <a:p>
            <a:fld id="{1BC9E814-E3A0-4B7A-B70A-DCA3E3EAADD5}" type="datetime8">
              <a:rPr lang="ar-LY" smtClean="0"/>
              <a:t>01 حزيران، 22</a:t>
            </a:fld>
            <a:endParaRPr lang="ar-LY"/>
          </a:p>
        </p:txBody>
      </p:sp>
      <p:sp>
        <p:nvSpPr>
          <p:cNvPr id="5" name="عنصر نائب للتذييل 4"/>
          <p:cNvSpPr>
            <a:spLocks noGrp="1"/>
          </p:cNvSpPr>
          <p:nvPr>
            <p:ph type="ftr" sz="quarter" idx="11"/>
          </p:nvPr>
        </p:nvSpPr>
        <p:spPr/>
        <p:txBody>
          <a:bodyPr/>
          <a:lstStyle/>
          <a:p>
            <a:r>
              <a:rPr lang="ar-LY" smtClean="0"/>
              <a:t>1-12</a:t>
            </a:r>
            <a:endParaRPr lang="ar-LY"/>
          </a:p>
        </p:txBody>
      </p:sp>
      <p:sp>
        <p:nvSpPr>
          <p:cNvPr id="6" name="عنصر نائب لرقم الشريحة 5"/>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2696719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LY"/>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11D48E0-2882-4B41-8D85-411ECD374588}" type="datetime8">
              <a:rPr lang="ar-LY" smtClean="0"/>
              <a:t>01 حزيران، 22</a:t>
            </a:fld>
            <a:endParaRPr lang="ar-LY"/>
          </a:p>
        </p:txBody>
      </p:sp>
      <p:sp>
        <p:nvSpPr>
          <p:cNvPr id="5" name="عنصر نائب للتذييل 4"/>
          <p:cNvSpPr>
            <a:spLocks noGrp="1"/>
          </p:cNvSpPr>
          <p:nvPr>
            <p:ph type="ftr" sz="quarter" idx="11"/>
          </p:nvPr>
        </p:nvSpPr>
        <p:spPr/>
        <p:txBody>
          <a:bodyPr/>
          <a:lstStyle/>
          <a:p>
            <a:r>
              <a:rPr lang="ar-LY" smtClean="0"/>
              <a:t>1-12</a:t>
            </a:r>
            <a:endParaRPr lang="ar-LY"/>
          </a:p>
        </p:txBody>
      </p:sp>
      <p:sp>
        <p:nvSpPr>
          <p:cNvPr id="6" name="عنصر نائب لرقم الشريحة 5"/>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1914103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5" name="عنصر نائب للتاريخ 4"/>
          <p:cNvSpPr>
            <a:spLocks noGrp="1"/>
          </p:cNvSpPr>
          <p:nvPr>
            <p:ph type="dt" sz="half" idx="10"/>
          </p:nvPr>
        </p:nvSpPr>
        <p:spPr/>
        <p:txBody>
          <a:bodyPr/>
          <a:lstStyle/>
          <a:p>
            <a:fld id="{C4C5B19F-2D8D-466E-8A43-65AC21383F54}" type="datetime8">
              <a:rPr lang="ar-LY" smtClean="0"/>
              <a:t>01 حزيران، 22</a:t>
            </a:fld>
            <a:endParaRPr lang="ar-LY"/>
          </a:p>
        </p:txBody>
      </p:sp>
      <p:sp>
        <p:nvSpPr>
          <p:cNvPr id="6" name="عنصر نائب للتذييل 5"/>
          <p:cNvSpPr>
            <a:spLocks noGrp="1"/>
          </p:cNvSpPr>
          <p:nvPr>
            <p:ph type="ftr" sz="quarter" idx="11"/>
          </p:nvPr>
        </p:nvSpPr>
        <p:spPr/>
        <p:txBody>
          <a:bodyPr/>
          <a:lstStyle/>
          <a:p>
            <a:r>
              <a:rPr lang="ar-LY" smtClean="0"/>
              <a:t>1-12</a:t>
            </a:r>
            <a:endParaRPr lang="ar-LY"/>
          </a:p>
        </p:txBody>
      </p:sp>
      <p:sp>
        <p:nvSpPr>
          <p:cNvPr id="7" name="عنصر نائب لرقم الشريحة 6"/>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1452379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LY"/>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7" name="عنصر نائب للتاريخ 6"/>
          <p:cNvSpPr>
            <a:spLocks noGrp="1"/>
          </p:cNvSpPr>
          <p:nvPr>
            <p:ph type="dt" sz="half" idx="10"/>
          </p:nvPr>
        </p:nvSpPr>
        <p:spPr/>
        <p:txBody>
          <a:bodyPr/>
          <a:lstStyle/>
          <a:p>
            <a:fld id="{8A43297D-4A6E-45B5-B36F-BB6BC84D0A02}" type="datetime8">
              <a:rPr lang="ar-LY" smtClean="0"/>
              <a:t>01 حزيران، 22</a:t>
            </a:fld>
            <a:endParaRPr lang="ar-LY"/>
          </a:p>
        </p:txBody>
      </p:sp>
      <p:sp>
        <p:nvSpPr>
          <p:cNvPr id="8" name="عنصر نائب للتذييل 7"/>
          <p:cNvSpPr>
            <a:spLocks noGrp="1"/>
          </p:cNvSpPr>
          <p:nvPr>
            <p:ph type="ftr" sz="quarter" idx="11"/>
          </p:nvPr>
        </p:nvSpPr>
        <p:spPr/>
        <p:txBody>
          <a:bodyPr/>
          <a:lstStyle/>
          <a:p>
            <a:r>
              <a:rPr lang="ar-LY" smtClean="0"/>
              <a:t>1-12</a:t>
            </a:r>
            <a:endParaRPr lang="ar-LY"/>
          </a:p>
        </p:txBody>
      </p:sp>
      <p:sp>
        <p:nvSpPr>
          <p:cNvPr id="9" name="عنصر نائب لرقم الشريحة 8"/>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4062136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LY"/>
          </a:p>
        </p:txBody>
      </p:sp>
      <p:sp>
        <p:nvSpPr>
          <p:cNvPr id="3" name="عنصر نائب للتاريخ 2"/>
          <p:cNvSpPr>
            <a:spLocks noGrp="1"/>
          </p:cNvSpPr>
          <p:nvPr>
            <p:ph type="dt" sz="half" idx="10"/>
          </p:nvPr>
        </p:nvSpPr>
        <p:spPr/>
        <p:txBody>
          <a:bodyPr/>
          <a:lstStyle/>
          <a:p>
            <a:fld id="{B53A1950-3B6B-46E6-9BFA-2CA580DFEA36}" type="datetime8">
              <a:rPr lang="ar-LY" smtClean="0"/>
              <a:t>01 حزيران، 22</a:t>
            </a:fld>
            <a:endParaRPr lang="ar-LY"/>
          </a:p>
        </p:txBody>
      </p:sp>
      <p:sp>
        <p:nvSpPr>
          <p:cNvPr id="4" name="عنصر نائب للتذييل 3"/>
          <p:cNvSpPr>
            <a:spLocks noGrp="1"/>
          </p:cNvSpPr>
          <p:nvPr>
            <p:ph type="ftr" sz="quarter" idx="11"/>
          </p:nvPr>
        </p:nvSpPr>
        <p:spPr/>
        <p:txBody>
          <a:bodyPr/>
          <a:lstStyle/>
          <a:p>
            <a:r>
              <a:rPr lang="ar-LY" smtClean="0"/>
              <a:t>1-12</a:t>
            </a:r>
            <a:endParaRPr lang="ar-LY"/>
          </a:p>
        </p:txBody>
      </p:sp>
      <p:sp>
        <p:nvSpPr>
          <p:cNvPr id="5" name="عنصر نائب لرقم الشريحة 4"/>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1307984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82D1D39-CB1A-4C54-A66D-8E900182DE3F}" type="datetime8">
              <a:rPr lang="ar-LY" smtClean="0"/>
              <a:t>01 حزيران، 22</a:t>
            </a:fld>
            <a:endParaRPr lang="ar-LY"/>
          </a:p>
        </p:txBody>
      </p:sp>
      <p:sp>
        <p:nvSpPr>
          <p:cNvPr id="3" name="عنصر نائب للتذييل 2"/>
          <p:cNvSpPr>
            <a:spLocks noGrp="1"/>
          </p:cNvSpPr>
          <p:nvPr>
            <p:ph type="ftr" sz="quarter" idx="11"/>
          </p:nvPr>
        </p:nvSpPr>
        <p:spPr/>
        <p:txBody>
          <a:bodyPr/>
          <a:lstStyle/>
          <a:p>
            <a:r>
              <a:rPr lang="ar-LY" smtClean="0"/>
              <a:t>1-12</a:t>
            </a:r>
            <a:endParaRPr lang="ar-LY"/>
          </a:p>
        </p:txBody>
      </p:sp>
      <p:sp>
        <p:nvSpPr>
          <p:cNvPr id="4" name="عنصر نائب لرقم الشريحة 3"/>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1204970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LY"/>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E5506C9-E8C4-4C9E-85C0-15C159960D20}" type="datetime8">
              <a:rPr lang="ar-LY" smtClean="0"/>
              <a:t>01 حزيران، 22</a:t>
            </a:fld>
            <a:endParaRPr lang="ar-LY"/>
          </a:p>
        </p:txBody>
      </p:sp>
      <p:sp>
        <p:nvSpPr>
          <p:cNvPr id="6" name="عنصر نائب للتذييل 5"/>
          <p:cNvSpPr>
            <a:spLocks noGrp="1"/>
          </p:cNvSpPr>
          <p:nvPr>
            <p:ph type="ftr" sz="quarter" idx="11"/>
          </p:nvPr>
        </p:nvSpPr>
        <p:spPr/>
        <p:txBody>
          <a:bodyPr/>
          <a:lstStyle/>
          <a:p>
            <a:r>
              <a:rPr lang="ar-LY" smtClean="0"/>
              <a:t>1-12</a:t>
            </a:r>
            <a:endParaRPr lang="ar-LY"/>
          </a:p>
        </p:txBody>
      </p:sp>
      <p:sp>
        <p:nvSpPr>
          <p:cNvPr id="7" name="عنصر نائب لرقم الشريحة 6"/>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2577557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LY"/>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LY"/>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1424E90-08D8-443A-A571-58B836FBA865}" type="datetime8">
              <a:rPr lang="ar-LY" smtClean="0"/>
              <a:t>01 حزيران، 22</a:t>
            </a:fld>
            <a:endParaRPr lang="ar-LY"/>
          </a:p>
        </p:txBody>
      </p:sp>
      <p:sp>
        <p:nvSpPr>
          <p:cNvPr id="6" name="عنصر نائب للتذييل 5"/>
          <p:cNvSpPr>
            <a:spLocks noGrp="1"/>
          </p:cNvSpPr>
          <p:nvPr>
            <p:ph type="ftr" sz="quarter" idx="11"/>
          </p:nvPr>
        </p:nvSpPr>
        <p:spPr/>
        <p:txBody>
          <a:bodyPr/>
          <a:lstStyle/>
          <a:p>
            <a:r>
              <a:rPr lang="ar-LY" smtClean="0"/>
              <a:t>1-12</a:t>
            </a:r>
            <a:endParaRPr lang="ar-LY"/>
          </a:p>
        </p:txBody>
      </p:sp>
      <p:sp>
        <p:nvSpPr>
          <p:cNvPr id="7" name="عنصر نائب لرقم الشريحة 6"/>
          <p:cNvSpPr>
            <a:spLocks noGrp="1"/>
          </p:cNvSpPr>
          <p:nvPr>
            <p:ph type="sldNum" sz="quarter" idx="12"/>
          </p:nvPr>
        </p:nvSpPr>
        <p:spPr/>
        <p:txBody>
          <a:bodyPr/>
          <a:lstStyle/>
          <a:p>
            <a:fld id="{C475A254-4BE5-4351-BD15-38B7042F0915}" type="slidenum">
              <a:rPr lang="ar-LY" smtClean="0"/>
              <a:t>‹#›</a:t>
            </a:fld>
            <a:endParaRPr lang="ar-LY"/>
          </a:p>
        </p:txBody>
      </p:sp>
    </p:spTree>
    <p:extLst>
      <p:ext uri="{BB962C8B-B14F-4D97-AF65-F5344CB8AC3E}">
        <p14:creationId xmlns:p14="http://schemas.microsoft.com/office/powerpoint/2010/main" val="3242007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LY"/>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Y"/>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0C2ECCA-D6B6-4671-92D2-3C6580CF6B12}" type="datetime8">
              <a:rPr lang="ar-LY" smtClean="0"/>
              <a:t>01 حزيران، 22</a:t>
            </a:fld>
            <a:endParaRPr lang="ar-LY"/>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LY" smtClean="0"/>
              <a:t>1-12</a:t>
            </a:r>
            <a:endParaRPr lang="ar-LY"/>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475A254-4BE5-4351-BD15-38B7042F0915}" type="slidenum">
              <a:rPr lang="ar-LY" smtClean="0"/>
              <a:t>‹#›</a:t>
            </a:fld>
            <a:endParaRPr lang="ar-LY"/>
          </a:p>
        </p:txBody>
      </p:sp>
    </p:spTree>
    <p:extLst>
      <p:ext uri="{BB962C8B-B14F-4D97-AF65-F5344CB8AC3E}">
        <p14:creationId xmlns:p14="http://schemas.microsoft.com/office/powerpoint/2010/main" val="39775469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gif"/></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956111" y="3740139"/>
            <a:ext cx="6419381" cy="1070814"/>
          </a:xfrm>
        </p:spPr>
        <p:txBody>
          <a:bodyPr>
            <a:normAutofit fontScale="90000"/>
          </a:bodyPr>
          <a:lstStyle/>
          <a:p>
            <a:r>
              <a:rPr lang="en-US" sz="7300" b="1" dirty="0" smtClean="0">
                <a:solidFill>
                  <a:srgbClr val="FF0000"/>
                </a:solidFill>
                <a:effectLst>
                  <a:outerShdw blurRad="38100" dist="38100" dir="2700000" algn="tl">
                    <a:srgbClr val="000000">
                      <a:alpha val="43137"/>
                    </a:srgbClr>
                  </a:outerShdw>
                </a:effectLst>
                <a:latin typeface="+mn-lt"/>
              </a:rPr>
              <a:t>CANCER</a:t>
            </a:r>
            <a:r>
              <a:rPr lang="en-US" sz="4800" b="1" dirty="0" smtClean="0">
                <a:effectLst>
                  <a:outerShdw blurRad="38100" dist="38100" dir="2700000" algn="tl">
                    <a:srgbClr val="000000">
                      <a:alpha val="43137"/>
                    </a:srgbClr>
                  </a:outerShdw>
                </a:effectLst>
                <a:latin typeface="+mn-lt"/>
              </a:rPr>
              <a:t> </a:t>
            </a:r>
            <a:br>
              <a:rPr lang="en-US" sz="4800" b="1" dirty="0" smtClean="0">
                <a:effectLst>
                  <a:outerShdw blurRad="38100" dist="38100" dir="2700000" algn="tl">
                    <a:srgbClr val="000000">
                      <a:alpha val="43137"/>
                    </a:srgbClr>
                  </a:outerShdw>
                </a:effectLst>
                <a:latin typeface="+mn-lt"/>
              </a:rPr>
            </a:br>
            <a:r>
              <a:rPr lang="en-US" sz="4800" b="1" dirty="0" smtClean="0">
                <a:effectLst>
                  <a:outerShdw blurRad="38100" dist="38100" dir="2700000" algn="tl">
                    <a:srgbClr val="000000">
                      <a:alpha val="43137"/>
                    </a:srgbClr>
                  </a:outerShdw>
                </a:effectLst>
                <a:latin typeface="+mn-lt"/>
              </a:rPr>
              <a:t> </a:t>
            </a:r>
            <a:r>
              <a:rPr lang="en-US" sz="3600" b="1" dirty="0" smtClean="0">
                <a:effectLst>
                  <a:outerShdw blurRad="38100" dist="38100" dir="2700000" algn="tl">
                    <a:srgbClr val="000000">
                      <a:alpha val="43137"/>
                    </a:srgbClr>
                  </a:outerShdw>
                </a:effectLst>
                <a:latin typeface="+mn-lt"/>
              </a:rPr>
              <a:t>LEUKEMIA</a:t>
            </a:r>
            <a:endParaRPr lang="ar-LY" sz="4800" b="1" dirty="0">
              <a:effectLst>
                <a:outerShdw blurRad="38100" dist="38100" dir="2700000" algn="tl">
                  <a:srgbClr val="000000">
                    <a:alpha val="43137"/>
                  </a:srgbClr>
                </a:outerShdw>
              </a:effectLst>
              <a:latin typeface="+mn-lt"/>
            </a:endParaRPr>
          </a:p>
        </p:txBody>
      </p:sp>
      <p:sp>
        <p:nvSpPr>
          <p:cNvPr id="3" name="عنوان فرعي 2"/>
          <p:cNvSpPr>
            <a:spLocks noGrp="1"/>
          </p:cNvSpPr>
          <p:nvPr>
            <p:ph type="subTitle" idx="1"/>
          </p:nvPr>
        </p:nvSpPr>
        <p:spPr>
          <a:xfrm>
            <a:off x="2176041" y="5301208"/>
            <a:ext cx="3889092" cy="1452618"/>
          </a:xfrm>
        </p:spPr>
        <p:txBody>
          <a:bodyPr>
            <a:noAutofit/>
          </a:bodyPr>
          <a:lstStyle/>
          <a:p>
            <a:pPr algn="l"/>
            <a:r>
              <a:rPr lang="" sz="2000" b="1" dirty="0" smtClean="0">
                <a:solidFill>
                  <a:schemeClr val="accent1">
                    <a:lumMod val="75000"/>
                  </a:schemeClr>
                </a:solidFill>
                <a:effectLst>
                  <a:outerShdw blurRad="38100" dist="38100" dir="2700000" algn="tl">
                    <a:srgbClr val="000000">
                      <a:alpha val="43137"/>
                    </a:srgbClr>
                  </a:outerShdw>
                </a:effectLst>
              </a:rPr>
              <a:t>Name :</a:t>
            </a:r>
            <a:r>
              <a:rPr lang="en-US" sz="2000" b="1" dirty="0" smtClean="0">
                <a:solidFill>
                  <a:schemeClr val="accent1">
                    <a:lumMod val="75000"/>
                  </a:schemeClr>
                </a:solidFill>
                <a:effectLst>
                  <a:outerShdw blurRad="38100" dist="38100" dir="2700000" algn="tl">
                    <a:srgbClr val="000000">
                      <a:alpha val="43137"/>
                    </a:srgbClr>
                  </a:outerShdw>
                </a:effectLst>
              </a:rPr>
              <a:t> LINA SAMI</a:t>
            </a:r>
          </a:p>
          <a:p>
            <a:pPr algn="l"/>
            <a:r>
              <a:rPr lang="en-US" sz="2000" b="1" dirty="0" smtClean="0">
                <a:solidFill>
                  <a:schemeClr val="accent1">
                    <a:lumMod val="75000"/>
                  </a:schemeClr>
                </a:solidFill>
                <a:effectLst>
                  <a:outerShdw blurRad="38100" dist="38100" dir="2700000" algn="tl">
                    <a:srgbClr val="000000">
                      <a:alpha val="43137"/>
                    </a:srgbClr>
                  </a:outerShdw>
                </a:effectLst>
              </a:rPr>
              <a:t>Student Number : 2718</a:t>
            </a:r>
          </a:p>
          <a:p>
            <a:pPr algn="l"/>
            <a:r>
              <a:rPr lang="en-US" sz="2000" b="1" dirty="0" smtClean="0">
                <a:solidFill>
                  <a:schemeClr val="accent1">
                    <a:lumMod val="75000"/>
                  </a:schemeClr>
                </a:solidFill>
                <a:effectLst>
                  <a:outerShdw blurRad="38100" dist="38100" dir="2700000" algn="tl">
                    <a:srgbClr val="000000">
                      <a:alpha val="43137"/>
                    </a:srgbClr>
                  </a:outerShdw>
                </a:effectLst>
              </a:rPr>
              <a:t>Block : GBMS</a:t>
            </a:r>
          </a:p>
          <a:p>
            <a:pPr algn="l"/>
            <a:r>
              <a:rPr lang="en-US" sz="2000" b="1" dirty="0" smtClean="0">
                <a:solidFill>
                  <a:schemeClr val="accent1">
                    <a:lumMod val="75000"/>
                  </a:schemeClr>
                </a:solidFill>
                <a:effectLst>
                  <a:outerShdw blurRad="38100" dist="38100" dir="2700000" algn="tl">
                    <a:srgbClr val="000000">
                      <a:alpha val="43137"/>
                    </a:srgbClr>
                  </a:outerShdw>
                </a:effectLst>
              </a:rPr>
              <a:t>Date : 01/06/2022</a:t>
            </a:r>
            <a:endParaRPr lang="ar-LY" sz="2000" b="1" dirty="0">
              <a:solidFill>
                <a:schemeClr val="accent1">
                  <a:lumMod val="75000"/>
                </a:schemeClr>
              </a:solidFill>
              <a:effectLst>
                <a:outerShdw blurRad="38100" dist="38100" dir="2700000" algn="tl">
                  <a:srgbClr val="000000">
                    <a:alpha val="43137"/>
                  </a:srgbClr>
                </a:outerShdw>
              </a:effectLst>
            </a:endParaRPr>
          </a:p>
        </p:txBody>
      </p:sp>
      <p:pic>
        <p:nvPicPr>
          <p:cNvPr id="4" name="صورة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4218" y="260598"/>
            <a:ext cx="4008020" cy="2239534"/>
          </a:xfrm>
          <a:prstGeom prst="rect">
            <a:avLst/>
          </a:prstGeom>
        </p:spPr>
      </p:pic>
      <p:pic>
        <p:nvPicPr>
          <p:cNvPr id="6" name="صورة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23925" y="451413"/>
            <a:ext cx="3639602" cy="2187616"/>
          </a:xfrm>
          <a:prstGeom prst="rect">
            <a:avLst/>
          </a:prstGeom>
        </p:spPr>
      </p:pic>
      <p:sp>
        <p:nvSpPr>
          <p:cNvPr id="8" name="عنصر نائب للتذييل 7"/>
          <p:cNvSpPr>
            <a:spLocks noGrp="1"/>
          </p:cNvSpPr>
          <p:nvPr>
            <p:ph type="ftr" sz="quarter" idx="11"/>
          </p:nvPr>
        </p:nvSpPr>
        <p:spPr/>
        <p:txBody>
          <a:bodyPr/>
          <a:lstStyle/>
          <a:p>
            <a:r>
              <a:rPr lang="ar-LY" sz="1600" b="1" dirty="0" smtClean="0">
                <a:solidFill>
                  <a:srgbClr val="FF0000"/>
                </a:solidFill>
                <a:effectLst>
                  <a:outerShdw blurRad="38100" dist="38100" dir="2700000" algn="tl">
                    <a:srgbClr val="000000">
                      <a:alpha val="43137"/>
                    </a:srgbClr>
                  </a:outerShdw>
                </a:effectLst>
              </a:rPr>
              <a:t>1</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227760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0943" y="1365807"/>
            <a:ext cx="4629872" cy="4537275"/>
          </a:xfrm>
        </p:spPr>
        <p:txBody>
          <a:bodyPr>
            <a:noAutofit/>
          </a:bodyPr>
          <a:lstStyle/>
          <a:p>
            <a:pPr algn="l"/>
            <a:endParaRPr lang="en-US" sz="900" b="1" dirty="0" smtClean="0"/>
          </a:p>
          <a:p>
            <a:pPr algn="l"/>
            <a:r>
              <a:rPr lang="en-US" sz="3600" b="1" dirty="0" smtClean="0">
                <a:solidFill>
                  <a:srgbClr val="FF0000"/>
                </a:solidFill>
                <a:effectLst>
                  <a:outerShdw blurRad="38100" dist="38100" dir="2700000" algn="tl">
                    <a:srgbClr val="000000">
                      <a:alpha val="43137"/>
                    </a:srgbClr>
                  </a:outerShdw>
                </a:effectLst>
              </a:rPr>
              <a:t>Treatment </a:t>
            </a:r>
            <a:r>
              <a:rPr lang="en-US" sz="3600" b="1" dirty="0">
                <a:solidFill>
                  <a:srgbClr val="FF0000"/>
                </a:solidFill>
                <a:effectLst>
                  <a:outerShdw blurRad="38100" dist="38100" dir="2700000" algn="tl">
                    <a:srgbClr val="000000">
                      <a:alpha val="43137"/>
                    </a:srgbClr>
                  </a:outerShdw>
                </a:effectLst>
              </a:rPr>
              <a:t>of leukemia</a:t>
            </a:r>
            <a:endParaRPr lang="en-US" sz="3600" b="1" dirty="0" smtClean="0">
              <a:solidFill>
                <a:srgbClr val="FF0000"/>
              </a:solidFill>
              <a:effectLst>
                <a:outerShdw blurRad="38100" dist="38100" dir="2700000" algn="tl">
                  <a:srgbClr val="000000">
                    <a:alpha val="43137"/>
                  </a:srgbClr>
                </a:outerShdw>
              </a:effectLst>
            </a:endParaRPr>
          </a:p>
          <a:p>
            <a:pPr algn="l"/>
            <a:endParaRPr lang="ar-LY" sz="1400" dirty="0" smtClean="0"/>
          </a:p>
          <a:p>
            <a:pPr algn="l"/>
            <a:r>
              <a:rPr lang="en-US" sz="1800" dirty="0" smtClean="0"/>
              <a:t>Most </a:t>
            </a:r>
            <a:r>
              <a:rPr lang="en-US" sz="1800" dirty="0"/>
              <a:t>forms of leukemia are treated with pharmaceutical medication, </a:t>
            </a:r>
            <a:endParaRPr lang="en-US" sz="1800" dirty="0" smtClean="0"/>
          </a:p>
          <a:p>
            <a:pPr algn="l"/>
            <a:r>
              <a:rPr lang="en-US" sz="1800" dirty="0" smtClean="0"/>
              <a:t>typically </a:t>
            </a:r>
            <a:r>
              <a:rPr lang="en-US" sz="1800" dirty="0">
                <a:solidFill>
                  <a:srgbClr val="FF0000"/>
                </a:solidFill>
              </a:rPr>
              <a:t>combined</a:t>
            </a:r>
            <a:r>
              <a:rPr lang="en-US" sz="1800" dirty="0"/>
              <a:t> into a multi-drug </a:t>
            </a:r>
            <a:r>
              <a:rPr lang="en-US" sz="1800" b="1" dirty="0"/>
              <a:t>chemotherapy regimen</a:t>
            </a:r>
            <a:r>
              <a:rPr lang="en-US" sz="1800" dirty="0"/>
              <a:t>. Some are also treated with </a:t>
            </a:r>
            <a:r>
              <a:rPr lang="en-US" sz="1800" b="1" dirty="0"/>
              <a:t>radiation </a:t>
            </a:r>
            <a:r>
              <a:rPr lang="en-US" sz="1800" b="1" dirty="0" smtClean="0"/>
              <a:t>therapy</a:t>
            </a:r>
            <a:r>
              <a:rPr lang="en-US" sz="1800" dirty="0" smtClean="0"/>
              <a:t>.</a:t>
            </a:r>
          </a:p>
          <a:p>
            <a:pPr algn="l"/>
            <a:r>
              <a:rPr lang="en-US" sz="1800" dirty="0" smtClean="0"/>
              <a:t>In </a:t>
            </a:r>
            <a:r>
              <a:rPr lang="en-US" sz="1800" dirty="0"/>
              <a:t>some cases, a </a:t>
            </a:r>
            <a:r>
              <a:rPr lang="en-US" sz="1800" b="1" dirty="0"/>
              <a:t>bone marrow transplant</a:t>
            </a:r>
            <a:r>
              <a:rPr lang="en-US" sz="1800" dirty="0"/>
              <a:t> is effective </a:t>
            </a:r>
            <a:r>
              <a:rPr lang="en-US" sz="1800" dirty="0" smtClean="0"/>
              <a:t>or </a:t>
            </a:r>
            <a:r>
              <a:rPr lang="en-US" sz="1800" b="1" dirty="0" smtClean="0"/>
              <a:t>Surgery</a:t>
            </a:r>
            <a:r>
              <a:rPr lang="en-US" sz="1800" dirty="0" smtClean="0"/>
              <a:t> </a:t>
            </a:r>
            <a:r>
              <a:rPr lang="en-US" sz="1800" dirty="0"/>
              <a:t>.</a:t>
            </a:r>
          </a:p>
        </p:txBody>
      </p:sp>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6468" y="2430683"/>
            <a:ext cx="6312469" cy="3634451"/>
          </a:xfrm>
          <a:prstGeom prst="rect">
            <a:avLst/>
          </a:prstGeom>
        </p:spPr>
      </p:pic>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10</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65004465"/>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47239" y="590308"/>
            <a:ext cx="11771453" cy="2199189"/>
          </a:xfrm>
        </p:spPr>
        <p:txBody>
          <a:bodyPr>
            <a:noAutofit/>
          </a:bodyPr>
          <a:lstStyle/>
          <a:p>
            <a:pPr algn="l"/>
            <a:endParaRPr lang="en-US" sz="800" b="1" dirty="0" smtClean="0"/>
          </a:p>
          <a:p>
            <a:pPr algn="l"/>
            <a:endParaRPr lang="ar-LY" sz="1400" dirty="0" smtClean="0"/>
          </a:p>
          <a:p>
            <a:r>
              <a:rPr lang="en-US" b="1" dirty="0" smtClean="0"/>
              <a:t>The </a:t>
            </a:r>
            <a:r>
              <a:rPr lang="en-US" b="1" dirty="0"/>
              <a:t>success of treatment depends on the type of leukemia and the age </a:t>
            </a:r>
            <a:r>
              <a:rPr lang="en-US" b="1" dirty="0" smtClean="0"/>
              <a:t>of the  </a:t>
            </a:r>
            <a:r>
              <a:rPr lang="en-US" b="1" dirty="0"/>
              <a:t>person</a:t>
            </a:r>
          </a:p>
          <a:p>
            <a:pPr algn="l"/>
            <a:r>
              <a:rPr lang="en-US" sz="1800" dirty="0" smtClean="0"/>
              <a:t> </a:t>
            </a:r>
            <a:r>
              <a:rPr lang="ar-LY" sz="1800" dirty="0" smtClean="0"/>
              <a:t> </a:t>
            </a:r>
            <a:endParaRPr lang="en-US" sz="1600" dirty="0"/>
          </a:p>
        </p:txBody>
      </p:sp>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0911" y="1898248"/>
            <a:ext cx="5810490" cy="4274241"/>
          </a:xfrm>
          <a:prstGeom prst="rect">
            <a:avLst/>
          </a:prstGeom>
        </p:spPr>
      </p:pic>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11</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101953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486137" y="1365807"/>
            <a:ext cx="4467828" cy="4537275"/>
          </a:xfrm>
        </p:spPr>
        <p:txBody>
          <a:bodyPr>
            <a:noAutofit/>
          </a:bodyPr>
          <a:lstStyle/>
          <a:p>
            <a:pPr algn="l"/>
            <a:r>
              <a:rPr lang="en-US" sz="3200" b="1" dirty="0" smtClean="0">
                <a:solidFill>
                  <a:srgbClr val="FF0000"/>
                </a:solidFill>
                <a:effectLst>
                  <a:outerShdw blurRad="38100" dist="38100" dir="2700000" algn="tl">
                    <a:srgbClr val="000000">
                      <a:alpha val="43137"/>
                    </a:srgbClr>
                  </a:outerShdw>
                </a:effectLst>
              </a:rPr>
              <a:t>Prognosis </a:t>
            </a:r>
            <a:r>
              <a:rPr lang="en-US" sz="3200" b="1" dirty="0">
                <a:solidFill>
                  <a:srgbClr val="FF0000"/>
                </a:solidFill>
                <a:effectLst>
                  <a:outerShdw blurRad="38100" dist="38100" dir="2700000" algn="tl">
                    <a:srgbClr val="000000">
                      <a:alpha val="43137"/>
                    </a:srgbClr>
                  </a:outerShdw>
                </a:effectLst>
              </a:rPr>
              <a:t>of leukemia</a:t>
            </a:r>
          </a:p>
          <a:p>
            <a:pPr algn="l"/>
            <a:endParaRPr lang="ar-LY" sz="1400" dirty="0" smtClean="0"/>
          </a:p>
          <a:p>
            <a:pPr algn="l"/>
            <a:r>
              <a:rPr lang="en-US" sz="1800" dirty="0" smtClean="0"/>
              <a:t>Outcomes </a:t>
            </a:r>
            <a:r>
              <a:rPr lang="en-US" sz="1800" dirty="0"/>
              <a:t>depend on whether it is acute or chronic, the specific abnormal white blood cell type, the presence and severity of anemia or thrombocytopenia, the degree of tissue abnormality, the presence of metastasis and lymph node and bone marrow infiltration, the availability of therapies and the skills of the health care team. Treatment outcomes may be better when people are treated at larger centers with greater experience</a:t>
            </a:r>
            <a:endParaRPr lang="en-US" sz="1600" dirty="0"/>
          </a:p>
        </p:txBody>
      </p:sp>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2712" y="1782501"/>
            <a:ext cx="5651581" cy="4201611"/>
          </a:xfrm>
          <a:prstGeom prst="rect">
            <a:avLst/>
          </a:prstGeom>
        </p:spPr>
      </p:pic>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12</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93236971"/>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486136" y="1365807"/>
            <a:ext cx="7639291" cy="4537275"/>
          </a:xfrm>
        </p:spPr>
        <p:txBody>
          <a:bodyPr>
            <a:noAutofit/>
          </a:bodyPr>
          <a:lstStyle/>
          <a:p>
            <a:pPr algn="l"/>
            <a:r>
              <a:rPr lang="en-US" sz="3600" b="1" dirty="0" smtClean="0">
                <a:solidFill>
                  <a:srgbClr val="FF0000"/>
                </a:solidFill>
                <a:effectLst>
                  <a:outerShdw blurRad="38100" dist="38100" dir="2700000" algn="tl">
                    <a:srgbClr val="000000">
                      <a:alpha val="43137"/>
                    </a:srgbClr>
                  </a:outerShdw>
                </a:effectLst>
              </a:rPr>
              <a:t>Conclusion</a:t>
            </a:r>
          </a:p>
          <a:p>
            <a:pPr algn="l"/>
            <a:endParaRPr lang="en-US" sz="2000" b="1" dirty="0" smtClean="0">
              <a:solidFill>
                <a:srgbClr val="FF0000"/>
              </a:solidFill>
              <a:effectLst>
                <a:outerShdw blurRad="38100" dist="38100" dir="2700000" algn="tl">
                  <a:srgbClr val="000000">
                    <a:alpha val="43137"/>
                  </a:srgbClr>
                </a:outerShdw>
              </a:effectLst>
            </a:endParaRPr>
          </a:p>
          <a:p>
            <a:pPr algn="l"/>
            <a:r>
              <a:rPr lang="en-US" sz="1800" dirty="0" smtClean="0"/>
              <a:t>Medical stuff , Family </a:t>
            </a:r>
            <a:r>
              <a:rPr lang="en-US" sz="1800" dirty="0"/>
              <a:t>members </a:t>
            </a:r>
            <a:r>
              <a:rPr lang="en-US" sz="1800" dirty="0" smtClean="0"/>
              <a:t>, friends , society and health care systems  </a:t>
            </a:r>
            <a:endParaRPr lang="en-US" sz="1800" dirty="0" smtClean="0"/>
          </a:p>
          <a:p>
            <a:pPr algn="l"/>
            <a:r>
              <a:rPr lang="en-US" sz="1800" dirty="0" smtClean="0"/>
              <a:t>all  </a:t>
            </a:r>
            <a:r>
              <a:rPr lang="en-US" sz="1800" dirty="0"/>
              <a:t>play an important role in taking </a:t>
            </a:r>
            <a:r>
              <a:rPr lang="en-US" sz="1800" dirty="0" smtClean="0"/>
              <a:t>care in leukemia</a:t>
            </a:r>
            <a:r>
              <a:rPr lang="ar-LY" sz="1800" dirty="0" smtClean="0"/>
              <a:t> </a:t>
            </a:r>
            <a:endParaRPr lang="en-US" sz="1800" dirty="0"/>
          </a:p>
        </p:txBody>
      </p:sp>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13</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41935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960702" y="1076444"/>
            <a:ext cx="10729731" cy="5324355"/>
          </a:xfrm>
        </p:spPr>
        <p:txBody>
          <a:bodyPr>
            <a:noAutofit/>
          </a:bodyPr>
          <a:lstStyle/>
          <a:p>
            <a:pPr algn="l"/>
            <a:r>
              <a:rPr lang="en-US" sz="3600" b="1" dirty="0" smtClean="0">
                <a:solidFill>
                  <a:srgbClr val="FF0000"/>
                </a:solidFill>
                <a:effectLst>
                  <a:outerShdw blurRad="38100" dist="38100" dir="2700000" algn="tl">
                    <a:srgbClr val="000000">
                      <a:alpha val="43137"/>
                    </a:srgbClr>
                  </a:outerShdw>
                </a:effectLst>
              </a:rPr>
              <a:t>References</a:t>
            </a:r>
          </a:p>
          <a:p>
            <a:pPr algn="l"/>
            <a:r>
              <a:rPr lang="en-US" sz="1800" dirty="0" smtClean="0"/>
              <a:t>1. </a:t>
            </a:r>
            <a:r>
              <a:rPr lang="en-US" sz="1800" dirty="0" err="1" smtClean="0"/>
              <a:t>Testa</a:t>
            </a:r>
            <a:r>
              <a:rPr lang="en-US" sz="1800" dirty="0" smtClean="0"/>
              <a:t> </a:t>
            </a:r>
            <a:r>
              <a:rPr lang="en-US" sz="1800" dirty="0"/>
              <a:t>U, Lo-Coco F. Prognostic factors in acute </a:t>
            </a:r>
            <a:r>
              <a:rPr lang="en-US" sz="1800" dirty="0" err="1"/>
              <a:t>promyelocytic</a:t>
            </a:r>
            <a:r>
              <a:rPr lang="en-US" sz="1800" dirty="0"/>
              <a:t> leukemia: strategies to define high-risk patients. Annals of hematology. 2016 Apr;95(5):673-80.</a:t>
            </a:r>
          </a:p>
          <a:p>
            <a:pPr algn="l"/>
            <a:r>
              <a:rPr lang="en-US" sz="1800" dirty="0"/>
              <a:t>2</a:t>
            </a:r>
            <a:r>
              <a:rPr lang="en-US" sz="1800" dirty="0" smtClean="0"/>
              <a:t>. </a:t>
            </a:r>
            <a:r>
              <a:rPr lang="en-US" sz="1800" dirty="0" err="1" smtClean="0"/>
              <a:t>Udensi</a:t>
            </a:r>
            <a:r>
              <a:rPr lang="en-US" sz="1800" dirty="0" smtClean="0"/>
              <a:t> </a:t>
            </a:r>
            <a:r>
              <a:rPr lang="en-US" sz="1800" dirty="0"/>
              <a:t>UK, </a:t>
            </a:r>
            <a:r>
              <a:rPr lang="en-US" sz="1800" dirty="0" err="1"/>
              <a:t>Tchounwou</a:t>
            </a:r>
            <a:r>
              <a:rPr lang="en-US" sz="1800" dirty="0"/>
              <a:t> PB. Dual effect of oxidative stress on leukemia cancer induction and treatment. Journal of Experimental &amp; Clinical Cancer Research. 2014 Dec;33(1):1-5.</a:t>
            </a:r>
          </a:p>
          <a:p>
            <a:pPr algn="l"/>
            <a:r>
              <a:rPr lang="en-US" sz="1800" dirty="0"/>
              <a:t>3</a:t>
            </a:r>
            <a:r>
              <a:rPr lang="en-US" sz="1800" dirty="0" smtClean="0"/>
              <a:t>. </a:t>
            </a:r>
            <a:r>
              <a:rPr lang="en-US" sz="1800" dirty="0" err="1" smtClean="0"/>
              <a:t>Papaemmanuil</a:t>
            </a:r>
            <a:r>
              <a:rPr lang="en-US" sz="1800" dirty="0" smtClean="0"/>
              <a:t> </a:t>
            </a:r>
            <a:r>
              <a:rPr lang="en-US" sz="1800" dirty="0"/>
              <a:t>E, </a:t>
            </a:r>
            <a:r>
              <a:rPr lang="en-US" sz="1800" dirty="0" err="1"/>
              <a:t>Gerstung</a:t>
            </a:r>
            <a:r>
              <a:rPr lang="en-US" sz="1800" dirty="0"/>
              <a:t> M, </a:t>
            </a:r>
            <a:r>
              <a:rPr lang="en-US" sz="1800" dirty="0" err="1"/>
              <a:t>Bullinger</a:t>
            </a:r>
            <a:r>
              <a:rPr lang="en-US" sz="1800" dirty="0"/>
              <a:t> L, </a:t>
            </a:r>
            <a:r>
              <a:rPr lang="en-US" sz="1800" dirty="0" err="1"/>
              <a:t>Gaidzik</a:t>
            </a:r>
            <a:r>
              <a:rPr lang="en-US" sz="1800" dirty="0"/>
              <a:t> VI, </a:t>
            </a:r>
            <a:r>
              <a:rPr lang="en-US" sz="1800" dirty="0" err="1"/>
              <a:t>Paschka</a:t>
            </a:r>
            <a:r>
              <a:rPr lang="en-US" sz="1800" dirty="0"/>
              <a:t> P, Roberts ND, Potter NE, </a:t>
            </a:r>
            <a:r>
              <a:rPr lang="en-US" sz="1800" dirty="0" err="1"/>
              <a:t>Heuser</a:t>
            </a:r>
            <a:r>
              <a:rPr lang="en-US" sz="1800" dirty="0"/>
              <a:t> M, </a:t>
            </a:r>
            <a:r>
              <a:rPr lang="en-US" sz="1800" dirty="0" err="1"/>
              <a:t>Thol</a:t>
            </a:r>
            <a:r>
              <a:rPr lang="en-US" sz="1800" dirty="0"/>
              <a:t> F, </a:t>
            </a:r>
            <a:r>
              <a:rPr lang="en-US" sz="1800" dirty="0" err="1"/>
              <a:t>Bolli</a:t>
            </a:r>
            <a:r>
              <a:rPr lang="en-US" sz="1800" dirty="0"/>
              <a:t> N, </a:t>
            </a:r>
            <a:r>
              <a:rPr lang="en-US" sz="1800" dirty="0" err="1"/>
              <a:t>Gundem</a:t>
            </a:r>
            <a:r>
              <a:rPr lang="en-US" sz="1800" dirty="0"/>
              <a:t> G. Genomic classification and prognosis in acute myeloid leukemia. New England Journal of Medicine. 2016 Jun 9;374(23):2209-21.</a:t>
            </a:r>
          </a:p>
          <a:p>
            <a:pPr algn="l"/>
            <a:r>
              <a:rPr lang="en-US" sz="1800" dirty="0"/>
              <a:t>4</a:t>
            </a:r>
            <a:r>
              <a:rPr lang="en-US" sz="1800" dirty="0" smtClean="0"/>
              <a:t>. </a:t>
            </a:r>
            <a:r>
              <a:rPr lang="en-US" sz="1800" dirty="0" err="1" smtClean="0"/>
              <a:t>Bielorai</a:t>
            </a:r>
            <a:r>
              <a:rPr lang="en-US" sz="1800" dirty="0" smtClean="0"/>
              <a:t> </a:t>
            </a:r>
            <a:r>
              <a:rPr lang="en-US" sz="1800" dirty="0"/>
              <a:t>B, Fisher T, Waldman D, </a:t>
            </a:r>
            <a:r>
              <a:rPr lang="en-US" sz="1800" dirty="0" err="1"/>
              <a:t>Lerenthal</a:t>
            </a:r>
            <a:r>
              <a:rPr lang="en-US" sz="1800" dirty="0"/>
              <a:t> Y, </a:t>
            </a:r>
            <a:r>
              <a:rPr lang="en-US" sz="1800" dirty="0" err="1"/>
              <a:t>Nissenkorn</a:t>
            </a:r>
            <a:r>
              <a:rPr lang="en-US" sz="1800" dirty="0"/>
              <a:t> A, </a:t>
            </a:r>
            <a:r>
              <a:rPr lang="en-US" sz="1800" dirty="0" err="1"/>
              <a:t>Tohami</a:t>
            </a:r>
            <a:r>
              <a:rPr lang="en-US" sz="1800" dirty="0"/>
              <a:t> T, </a:t>
            </a:r>
            <a:r>
              <a:rPr lang="en-US" sz="1800" dirty="0" err="1"/>
              <a:t>Marek</a:t>
            </a:r>
            <a:r>
              <a:rPr lang="en-US" sz="1800" dirty="0"/>
              <a:t> D, </a:t>
            </a:r>
            <a:r>
              <a:rPr lang="en-US" sz="1800" dirty="0" err="1"/>
              <a:t>Amariglio</a:t>
            </a:r>
            <a:r>
              <a:rPr lang="en-US" sz="1800" dirty="0"/>
              <a:t> N, </a:t>
            </a:r>
            <a:r>
              <a:rPr lang="en-US" sz="1800" dirty="0" err="1"/>
              <a:t>Toren</a:t>
            </a:r>
            <a:r>
              <a:rPr lang="en-US" sz="1800" dirty="0"/>
              <a:t> A. Acute lymphoblastic leukemia in early childhood as the presenting sign of ataxia-telangiectasia variant. Pediatric hematology and oncology. 2013 Sep 1;30(6):574-82.</a:t>
            </a:r>
          </a:p>
          <a:p>
            <a:pPr algn="l"/>
            <a:r>
              <a:rPr lang="en-US" sz="1800" dirty="0"/>
              <a:t>5</a:t>
            </a:r>
            <a:r>
              <a:rPr lang="en-US" sz="1800" dirty="0" smtClean="0"/>
              <a:t>. </a:t>
            </a:r>
            <a:r>
              <a:rPr lang="en-US" sz="1800" dirty="0" err="1" smtClean="0"/>
              <a:t>Döhner</a:t>
            </a:r>
            <a:r>
              <a:rPr lang="en-US" sz="1800" dirty="0" smtClean="0"/>
              <a:t> </a:t>
            </a:r>
            <a:r>
              <a:rPr lang="en-US" sz="1800" dirty="0"/>
              <a:t>H, </a:t>
            </a:r>
            <a:r>
              <a:rPr lang="en-US" sz="1800" dirty="0" err="1"/>
              <a:t>Weisdorf</a:t>
            </a:r>
            <a:r>
              <a:rPr lang="en-US" sz="1800" dirty="0"/>
              <a:t> DJ, Bloomfield CD. Acute myeloid leukemia. New England Journal of Medicine. 2015 Sep 17;373(12):1136-52.</a:t>
            </a:r>
          </a:p>
          <a:p>
            <a:pPr algn="l"/>
            <a:r>
              <a:rPr lang="en-US" sz="1800" dirty="0" err="1"/>
              <a:t>Battaglini</a:t>
            </a:r>
            <a:r>
              <a:rPr lang="en-US" sz="1800" dirty="0"/>
              <a:t> CL, Hackney AC, Garcia R, Groff D, Evans E, Shea T. The effects of an exercise program in leukemia patients. Integrative cancer therapies. 2009 Jun;8(2):130-8.</a:t>
            </a:r>
          </a:p>
        </p:txBody>
      </p:sp>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14</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015571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15</a:t>
            </a:r>
            <a:endParaRPr lang="ar-LY" sz="1600" b="1" dirty="0">
              <a:solidFill>
                <a:srgbClr val="FF0000"/>
              </a:solidFill>
              <a:effectLst>
                <a:outerShdw blurRad="38100" dist="38100" dir="2700000" algn="tl">
                  <a:srgbClr val="000000">
                    <a:alpha val="43137"/>
                  </a:srgbClr>
                </a:outerShdw>
              </a:effectLst>
            </a:endParaRPr>
          </a:p>
        </p:txBody>
      </p:sp>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0" y="1762125"/>
            <a:ext cx="7620000" cy="3333750"/>
          </a:xfrm>
          <a:prstGeom prst="rect">
            <a:avLst/>
          </a:prstGeom>
        </p:spPr>
      </p:pic>
    </p:spTree>
    <p:extLst>
      <p:ext uri="{BB962C8B-B14F-4D97-AF65-F5344CB8AC3E}">
        <p14:creationId xmlns:p14="http://schemas.microsoft.com/office/powerpoint/2010/main" val="283236236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59091" y="1342354"/>
            <a:ext cx="9356558" cy="4441201"/>
          </a:xfrm>
        </p:spPr>
        <p:txBody>
          <a:bodyPr>
            <a:noAutofit/>
          </a:bodyPr>
          <a:lstStyle/>
          <a:p>
            <a:pPr algn="l"/>
            <a:r>
              <a:rPr lang="en-US" sz="3600" b="1" dirty="0" smtClean="0">
                <a:solidFill>
                  <a:srgbClr val="FF0000"/>
                </a:solidFill>
              </a:rPr>
              <a:t>Objectives</a:t>
            </a:r>
            <a:endParaRPr lang="ar-LY" sz="3600" b="1" dirty="0" smtClean="0">
              <a:solidFill>
                <a:srgbClr val="FF0000"/>
              </a:solidFill>
            </a:endParaRPr>
          </a:p>
          <a:p>
            <a:pPr algn="l"/>
            <a:endParaRPr lang="en-US" sz="900" dirty="0" smtClean="0">
              <a:effectLst>
                <a:outerShdw blurRad="38100" dist="38100" dir="2700000" algn="tl">
                  <a:srgbClr val="000000">
                    <a:alpha val="43137"/>
                  </a:srgbClr>
                </a:outerShdw>
              </a:effectLst>
            </a:endParaRPr>
          </a:p>
          <a:p>
            <a:pPr algn="l"/>
            <a:r>
              <a:rPr lang="en-US" sz="2000" dirty="0" smtClean="0">
                <a:effectLst>
                  <a:outerShdw blurRad="38100" dist="38100" dir="2700000" algn="tl">
                    <a:srgbClr val="000000">
                      <a:alpha val="43137"/>
                    </a:srgbClr>
                  </a:outerShdw>
                </a:effectLst>
              </a:rPr>
              <a:t>Define Leukemia </a:t>
            </a:r>
          </a:p>
          <a:p>
            <a:pPr algn="l"/>
            <a:r>
              <a:rPr lang="en-US" sz="2000" dirty="0" smtClean="0">
                <a:effectLst>
                  <a:outerShdw blurRad="38100" dist="38100" dir="2700000" algn="tl">
                    <a:srgbClr val="000000">
                      <a:alpha val="43137"/>
                    </a:srgbClr>
                  </a:outerShdw>
                </a:effectLst>
              </a:rPr>
              <a:t>Out line Types of leukemia</a:t>
            </a:r>
          </a:p>
          <a:p>
            <a:pPr algn="l"/>
            <a:r>
              <a:rPr lang="en-US" sz="2000" dirty="0" smtClean="0">
                <a:effectLst>
                  <a:outerShdw blurRad="38100" dist="38100" dir="2700000" algn="tl">
                    <a:srgbClr val="000000">
                      <a:alpha val="43137"/>
                    </a:srgbClr>
                  </a:outerShdw>
                </a:effectLst>
              </a:rPr>
              <a:t>List the Signs and </a:t>
            </a:r>
            <a:r>
              <a:rPr lang="en-US" sz="2000" dirty="0">
                <a:effectLst>
                  <a:outerShdw blurRad="38100" dist="38100" dir="2700000" algn="tl">
                    <a:srgbClr val="000000">
                      <a:alpha val="43137"/>
                    </a:srgbClr>
                  </a:outerShdw>
                </a:effectLst>
              </a:rPr>
              <a:t>symptoms </a:t>
            </a:r>
            <a:r>
              <a:rPr lang="en-US" sz="2000" dirty="0" smtClean="0">
                <a:effectLst>
                  <a:outerShdw blurRad="38100" dist="38100" dir="2700000" algn="tl">
                    <a:srgbClr val="000000">
                      <a:alpha val="43137"/>
                    </a:srgbClr>
                  </a:outerShdw>
                </a:effectLst>
              </a:rPr>
              <a:t>of leukemia</a:t>
            </a:r>
          </a:p>
          <a:p>
            <a:pPr algn="l"/>
            <a:r>
              <a:rPr lang="en-US" sz="2000" dirty="0" smtClean="0">
                <a:effectLst>
                  <a:outerShdw blurRad="38100" dist="38100" dir="2700000" algn="tl">
                    <a:srgbClr val="000000">
                      <a:alpha val="43137"/>
                    </a:srgbClr>
                  </a:outerShdw>
                </a:effectLst>
              </a:rPr>
              <a:t>List the Causes and </a:t>
            </a:r>
            <a:r>
              <a:rPr lang="en-US" sz="2000" dirty="0">
                <a:effectLst>
                  <a:outerShdw blurRad="38100" dist="38100" dir="2700000" algn="tl">
                    <a:srgbClr val="000000">
                      <a:alpha val="43137"/>
                    </a:srgbClr>
                  </a:outerShdw>
                </a:effectLst>
              </a:rPr>
              <a:t>Risk factors of </a:t>
            </a:r>
            <a:r>
              <a:rPr lang="en-US" sz="2000" dirty="0" smtClean="0">
                <a:effectLst>
                  <a:outerShdw blurRad="38100" dist="38100" dir="2700000" algn="tl">
                    <a:srgbClr val="000000">
                      <a:alpha val="43137"/>
                    </a:srgbClr>
                  </a:outerShdw>
                </a:effectLst>
              </a:rPr>
              <a:t>leukemia</a:t>
            </a:r>
          </a:p>
          <a:p>
            <a:pPr algn="l"/>
            <a:r>
              <a:rPr lang="en-US" sz="2000" dirty="0" smtClean="0">
                <a:effectLst>
                  <a:outerShdw blurRad="38100" dist="38100" dir="2700000" algn="tl">
                    <a:srgbClr val="000000">
                      <a:alpha val="43137"/>
                    </a:srgbClr>
                  </a:outerShdw>
                </a:effectLst>
              </a:rPr>
              <a:t>	Mention </a:t>
            </a:r>
            <a:r>
              <a:rPr lang="en-US" sz="2000" dirty="0">
                <a:effectLst>
                  <a:outerShdw blurRad="38100" dist="38100" dir="2700000" algn="tl">
                    <a:srgbClr val="000000">
                      <a:alpha val="43137"/>
                    </a:srgbClr>
                  </a:outerShdw>
                </a:effectLst>
              </a:rPr>
              <a:t>the </a:t>
            </a:r>
            <a:r>
              <a:rPr lang="en-US" sz="2000" dirty="0" smtClean="0">
                <a:effectLst>
                  <a:outerShdw blurRad="38100" dist="38100" dir="2700000" algn="tl">
                    <a:srgbClr val="000000">
                      <a:alpha val="43137"/>
                    </a:srgbClr>
                  </a:outerShdw>
                </a:effectLst>
              </a:rPr>
              <a:t>Diagnosis of </a:t>
            </a:r>
            <a:r>
              <a:rPr lang="en-US" sz="2000" dirty="0">
                <a:effectLst>
                  <a:outerShdw blurRad="38100" dist="38100" dir="2700000" algn="tl">
                    <a:srgbClr val="000000">
                      <a:alpha val="43137"/>
                    </a:srgbClr>
                  </a:outerShdw>
                </a:effectLst>
              </a:rPr>
              <a:t>leukemia</a:t>
            </a:r>
          </a:p>
          <a:p>
            <a:pPr algn="l"/>
            <a:r>
              <a:rPr lang="en-US" sz="2000" dirty="0" smtClean="0">
                <a:effectLst>
                  <a:outerShdw blurRad="38100" dist="38100" dir="2700000" algn="tl">
                    <a:srgbClr val="000000">
                      <a:alpha val="43137"/>
                    </a:srgbClr>
                  </a:outerShdw>
                </a:effectLst>
              </a:rPr>
              <a:t>List the Treatment of leukemia</a:t>
            </a:r>
          </a:p>
          <a:p>
            <a:pPr algn="l"/>
            <a:r>
              <a:rPr lang="en-US" sz="2000" dirty="0" smtClean="0">
                <a:effectLst>
                  <a:outerShdw blurRad="38100" dist="38100" dir="2700000" algn="tl">
                    <a:srgbClr val="000000">
                      <a:alpha val="43137"/>
                    </a:srgbClr>
                  </a:outerShdw>
                </a:effectLst>
              </a:rPr>
              <a:t>Describe the prognosis of leukemia</a:t>
            </a:r>
          </a:p>
          <a:p>
            <a:pPr algn="l"/>
            <a:r>
              <a:rPr lang="en-US" sz="2000" dirty="0" smtClean="0">
                <a:effectLst>
                  <a:outerShdw blurRad="38100" dist="38100" dir="2700000" algn="tl">
                    <a:srgbClr val="000000">
                      <a:alpha val="43137"/>
                    </a:srgbClr>
                  </a:outerShdw>
                </a:effectLst>
              </a:rPr>
              <a:t>		</a:t>
            </a:r>
            <a:endParaRPr lang="ar-LY" sz="1050" dirty="0"/>
          </a:p>
        </p:txBody>
      </p:sp>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8586" y="2208103"/>
            <a:ext cx="4206032" cy="2942630"/>
          </a:xfrm>
          <a:prstGeom prst="rect">
            <a:avLst/>
          </a:prstGeom>
        </p:spPr>
      </p:pic>
      <p:sp>
        <p:nvSpPr>
          <p:cNvPr id="6" name="عنصر نائب للتذييل 5"/>
          <p:cNvSpPr>
            <a:spLocks noGrp="1"/>
          </p:cNvSpPr>
          <p:nvPr>
            <p:ph type="ftr" sz="quarter" idx="11"/>
          </p:nvPr>
        </p:nvSpPr>
        <p:spPr/>
        <p:txBody>
          <a:bodyPr/>
          <a:lstStyle/>
          <a:p>
            <a:pPr lvl="0"/>
            <a:r>
              <a:rPr lang="ar-LY" sz="1600" b="1" dirty="0" smtClean="0">
                <a:solidFill>
                  <a:srgbClr val="FF0000"/>
                </a:solidFill>
                <a:effectLst>
                  <a:outerShdw blurRad="38100" dist="38100" dir="2700000" algn="tl">
                    <a:srgbClr val="000000">
                      <a:alpha val="43137"/>
                    </a:srgbClr>
                  </a:outerShdw>
                </a:effectLst>
              </a:rPr>
              <a:t>2</a:t>
            </a:r>
            <a:endParaRPr lang="ar-LY" sz="1600" b="1" dirty="0">
              <a:solidFill>
                <a:srgbClr val="FF0000"/>
              </a:solidFill>
              <a:effectLst>
                <a:outerShdw blurRad="38100" dist="38100" dir="2700000" algn="tl">
                  <a:srgbClr val="000000">
                    <a:alpha val="43137"/>
                  </a:srgbClr>
                </a:outerShdw>
              </a:effectLst>
            </a:endParaRPr>
          </a:p>
          <a:p>
            <a:endParaRPr lang="ar-LY" dirty="0"/>
          </a:p>
        </p:txBody>
      </p:sp>
    </p:spTree>
    <p:extLst>
      <p:ext uri="{BB962C8B-B14F-4D97-AF65-F5344CB8AC3E}">
        <p14:creationId xmlns:p14="http://schemas.microsoft.com/office/powerpoint/2010/main" val="767984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354239" y="752356"/>
            <a:ext cx="8758181" cy="4093651"/>
          </a:xfrm>
        </p:spPr>
        <p:txBody>
          <a:bodyPr>
            <a:noAutofit/>
          </a:bodyPr>
          <a:lstStyle/>
          <a:p>
            <a:r>
              <a:rPr lang="" sz="4800" b="1" dirty="0" smtClean="0">
                <a:solidFill>
                  <a:srgbClr val="FF0000"/>
                </a:solidFill>
              </a:rPr>
              <a:t>Introduction</a:t>
            </a:r>
            <a:endParaRPr lang="ar-LY" sz="4800" b="1" dirty="0" smtClean="0">
              <a:solidFill>
                <a:srgbClr val="FF0000"/>
              </a:solidFill>
            </a:endParaRPr>
          </a:p>
          <a:p>
            <a:pPr algn="l"/>
            <a:r>
              <a:rPr lang="en-US" sz="2000" dirty="0" smtClean="0">
                <a:effectLst>
                  <a:outerShdw blurRad="38100" dist="38100" dir="2700000" algn="tl">
                    <a:srgbClr val="000000">
                      <a:alpha val="43137"/>
                    </a:srgbClr>
                  </a:outerShdw>
                </a:effectLst>
              </a:rPr>
              <a:t>		</a:t>
            </a:r>
            <a:endParaRPr lang="ar-LY" sz="1050" dirty="0"/>
          </a:p>
        </p:txBody>
      </p:sp>
      <p:pic>
        <p:nvPicPr>
          <p:cNvPr id="2" name="صورة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42168" y="2928393"/>
            <a:ext cx="4325869" cy="3204027"/>
          </a:xfrm>
          <a:prstGeom prst="rect">
            <a:avLst/>
          </a:prstGeom>
        </p:spPr>
      </p:pic>
      <p:sp>
        <p:nvSpPr>
          <p:cNvPr id="6" name="عنصر نائب للتذييل 5"/>
          <p:cNvSpPr>
            <a:spLocks noGrp="1"/>
          </p:cNvSpPr>
          <p:nvPr>
            <p:ph type="ftr" sz="quarter" idx="11"/>
          </p:nvPr>
        </p:nvSpPr>
        <p:spPr/>
        <p:txBody>
          <a:bodyPr/>
          <a:lstStyle/>
          <a:p>
            <a:pPr lvl="0"/>
            <a:r>
              <a:rPr lang="en-US" sz="1600" b="1" dirty="0">
                <a:solidFill>
                  <a:srgbClr val="FF0000"/>
                </a:solidFill>
                <a:effectLst>
                  <a:outerShdw blurRad="38100" dist="38100" dir="2700000" algn="tl">
                    <a:srgbClr val="000000">
                      <a:alpha val="43137"/>
                    </a:srgbClr>
                  </a:outerShdw>
                </a:effectLst>
              </a:rPr>
              <a:t>3</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470701"/>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319742" y="1228060"/>
            <a:ext cx="4535786" cy="4381877"/>
          </a:xfrm>
        </p:spPr>
        <p:txBody>
          <a:bodyPr>
            <a:noAutofit/>
          </a:bodyPr>
          <a:lstStyle/>
          <a:p>
            <a:pPr algn="l"/>
            <a:endParaRPr lang="en-US" sz="800" b="1" dirty="0" smtClean="0"/>
          </a:p>
          <a:p>
            <a:pPr algn="l"/>
            <a:endParaRPr lang="en-US" sz="800" b="1" dirty="0"/>
          </a:p>
          <a:p>
            <a:pPr algn="l"/>
            <a:endParaRPr lang="en-US" sz="800" b="1" dirty="0" smtClean="0"/>
          </a:p>
          <a:p>
            <a:pPr algn="l"/>
            <a:r>
              <a:rPr lang="en-US" sz="4000" b="1" dirty="0" err="1" smtClean="0">
                <a:solidFill>
                  <a:srgbClr val="FF0000"/>
                </a:solidFill>
                <a:effectLst>
                  <a:outerShdw blurRad="38100" dist="38100" dir="2700000" algn="tl">
                    <a:srgbClr val="000000">
                      <a:alpha val="43137"/>
                    </a:srgbClr>
                  </a:outerShdw>
                </a:effectLst>
              </a:rPr>
              <a:t>Defination</a:t>
            </a:r>
            <a:r>
              <a:rPr lang="en-US" sz="4000" b="1" dirty="0" smtClean="0">
                <a:solidFill>
                  <a:srgbClr val="FF0000"/>
                </a:solidFill>
                <a:effectLst>
                  <a:outerShdw blurRad="38100" dist="38100" dir="2700000" algn="tl">
                    <a:srgbClr val="000000">
                      <a:alpha val="43137"/>
                    </a:srgbClr>
                  </a:outerShdw>
                </a:effectLst>
              </a:rPr>
              <a:t>   </a:t>
            </a:r>
            <a:endParaRPr lang="ar-LY" sz="4000" b="1" dirty="0" smtClean="0">
              <a:solidFill>
                <a:srgbClr val="FF0000"/>
              </a:solidFill>
              <a:effectLst>
                <a:outerShdw blurRad="38100" dist="38100" dir="2700000" algn="tl">
                  <a:srgbClr val="000000">
                    <a:alpha val="43137"/>
                  </a:srgbClr>
                </a:outerShdw>
              </a:effectLst>
            </a:endParaRPr>
          </a:p>
          <a:p>
            <a:pPr algn="l"/>
            <a:endParaRPr lang="en-US" sz="1000" b="1" dirty="0" smtClean="0">
              <a:effectLst>
                <a:outerShdw blurRad="38100" dist="38100" dir="2700000" algn="tl">
                  <a:srgbClr val="000000">
                    <a:alpha val="43137"/>
                  </a:srgbClr>
                </a:outerShdw>
              </a:effectLst>
            </a:endParaRPr>
          </a:p>
          <a:p>
            <a:pPr algn="l"/>
            <a:r>
              <a:rPr lang="en-US" sz="1800" dirty="0" smtClean="0"/>
              <a:t>Leukemia is a cancer of the White blood cells.</a:t>
            </a:r>
            <a:endParaRPr lang="ar-LY" sz="1800" dirty="0" smtClean="0"/>
          </a:p>
          <a:p>
            <a:pPr algn="l"/>
            <a:endParaRPr lang="en-US" sz="1800" dirty="0" smtClean="0"/>
          </a:p>
          <a:p>
            <a:pPr algn="l"/>
            <a:r>
              <a:rPr lang="en-US" sz="1800" dirty="0" smtClean="0"/>
              <a:t>There are several broad categories of blood cells, including red blood cells (RBCs), white blood cells (WBCs), and platelets. Generally, leukemia refers to cancers of the WBCs</a:t>
            </a:r>
          </a:p>
        </p:txBody>
      </p:sp>
      <p:pic>
        <p:nvPicPr>
          <p:cNvPr id="5" name="صورة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4700" y="2337560"/>
            <a:ext cx="4200763" cy="3032760"/>
          </a:xfrm>
          <a:prstGeom prst="rect">
            <a:avLst/>
          </a:prstGeom>
        </p:spPr>
      </p:pic>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4</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504147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949353" y="1135465"/>
            <a:ext cx="5844985" cy="4594003"/>
          </a:xfrm>
        </p:spPr>
        <p:txBody>
          <a:bodyPr>
            <a:noAutofit/>
          </a:bodyPr>
          <a:lstStyle/>
          <a:p>
            <a:pPr algn="l"/>
            <a:endParaRPr lang="en-US" sz="900" b="1" dirty="0" smtClean="0"/>
          </a:p>
          <a:p>
            <a:pPr algn="l"/>
            <a:r>
              <a:rPr lang="" sz="3600" b="1" dirty="0" smtClean="0">
                <a:solidFill>
                  <a:srgbClr val="FF0000"/>
                </a:solidFill>
                <a:effectLst>
                  <a:outerShdw blurRad="38100" dist="38100" dir="2700000" algn="tl">
                    <a:srgbClr val="000000">
                      <a:alpha val="43137"/>
                    </a:srgbClr>
                  </a:outerShdw>
                </a:effectLst>
              </a:rPr>
              <a:t>Types</a:t>
            </a:r>
            <a:r>
              <a:rPr lang="en-US" sz="3600" b="1" dirty="0" smtClean="0">
                <a:solidFill>
                  <a:srgbClr val="FF0000"/>
                </a:solidFill>
                <a:effectLst>
                  <a:outerShdw blurRad="38100" dist="38100" dir="2700000" algn="tl">
                    <a:srgbClr val="000000">
                      <a:alpha val="43137"/>
                    </a:srgbClr>
                  </a:outerShdw>
                </a:effectLst>
              </a:rPr>
              <a:t>  of leukemia</a:t>
            </a:r>
          </a:p>
          <a:p>
            <a:pPr algn="l"/>
            <a:endParaRPr lang="en-US" sz="3600" b="1" dirty="0">
              <a:solidFill>
                <a:srgbClr val="FF0000"/>
              </a:solidFill>
              <a:effectLst>
                <a:outerShdw blurRad="38100" dist="38100" dir="2700000" algn="tl">
                  <a:srgbClr val="000000">
                    <a:alpha val="43137"/>
                  </a:srgbClr>
                </a:outerShdw>
              </a:effectLst>
            </a:endParaRPr>
          </a:p>
          <a:p>
            <a:pPr algn="l"/>
            <a:r>
              <a:rPr lang="en-US" sz="1800" dirty="0"/>
              <a:t>There are four main types of </a:t>
            </a:r>
            <a:r>
              <a:rPr lang="en-US" sz="1800" dirty="0" smtClean="0"/>
              <a:t>leukemia :</a:t>
            </a:r>
          </a:p>
          <a:p>
            <a:pPr algn="l"/>
            <a:r>
              <a:rPr lang="en-US" sz="1800" dirty="0" smtClean="0"/>
              <a:t>1 - acute </a:t>
            </a:r>
            <a:r>
              <a:rPr lang="en-US" sz="1800" dirty="0"/>
              <a:t>lymphoblastic leukemia (</a:t>
            </a:r>
            <a:r>
              <a:rPr lang="en-US" sz="1800" dirty="0" smtClean="0"/>
              <a:t>ALL)</a:t>
            </a:r>
          </a:p>
          <a:p>
            <a:pPr algn="l"/>
            <a:r>
              <a:rPr lang="en-US" sz="1800" dirty="0" smtClean="0"/>
              <a:t>2 - acute </a:t>
            </a:r>
            <a:r>
              <a:rPr lang="en-US" sz="1800" dirty="0"/>
              <a:t>myeloid leukemia (</a:t>
            </a:r>
            <a:r>
              <a:rPr lang="en-US" sz="1800" dirty="0" smtClean="0"/>
              <a:t>AML)</a:t>
            </a:r>
          </a:p>
          <a:p>
            <a:pPr algn="l"/>
            <a:r>
              <a:rPr lang="en-US" sz="1800" dirty="0" smtClean="0"/>
              <a:t>3- chronic </a:t>
            </a:r>
            <a:r>
              <a:rPr lang="en-US" sz="1800" dirty="0"/>
              <a:t>lymphocytic leukemia (</a:t>
            </a:r>
            <a:r>
              <a:rPr lang="en-US" sz="1800" dirty="0" smtClean="0"/>
              <a:t>CLL)</a:t>
            </a:r>
          </a:p>
          <a:p>
            <a:pPr algn="l"/>
            <a:r>
              <a:rPr lang="en-US" sz="1800" dirty="0" smtClean="0"/>
              <a:t>4 - chronic </a:t>
            </a:r>
            <a:r>
              <a:rPr lang="en-US" sz="1800" dirty="0"/>
              <a:t>myeloid leukemia (CML</a:t>
            </a:r>
            <a:r>
              <a:rPr lang="en-US" sz="1800" dirty="0" smtClean="0"/>
              <a:t>)</a:t>
            </a:r>
            <a:endParaRPr lang="ar-LY" sz="1800" dirty="0" smtClean="0"/>
          </a:p>
        </p:txBody>
      </p:sp>
      <p:pic>
        <p:nvPicPr>
          <p:cNvPr id="2" name="صورة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81625" y="2534702"/>
            <a:ext cx="5738416" cy="3528418"/>
          </a:xfrm>
          <a:prstGeom prst="rect">
            <a:avLst/>
          </a:prstGeom>
        </p:spPr>
      </p:pic>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5</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94124834"/>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71333" y="717631"/>
            <a:ext cx="5845214" cy="5069712"/>
          </a:xfrm>
        </p:spPr>
        <p:txBody>
          <a:bodyPr>
            <a:noAutofit/>
          </a:bodyPr>
          <a:lstStyle/>
          <a:p>
            <a:pPr algn="l"/>
            <a:endParaRPr lang="en-US" sz="800" b="1" dirty="0" smtClean="0"/>
          </a:p>
          <a:p>
            <a:pPr algn="l"/>
            <a:r>
              <a:rPr lang="en-US" sz="3600" b="1" dirty="0">
                <a:solidFill>
                  <a:srgbClr val="FF0000"/>
                </a:solidFill>
                <a:effectLst>
                  <a:outerShdw blurRad="38100" dist="38100" dir="2700000" algn="tl">
                    <a:srgbClr val="000000">
                      <a:alpha val="43137"/>
                    </a:srgbClr>
                  </a:outerShdw>
                </a:effectLst>
              </a:rPr>
              <a:t>Types  of leukemia</a:t>
            </a:r>
          </a:p>
          <a:p>
            <a:pPr algn="l"/>
            <a:endParaRPr lang="en-US" sz="1100" b="1" dirty="0" smtClean="0">
              <a:solidFill>
                <a:srgbClr val="FF0000"/>
              </a:solidFill>
              <a:effectLst>
                <a:outerShdw blurRad="38100" dist="38100" dir="2700000" algn="tl">
                  <a:srgbClr val="000000">
                    <a:alpha val="43137"/>
                  </a:srgbClr>
                </a:outerShdw>
              </a:effectLst>
            </a:endParaRPr>
          </a:p>
          <a:p>
            <a:pPr algn="l"/>
            <a:r>
              <a:rPr lang="en-US" sz="1800" b="1" dirty="0" smtClean="0">
                <a:solidFill>
                  <a:srgbClr val="FF0000"/>
                </a:solidFill>
              </a:rPr>
              <a:t>1 - Acute lymphocytic leukemia (ALL).</a:t>
            </a:r>
          </a:p>
          <a:p>
            <a:pPr algn="l"/>
            <a:r>
              <a:rPr lang="en-US" sz="1600" dirty="0" smtClean="0"/>
              <a:t>This is the most common type of leukemia in young children.                       also can  occur in adults.</a:t>
            </a:r>
          </a:p>
          <a:p>
            <a:pPr algn="l"/>
            <a:r>
              <a:rPr lang="en-US" sz="1800" b="1" dirty="0" smtClean="0">
                <a:solidFill>
                  <a:srgbClr val="FF0000"/>
                </a:solidFill>
              </a:rPr>
              <a:t>2 - Acute </a:t>
            </a:r>
            <a:r>
              <a:rPr lang="en-US" sz="1800" b="1" dirty="0" err="1" smtClean="0">
                <a:solidFill>
                  <a:srgbClr val="FF0000"/>
                </a:solidFill>
              </a:rPr>
              <a:t>myelogenous</a:t>
            </a:r>
            <a:r>
              <a:rPr lang="en-US" sz="1800" b="1" dirty="0" smtClean="0">
                <a:solidFill>
                  <a:srgbClr val="FF0000"/>
                </a:solidFill>
              </a:rPr>
              <a:t> leukemia (AML).</a:t>
            </a:r>
          </a:p>
          <a:p>
            <a:pPr algn="l"/>
            <a:r>
              <a:rPr lang="en-US" sz="1600" dirty="0" smtClean="0"/>
              <a:t>AML is the most common type of acute leukemia in adults          AML is a common type of leukemia , It occurs in children and adults</a:t>
            </a:r>
          </a:p>
          <a:p>
            <a:pPr algn="l"/>
            <a:r>
              <a:rPr lang="en-US" sz="1800" b="1" dirty="0" smtClean="0">
                <a:solidFill>
                  <a:srgbClr val="FF0000"/>
                </a:solidFill>
              </a:rPr>
              <a:t>3 - Chronic lymphocytic leukemia (CLL). </a:t>
            </a:r>
            <a:endParaRPr lang="en-US" sz="1800" dirty="0" smtClean="0">
              <a:solidFill>
                <a:srgbClr val="FF0000"/>
              </a:solidFill>
            </a:endParaRPr>
          </a:p>
          <a:p>
            <a:pPr algn="l"/>
            <a:r>
              <a:rPr lang="en-US" sz="1600" dirty="0" smtClean="0"/>
              <a:t>the most common chronic adult leukemia , you may feel well for years without needing treatment.</a:t>
            </a:r>
          </a:p>
          <a:p>
            <a:pPr algn="l"/>
            <a:r>
              <a:rPr lang="en-US" sz="1800" b="1" dirty="0" smtClean="0">
                <a:solidFill>
                  <a:srgbClr val="FF0000"/>
                </a:solidFill>
              </a:rPr>
              <a:t>4 - Chronic </a:t>
            </a:r>
            <a:r>
              <a:rPr lang="en-US" sz="1800" b="1" dirty="0" err="1" smtClean="0">
                <a:solidFill>
                  <a:srgbClr val="FF0000"/>
                </a:solidFill>
              </a:rPr>
              <a:t>myelogenous</a:t>
            </a:r>
            <a:r>
              <a:rPr lang="en-US" sz="1800" b="1" dirty="0" smtClean="0">
                <a:solidFill>
                  <a:srgbClr val="FF0000"/>
                </a:solidFill>
              </a:rPr>
              <a:t> leukemia (CML). </a:t>
            </a:r>
          </a:p>
          <a:p>
            <a:pPr algn="l"/>
            <a:r>
              <a:rPr lang="en-US" sz="1600" dirty="0" smtClean="0"/>
              <a:t>This type of leukemia mainly affects adults. A person with CML may have few or no symptoms for months or years before entering a phase in which the leukemia cells grow more quickly.</a:t>
            </a:r>
            <a:endParaRPr lang="en-US" sz="1600" dirty="0"/>
          </a:p>
        </p:txBody>
      </p:sp>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1905" y="1624081"/>
            <a:ext cx="5354900" cy="3688698"/>
          </a:xfrm>
          <a:prstGeom prst="rect">
            <a:avLst/>
          </a:prstGeom>
        </p:spPr>
      </p:pic>
      <p:sp>
        <p:nvSpPr>
          <p:cNvPr id="5" name="عنصر نائب للتذييل 4"/>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6</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2134755"/>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87082" y="844945"/>
            <a:ext cx="5798918" cy="4942394"/>
          </a:xfrm>
        </p:spPr>
        <p:txBody>
          <a:bodyPr>
            <a:noAutofit/>
          </a:bodyPr>
          <a:lstStyle/>
          <a:p>
            <a:pPr algn="l"/>
            <a:endParaRPr lang="en-US" sz="800" b="1" dirty="0" smtClean="0"/>
          </a:p>
          <a:p>
            <a:pPr algn="l"/>
            <a:r>
              <a:rPr lang="en-US" sz="3200" b="1" dirty="0" smtClean="0">
                <a:solidFill>
                  <a:srgbClr val="FF0000"/>
                </a:solidFill>
                <a:effectLst>
                  <a:outerShdw blurRad="38100" dist="38100" dir="2700000" algn="tl">
                    <a:srgbClr val="000000">
                      <a:alpha val="43137"/>
                    </a:srgbClr>
                  </a:outerShdw>
                </a:effectLst>
              </a:rPr>
              <a:t>signs </a:t>
            </a:r>
            <a:r>
              <a:rPr lang="en-US" sz="3200" b="1" dirty="0">
                <a:solidFill>
                  <a:srgbClr val="FF0000"/>
                </a:solidFill>
                <a:effectLst>
                  <a:outerShdw blurRad="38100" dist="38100" dir="2700000" algn="tl">
                    <a:srgbClr val="000000">
                      <a:alpha val="43137"/>
                    </a:srgbClr>
                  </a:outerShdw>
                </a:effectLst>
              </a:rPr>
              <a:t>and symptoms of leukemia</a:t>
            </a:r>
            <a:endParaRPr lang="en-US" sz="3200" b="1" dirty="0" smtClean="0">
              <a:solidFill>
                <a:srgbClr val="FF0000"/>
              </a:solidFill>
              <a:effectLst>
                <a:outerShdw blurRad="38100" dist="38100" dir="2700000" algn="tl">
                  <a:srgbClr val="000000">
                    <a:alpha val="43137"/>
                  </a:srgbClr>
                </a:outerShdw>
              </a:effectLst>
            </a:endParaRPr>
          </a:p>
          <a:p>
            <a:pPr algn="l"/>
            <a:endParaRPr lang="en-US" sz="100" b="1" dirty="0">
              <a:solidFill>
                <a:srgbClr val="FF0000"/>
              </a:solidFill>
              <a:effectLst>
                <a:outerShdw blurRad="38100" dist="38100" dir="2700000" algn="tl">
                  <a:srgbClr val="000000">
                    <a:alpha val="43137"/>
                  </a:srgbClr>
                </a:outerShdw>
              </a:effectLst>
            </a:endParaRPr>
          </a:p>
          <a:p>
            <a:pPr algn="l"/>
            <a:r>
              <a:rPr lang="en-US" sz="1600" dirty="0" smtClean="0"/>
              <a:t>Leukemia </a:t>
            </a:r>
            <a:r>
              <a:rPr lang="en-US" sz="1600" dirty="0"/>
              <a:t>symptoms vary, depending on the type of </a:t>
            </a:r>
            <a:r>
              <a:rPr lang="en-US" sz="1600" dirty="0" smtClean="0"/>
              <a:t>leukemia</a:t>
            </a:r>
          </a:p>
          <a:p>
            <a:pPr algn="l"/>
            <a:r>
              <a:rPr lang="en-US" sz="1600" dirty="0" smtClean="0"/>
              <a:t>Common </a:t>
            </a:r>
            <a:r>
              <a:rPr lang="en-US" sz="1600" dirty="0"/>
              <a:t>leukemia signs and symptoms include</a:t>
            </a:r>
            <a:r>
              <a:rPr lang="en-US" sz="1600" dirty="0" smtClean="0"/>
              <a:t>:</a:t>
            </a:r>
            <a:endParaRPr lang="en-US" sz="1600" dirty="0"/>
          </a:p>
          <a:p>
            <a:pPr algn="l"/>
            <a:r>
              <a:rPr lang="en-US" sz="1600" dirty="0" smtClean="0"/>
              <a:t>- Fever </a:t>
            </a:r>
            <a:r>
              <a:rPr lang="en-US" sz="1600" dirty="0"/>
              <a:t>or chills</a:t>
            </a:r>
          </a:p>
          <a:p>
            <a:pPr algn="l"/>
            <a:r>
              <a:rPr lang="en-US" sz="1600" dirty="0" smtClean="0"/>
              <a:t>- Persistent </a:t>
            </a:r>
            <a:r>
              <a:rPr lang="en-US" sz="1600" dirty="0"/>
              <a:t>fatigue, weakness</a:t>
            </a:r>
          </a:p>
          <a:p>
            <a:pPr algn="l"/>
            <a:r>
              <a:rPr lang="en-US" sz="1600" dirty="0" smtClean="0"/>
              <a:t>- Frequent </a:t>
            </a:r>
            <a:r>
              <a:rPr lang="en-US" sz="1600" dirty="0"/>
              <a:t>or severe </a:t>
            </a:r>
            <a:r>
              <a:rPr lang="en-US" sz="1600" dirty="0" smtClean="0"/>
              <a:t>infections</a:t>
            </a:r>
            <a:endParaRPr lang="en-US" sz="1600" dirty="0"/>
          </a:p>
          <a:p>
            <a:pPr algn="l"/>
            <a:r>
              <a:rPr lang="en-US" sz="1600" dirty="0" smtClean="0"/>
              <a:t>- Losing </a:t>
            </a:r>
            <a:r>
              <a:rPr lang="en-US" sz="1600" dirty="0"/>
              <a:t>weight without trying</a:t>
            </a:r>
          </a:p>
          <a:p>
            <a:pPr algn="l"/>
            <a:r>
              <a:rPr lang="en-US" sz="1600" dirty="0" smtClean="0"/>
              <a:t>- Swollen </a:t>
            </a:r>
            <a:r>
              <a:rPr lang="en-US" sz="1600" dirty="0"/>
              <a:t>lymph nodes, enlarged liver or spleen</a:t>
            </a:r>
          </a:p>
          <a:p>
            <a:pPr algn="l"/>
            <a:r>
              <a:rPr lang="en-US" sz="1600" dirty="0" smtClean="0"/>
              <a:t>- Easy </a:t>
            </a:r>
            <a:r>
              <a:rPr lang="en-US" sz="1600" dirty="0"/>
              <a:t>bleeding or bruising</a:t>
            </a:r>
          </a:p>
          <a:p>
            <a:pPr algn="l"/>
            <a:r>
              <a:rPr lang="en-US" sz="1600" dirty="0" smtClean="0"/>
              <a:t>- Recurrent </a:t>
            </a:r>
            <a:r>
              <a:rPr lang="en-US" sz="1600" dirty="0" err="1" smtClean="0"/>
              <a:t>nosebleeding</a:t>
            </a:r>
            <a:endParaRPr lang="en-US" sz="1600" dirty="0"/>
          </a:p>
          <a:p>
            <a:pPr algn="l"/>
            <a:r>
              <a:rPr lang="en-US" sz="1600" dirty="0" smtClean="0"/>
              <a:t>- Tiny </a:t>
            </a:r>
            <a:r>
              <a:rPr lang="en-US" sz="1600" dirty="0"/>
              <a:t>red spots in your skin (</a:t>
            </a:r>
            <a:r>
              <a:rPr lang="en-US" sz="1600" dirty="0" err="1"/>
              <a:t>petechiae</a:t>
            </a:r>
            <a:r>
              <a:rPr lang="en-US" sz="1600" dirty="0" smtClean="0"/>
              <a:t>)</a:t>
            </a:r>
            <a:endParaRPr lang="en-US" sz="1600" dirty="0"/>
          </a:p>
          <a:p>
            <a:pPr algn="l"/>
            <a:r>
              <a:rPr lang="en-US" sz="1600" dirty="0" smtClean="0"/>
              <a:t>- Excessive </a:t>
            </a:r>
            <a:r>
              <a:rPr lang="en-US" sz="1600" dirty="0"/>
              <a:t>sweating, especially at night</a:t>
            </a:r>
          </a:p>
          <a:p>
            <a:pPr algn="l"/>
            <a:r>
              <a:rPr lang="en-US" sz="1600" dirty="0" smtClean="0"/>
              <a:t>- Bone </a:t>
            </a:r>
            <a:r>
              <a:rPr lang="en-US" sz="1600" dirty="0"/>
              <a:t>pain or tenderness</a:t>
            </a:r>
          </a:p>
        </p:txBody>
      </p:sp>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3541" y="2037143"/>
            <a:ext cx="5485315" cy="3912665"/>
          </a:xfrm>
          <a:prstGeom prst="rect">
            <a:avLst/>
          </a:prstGeom>
        </p:spPr>
      </p:pic>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7</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279239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93538" y="1226915"/>
            <a:ext cx="6435525" cy="4537275"/>
          </a:xfrm>
        </p:spPr>
        <p:txBody>
          <a:bodyPr>
            <a:noAutofit/>
          </a:bodyPr>
          <a:lstStyle/>
          <a:p>
            <a:pPr algn="l"/>
            <a:r>
              <a:rPr lang="en-US" sz="3200" b="1" dirty="0" smtClean="0">
                <a:solidFill>
                  <a:srgbClr val="FF0000"/>
                </a:solidFill>
                <a:effectLst>
                  <a:outerShdw blurRad="38100" dist="38100" dir="2700000" algn="tl">
                    <a:srgbClr val="000000">
                      <a:alpha val="43137"/>
                    </a:srgbClr>
                  </a:outerShdw>
                </a:effectLst>
              </a:rPr>
              <a:t>Causes and Risk </a:t>
            </a:r>
            <a:r>
              <a:rPr lang="en-US" sz="3200" b="1" dirty="0">
                <a:solidFill>
                  <a:srgbClr val="FF0000"/>
                </a:solidFill>
                <a:effectLst>
                  <a:outerShdw blurRad="38100" dist="38100" dir="2700000" algn="tl">
                    <a:srgbClr val="000000">
                      <a:alpha val="43137"/>
                    </a:srgbClr>
                  </a:outerShdw>
                </a:effectLst>
              </a:rPr>
              <a:t>factors of leukemia</a:t>
            </a:r>
            <a:endParaRPr lang="en-US" sz="3200" b="1" dirty="0" smtClean="0">
              <a:solidFill>
                <a:srgbClr val="FF0000"/>
              </a:solidFill>
              <a:effectLst>
                <a:outerShdw blurRad="38100" dist="38100" dir="2700000" algn="tl">
                  <a:srgbClr val="000000">
                    <a:alpha val="43137"/>
                  </a:srgbClr>
                </a:outerShdw>
              </a:effectLst>
            </a:endParaRPr>
          </a:p>
          <a:p>
            <a:pPr algn="l"/>
            <a:r>
              <a:rPr lang="en-US" sz="2000" b="1" dirty="0" smtClean="0">
                <a:solidFill>
                  <a:srgbClr val="FF0000"/>
                </a:solidFill>
                <a:effectLst>
                  <a:outerShdw blurRad="38100" dist="38100" dir="2700000" algn="tl">
                    <a:srgbClr val="000000">
                      <a:alpha val="43137"/>
                    </a:srgbClr>
                  </a:outerShdw>
                </a:effectLst>
              </a:rPr>
              <a:t> </a:t>
            </a:r>
          </a:p>
          <a:p>
            <a:pPr algn="l"/>
            <a:r>
              <a:rPr lang="en-US" sz="1600" dirty="0"/>
              <a:t>Leukemia, like other cancers, results from mutations in the DNA. </a:t>
            </a:r>
            <a:endParaRPr lang="en-US" sz="1600" dirty="0" smtClean="0"/>
          </a:p>
          <a:p>
            <a:pPr algn="l"/>
            <a:r>
              <a:rPr lang="en-US" sz="1600" dirty="0" smtClean="0"/>
              <a:t>Certain </a:t>
            </a:r>
            <a:r>
              <a:rPr lang="en-US" sz="1600" dirty="0"/>
              <a:t>mutations can trigger leukemia by activating oncogenes or deactivating tumor suppressor genes</a:t>
            </a:r>
          </a:p>
          <a:p>
            <a:pPr algn="l"/>
            <a:r>
              <a:rPr lang="en-US" sz="1600" dirty="0" smtClean="0"/>
              <a:t>Common </a:t>
            </a:r>
            <a:r>
              <a:rPr lang="en-US" sz="1600" dirty="0"/>
              <a:t>leukemia Causes and Risk factors include</a:t>
            </a:r>
            <a:r>
              <a:rPr lang="en-US" sz="1600" dirty="0" smtClean="0"/>
              <a:t>:</a:t>
            </a:r>
          </a:p>
          <a:p>
            <a:pPr algn="l"/>
            <a:endParaRPr lang="en-US" sz="1050" dirty="0"/>
          </a:p>
          <a:p>
            <a:pPr algn="l"/>
            <a:r>
              <a:rPr lang="en-US" sz="1600" dirty="0" smtClean="0"/>
              <a:t>- Previous </a:t>
            </a:r>
            <a:r>
              <a:rPr lang="en-US" sz="1600" dirty="0"/>
              <a:t>cancer treatment</a:t>
            </a:r>
            <a:r>
              <a:rPr lang="en-US" sz="1600" dirty="0" smtClean="0"/>
              <a:t>.</a:t>
            </a:r>
            <a:endParaRPr lang="en-US" sz="1600" dirty="0"/>
          </a:p>
          <a:p>
            <a:pPr algn="l"/>
            <a:r>
              <a:rPr lang="en-US" sz="1600" dirty="0" smtClean="0"/>
              <a:t>- Genetic disorders.</a:t>
            </a:r>
          </a:p>
          <a:p>
            <a:pPr algn="l"/>
            <a:r>
              <a:rPr lang="en-US" sz="1600" dirty="0" smtClean="0"/>
              <a:t>- Exposure </a:t>
            </a:r>
            <a:r>
              <a:rPr lang="en-US" sz="1600" dirty="0"/>
              <a:t>to certain </a:t>
            </a:r>
            <a:r>
              <a:rPr lang="en-US" sz="1600" dirty="0" smtClean="0"/>
              <a:t>chemicals or medication</a:t>
            </a:r>
            <a:endParaRPr lang="en-US" sz="1600" dirty="0"/>
          </a:p>
          <a:p>
            <a:pPr algn="l"/>
            <a:r>
              <a:rPr lang="en-US" sz="1600" dirty="0" smtClean="0"/>
              <a:t>- Smoking.</a:t>
            </a:r>
            <a:endParaRPr lang="en-US" sz="1600" dirty="0"/>
          </a:p>
          <a:p>
            <a:pPr algn="l"/>
            <a:r>
              <a:rPr lang="en-US" sz="1600" dirty="0" smtClean="0"/>
              <a:t>- Family </a:t>
            </a:r>
            <a:r>
              <a:rPr lang="en-US" sz="1600" dirty="0"/>
              <a:t>history of leukemia</a:t>
            </a:r>
            <a:r>
              <a:rPr lang="en-US" sz="1600" dirty="0" smtClean="0"/>
              <a:t>.</a:t>
            </a:r>
            <a:endParaRPr lang="ar-LY" sz="1600" dirty="0" smtClean="0"/>
          </a:p>
          <a:p>
            <a:pPr algn="l"/>
            <a:r>
              <a:rPr lang="en-US" sz="1600" dirty="0" smtClean="0"/>
              <a:t>- Obesity</a:t>
            </a:r>
            <a:endParaRPr lang="en-US" sz="1600" dirty="0"/>
          </a:p>
        </p:txBody>
      </p:sp>
      <p:pic>
        <p:nvPicPr>
          <p:cNvPr id="5" name="صورة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8184" y="1736202"/>
            <a:ext cx="4061547" cy="4670385"/>
          </a:xfrm>
          <a:prstGeom prst="rect">
            <a:avLst/>
          </a:prstGeom>
        </p:spPr>
      </p:pic>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8</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17113474"/>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3000"/>
            <a:lum/>
          </a:blip>
          <a:srcRect/>
          <a:stretch>
            <a:fillRect t="-13000" b="-13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87084" y="891241"/>
            <a:ext cx="5474826" cy="4537275"/>
          </a:xfrm>
        </p:spPr>
        <p:txBody>
          <a:bodyPr>
            <a:noAutofit/>
          </a:bodyPr>
          <a:lstStyle/>
          <a:p>
            <a:pPr algn="l"/>
            <a:endParaRPr lang="en-US" sz="900" b="1" dirty="0" smtClean="0"/>
          </a:p>
          <a:p>
            <a:pPr algn="l"/>
            <a:r>
              <a:rPr lang="en-US" sz="3200" b="1" dirty="0" smtClean="0">
                <a:solidFill>
                  <a:srgbClr val="FF0000"/>
                </a:solidFill>
                <a:effectLst>
                  <a:outerShdw blurRad="38100" dist="38100" dir="2700000" algn="tl">
                    <a:srgbClr val="000000">
                      <a:alpha val="43137"/>
                    </a:srgbClr>
                  </a:outerShdw>
                </a:effectLst>
              </a:rPr>
              <a:t>Diagnosis </a:t>
            </a:r>
            <a:r>
              <a:rPr lang="en-US" sz="3200" b="1" dirty="0">
                <a:solidFill>
                  <a:srgbClr val="FF0000"/>
                </a:solidFill>
                <a:effectLst>
                  <a:outerShdw blurRad="38100" dist="38100" dir="2700000" algn="tl">
                    <a:srgbClr val="000000">
                      <a:alpha val="43137"/>
                    </a:srgbClr>
                  </a:outerShdw>
                </a:effectLst>
              </a:rPr>
              <a:t>of leukemia</a:t>
            </a:r>
            <a:r>
              <a:rPr lang="ar-LY" sz="3200" b="1" dirty="0" smtClean="0">
                <a:solidFill>
                  <a:srgbClr val="FF0000"/>
                </a:solidFill>
                <a:effectLst>
                  <a:outerShdw blurRad="38100" dist="38100" dir="2700000" algn="tl">
                    <a:srgbClr val="000000">
                      <a:alpha val="43137"/>
                    </a:srgbClr>
                  </a:outerShdw>
                </a:effectLst>
              </a:rPr>
              <a:t> </a:t>
            </a:r>
            <a:endParaRPr lang="en-US" sz="3200" b="1" dirty="0" smtClean="0">
              <a:solidFill>
                <a:srgbClr val="FF0000"/>
              </a:solidFill>
              <a:effectLst>
                <a:outerShdw blurRad="38100" dist="38100" dir="2700000" algn="tl">
                  <a:srgbClr val="000000">
                    <a:alpha val="43137"/>
                  </a:srgbClr>
                </a:outerShdw>
              </a:effectLst>
            </a:endParaRPr>
          </a:p>
          <a:p>
            <a:pPr algn="l"/>
            <a:endParaRPr lang="ar-LY" sz="1800" dirty="0" smtClean="0"/>
          </a:p>
          <a:p>
            <a:pPr algn="l"/>
            <a:r>
              <a:rPr lang="en-US" sz="1800" dirty="0" smtClean="0"/>
              <a:t>- complete </a:t>
            </a:r>
            <a:r>
              <a:rPr lang="en-US" sz="1800" dirty="0"/>
              <a:t>blood </a:t>
            </a:r>
            <a:r>
              <a:rPr lang="en-US" sz="1800" dirty="0" smtClean="0"/>
              <a:t>counts .</a:t>
            </a:r>
          </a:p>
          <a:p>
            <a:pPr algn="l"/>
            <a:endParaRPr lang="en-US" sz="1800" dirty="0"/>
          </a:p>
          <a:p>
            <a:pPr algn="l"/>
            <a:r>
              <a:rPr lang="en-US" sz="1800" dirty="0" smtClean="0"/>
              <a:t>- bone </a:t>
            </a:r>
            <a:r>
              <a:rPr lang="en-US" sz="1800" dirty="0"/>
              <a:t>marrow </a:t>
            </a:r>
            <a:r>
              <a:rPr lang="en-US" sz="1800" dirty="0" smtClean="0"/>
              <a:t>examination </a:t>
            </a:r>
            <a:r>
              <a:rPr lang="en-US" sz="1800" dirty="0"/>
              <a:t>(biopsy , Spinal </a:t>
            </a:r>
            <a:r>
              <a:rPr lang="en-US" sz="1800" dirty="0" smtClean="0"/>
              <a:t>tap)</a:t>
            </a:r>
          </a:p>
          <a:p>
            <a:pPr algn="l"/>
            <a:endParaRPr lang="en-US" sz="1800" dirty="0" smtClean="0"/>
          </a:p>
          <a:p>
            <a:pPr algn="l"/>
            <a:r>
              <a:rPr lang="en-US" sz="1800" dirty="0" smtClean="0"/>
              <a:t>- lymph </a:t>
            </a:r>
            <a:r>
              <a:rPr lang="en-US" sz="1800" dirty="0"/>
              <a:t>node </a:t>
            </a:r>
            <a:r>
              <a:rPr lang="en-US" sz="1800" dirty="0" smtClean="0"/>
              <a:t>biopsy .</a:t>
            </a:r>
          </a:p>
          <a:p>
            <a:pPr algn="l"/>
            <a:endParaRPr lang="en-US" sz="1800" dirty="0" smtClean="0"/>
          </a:p>
          <a:p>
            <a:pPr algn="l"/>
            <a:r>
              <a:rPr lang="en-US" sz="1800" dirty="0" smtClean="0"/>
              <a:t>- Cytogenetic</a:t>
            </a:r>
            <a:br>
              <a:rPr lang="en-US" sz="1800" dirty="0" smtClean="0"/>
            </a:br>
            <a:endParaRPr lang="en-US" sz="1800" dirty="0"/>
          </a:p>
          <a:p>
            <a:pPr algn="l"/>
            <a:r>
              <a:rPr lang="en-US" sz="1800" dirty="0" smtClean="0"/>
              <a:t>- X-ray</a:t>
            </a:r>
            <a:r>
              <a:rPr lang="en-US" sz="1800" dirty="0"/>
              <a:t>, </a:t>
            </a:r>
            <a:r>
              <a:rPr lang="en-US" sz="1800" dirty="0" smtClean="0"/>
              <a:t>CT ,MRI</a:t>
            </a:r>
            <a:r>
              <a:rPr lang="en-US" sz="1800" dirty="0"/>
              <a:t>, or </a:t>
            </a:r>
            <a:r>
              <a:rPr lang="en-US" sz="1800" dirty="0" smtClean="0"/>
              <a:t>ultrasound .</a:t>
            </a:r>
            <a:endParaRPr lang="ar-LY" sz="1800" dirty="0" smtClean="0"/>
          </a:p>
        </p:txBody>
      </p:sp>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7796" y="1643604"/>
            <a:ext cx="4732879" cy="4583576"/>
          </a:xfrm>
          <a:prstGeom prst="rect">
            <a:avLst/>
          </a:prstGeom>
        </p:spPr>
      </p:pic>
      <p:sp>
        <p:nvSpPr>
          <p:cNvPr id="6" name="عنصر نائب للتذييل 5"/>
          <p:cNvSpPr>
            <a:spLocks noGrp="1"/>
          </p:cNvSpPr>
          <p:nvPr>
            <p:ph type="ftr" sz="quarter" idx="11"/>
          </p:nvPr>
        </p:nvSpPr>
        <p:spPr/>
        <p:txBody>
          <a:bodyPr/>
          <a:lstStyle/>
          <a:p>
            <a:pPr lvl="0"/>
            <a:r>
              <a:rPr lang="en-US" sz="1600" b="1" dirty="0" smtClean="0">
                <a:solidFill>
                  <a:srgbClr val="FF0000"/>
                </a:solidFill>
                <a:effectLst>
                  <a:outerShdw blurRad="38100" dist="38100" dir="2700000" algn="tl">
                    <a:srgbClr val="000000">
                      <a:alpha val="43137"/>
                    </a:srgbClr>
                  </a:outerShdw>
                </a:effectLst>
              </a:rPr>
              <a:t>9</a:t>
            </a:r>
            <a:endParaRPr lang="ar-LY" sz="1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57432392"/>
      </p:ext>
    </p:extLst>
  </p:cSld>
  <p:clrMapOvr>
    <a:masterClrMapping/>
  </p:clrMapOvr>
  <p:transition spd="med">
    <p:pull dir="r"/>
  </p:transition>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596</TotalTime>
  <Words>1524</Words>
  <Application>Microsoft Office PowerPoint</Application>
  <PresentationFormat>ملء الشاشة</PresentationFormat>
  <Paragraphs>169</Paragraphs>
  <Slides>15</Slides>
  <Notes>15</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15</vt:i4>
      </vt:variant>
    </vt:vector>
  </HeadingPairs>
  <TitlesOfParts>
    <vt:vector size="20" baseType="lpstr">
      <vt:lpstr>Arial</vt:lpstr>
      <vt:lpstr>Calibri</vt:lpstr>
      <vt:lpstr>Calibri Light</vt:lpstr>
      <vt:lpstr>Times New Roman</vt:lpstr>
      <vt:lpstr>نسق Office</vt:lpstr>
      <vt:lpstr>CANCER   LEUKEMIA</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PIXEL-PC</dc:creator>
  <cp:lastModifiedBy>PIXEL-PC</cp:lastModifiedBy>
  <cp:revision>49</cp:revision>
  <dcterms:created xsi:type="dcterms:W3CDTF">2022-05-30T17:35:51Z</dcterms:created>
  <dcterms:modified xsi:type="dcterms:W3CDTF">2022-05-31T21:57:53Z</dcterms:modified>
</cp:coreProperties>
</file>