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4"/>
  </p:notesMasterIdLst>
  <p:sldIdLst>
    <p:sldId id="256" r:id="rId2"/>
    <p:sldId id="355" r:id="rId3"/>
    <p:sldId id="362" r:id="rId4"/>
    <p:sldId id="345" r:id="rId5"/>
    <p:sldId id="356" r:id="rId6"/>
    <p:sldId id="351" r:id="rId7"/>
    <p:sldId id="363" r:id="rId8"/>
    <p:sldId id="364" r:id="rId9"/>
    <p:sldId id="293" r:id="rId10"/>
    <p:sldId id="361" r:id="rId11"/>
    <p:sldId id="352" r:id="rId12"/>
    <p:sldId id="343" r:id="rId13"/>
  </p:sldIdLst>
  <p:sldSz cx="9144000" cy="5143500" type="screen16x9"/>
  <p:notesSz cx="6858000" cy="9144000"/>
  <p:embeddedFontLst>
    <p:embeddedFont>
      <p:font typeface="Fira Sans" panose="020B0604020202020204" charset="0"/>
      <p:regular r:id="rId15"/>
      <p:bold r:id="rId16"/>
      <p:italic r:id="rId17"/>
      <p:boldItalic r:id="rId18"/>
    </p:embeddedFont>
    <p:embeddedFont>
      <p:font typeface="Open Sans" panose="020B0604020202020204" charset="0"/>
      <p:regular r:id="rId19"/>
      <p:bold r:id="rId20"/>
      <p:italic r:id="rId21"/>
      <p:boldItalic r:id="rId22"/>
    </p:embeddedFont>
    <p:embeddedFont>
      <p:font typeface="Fjalla One" panose="020B0604020202020204" charset="0"/>
      <p:regular r:id="rId23"/>
    </p:embeddedFont>
    <p:embeddedFont>
      <p:font typeface="Lato" panose="020B0604020202020204" charset="0"/>
      <p:regular r:id="rId24"/>
      <p:bold r:id="rId25"/>
      <p:italic r:id="rId26"/>
      <p:boldItalic r:id="rId27"/>
    </p:embeddedFont>
    <p:embeddedFont>
      <p:font typeface="PT Serif" panose="020B0604020202020204" charset="0"/>
      <p:regular r:id="rId28"/>
      <p:bold r:id="rId29"/>
      <p:italic r:id="rId30"/>
      <p:boldItalic r:id="rId31"/>
    </p:embeddedFont>
    <p:embeddedFont>
      <p:font typeface="Merriweather"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do Al Shikhy" initials="MA" lastIdx="1" clrIdx="0">
    <p:extLst>
      <p:ext uri="{19B8F6BF-5375-455C-9EA6-DF929625EA0E}">
        <p15:presenceInfo xmlns:p15="http://schemas.microsoft.com/office/powerpoint/2012/main" userId="21ad7c80af9953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009999"/>
    <a:srgbClr val="008080"/>
    <a:srgbClr val="EFF1E2"/>
    <a:srgbClr val="BFB7B8"/>
    <a:srgbClr val="CC33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34F888-AA6C-4235-A5BE-A8DFDF1FDCBA}">
  <a:tblStyle styleId="{0134F888-AA6C-4235-A5BE-A8DFDF1FDCB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4660"/>
  </p:normalViewPr>
  <p:slideViewPr>
    <p:cSldViewPr snapToGrid="0">
      <p:cViewPr varScale="1">
        <p:scale>
          <a:sx n="97" d="100"/>
          <a:sy n="97" d="100"/>
        </p:scale>
        <p:origin x="4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font" Target="fonts/font2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0665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28312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95478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0d60e239f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e0d60e239f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52593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0735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56531" y="1188113"/>
            <a:ext cx="5031000" cy="25668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200" b="1">
                <a:latin typeface="Fjalla One"/>
                <a:ea typeface="Fjalla One"/>
                <a:cs typeface="Fjalla One"/>
                <a:sym typeface="Fjall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056475" y="3799788"/>
            <a:ext cx="50310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00">
                <a:solidFill>
                  <a:schemeClr val="dk1"/>
                </a:solidFill>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p:nvPr/>
        </p:nvSpPr>
        <p:spPr>
          <a:xfrm>
            <a:off x="-1028425"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rot="10800000">
            <a:off x="6010232" y="4359938"/>
            <a:ext cx="3009008" cy="15041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5400000">
            <a:off x="-1833870" y="1700000"/>
            <a:ext cx="3220942" cy="161007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a:off x="-1028425"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rot="5400000">
            <a:off x="658872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2"/>
          <p:cNvSpPr/>
          <p:nvPr/>
        </p:nvSpPr>
        <p:spPr>
          <a:xfrm rot="5400000">
            <a:off x="692789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p:cNvSpPr/>
          <p:nvPr/>
        </p:nvSpPr>
        <p:spPr>
          <a:xfrm>
            <a:off x="-458000" y="4115506"/>
            <a:ext cx="2165000" cy="126512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rot="10800000">
            <a:off x="7200960" y="-337237"/>
            <a:ext cx="2610341" cy="152536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1938900" y="2775025"/>
            <a:ext cx="52662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solidFill>
                  <a:schemeClr val="accen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1" name="Google Shape;21;p3"/>
          <p:cNvSpPr txBox="1">
            <a:spLocks noGrp="1"/>
          </p:cNvSpPr>
          <p:nvPr>
            <p:ph type="title" idx="2" hasCustomPrompt="1"/>
          </p:nvPr>
        </p:nvSpPr>
        <p:spPr>
          <a:xfrm>
            <a:off x="3785100" y="1833313"/>
            <a:ext cx="1573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 name="Google Shape;22;p3"/>
          <p:cNvSpPr txBox="1">
            <a:spLocks noGrp="1"/>
          </p:cNvSpPr>
          <p:nvPr>
            <p:ph type="subTitle" idx="1"/>
          </p:nvPr>
        </p:nvSpPr>
        <p:spPr>
          <a:xfrm>
            <a:off x="1938900" y="3716738"/>
            <a:ext cx="5266200" cy="36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 name="Google Shape;23;p3"/>
          <p:cNvSpPr/>
          <p:nvPr/>
        </p:nvSpPr>
        <p:spPr>
          <a:xfrm>
            <a:off x="259466"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3"/>
          <p:cNvSpPr/>
          <p:nvPr/>
        </p:nvSpPr>
        <p:spPr>
          <a:xfrm>
            <a:off x="259466"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3"/>
          <p:cNvSpPr/>
          <p:nvPr/>
        </p:nvSpPr>
        <p:spPr>
          <a:xfrm rot="5400000">
            <a:off x="-1214485" y="997747"/>
            <a:ext cx="3564673" cy="208302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a:off x="5192116" y="-608875"/>
            <a:ext cx="3546140" cy="17726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3"/>
          <p:cNvSpPr/>
          <p:nvPr/>
        </p:nvSpPr>
        <p:spPr>
          <a:xfrm rot="-5400000">
            <a:off x="7000992" y="800779"/>
            <a:ext cx="3303141" cy="193020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2" name="Google Shape;42;p6"/>
          <p:cNvSpPr/>
          <p:nvPr/>
        </p:nvSpPr>
        <p:spPr>
          <a:xfrm rot="10800000">
            <a:off x="7664083" y="-283418"/>
            <a:ext cx="1519830" cy="88811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6"/>
          <p:cNvSpPr/>
          <p:nvPr/>
        </p:nvSpPr>
        <p:spPr>
          <a:xfrm rot="-5400000">
            <a:off x="-923924" y="362425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317950" y="905550"/>
            <a:ext cx="4508100" cy="333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solidFill>
                  <a:schemeClr val="accen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50" name="Google Shape;50;p8"/>
          <p:cNvGrpSpPr/>
          <p:nvPr/>
        </p:nvGrpSpPr>
        <p:grpSpPr>
          <a:xfrm>
            <a:off x="-371550" y="1260424"/>
            <a:ext cx="1666100" cy="2622681"/>
            <a:chOff x="-371550" y="1260424"/>
            <a:chExt cx="1666100" cy="2622681"/>
          </a:xfrm>
        </p:grpSpPr>
        <p:sp>
          <p:nvSpPr>
            <p:cNvPr id="51" name="Google Shape;51;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52;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3" name="Google Shape;53;p8"/>
          <p:cNvGrpSpPr/>
          <p:nvPr/>
        </p:nvGrpSpPr>
        <p:grpSpPr>
          <a:xfrm flipH="1">
            <a:off x="7849450" y="1260424"/>
            <a:ext cx="1666100" cy="2622681"/>
            <a:chOff x="-371550" y="1260424"/>
            <a:chExt cx="1666100" cy="2622681"/>
          </a:xfrm>
        </p:grpSpPr>
        <p:sp>
          <p:nvSpPr>
            <p:cNvPr id="54" name="Google Shape;54;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7"/>
        <p:cNvGrpSpPr/>
        <p:nvPr/>
      </p:nvGrpSpPr>
      <p:grpSpPr>
        <a:xfrm>
          <a:off x="0" y="0"/>
          <a:ext cx="0" cy="0"/>
          <a:chOff x="0" y="0"/>
          <a:chExt cx="0" cy="0"/>
        </a:xfrm>
      </p:grpSpPr>
      <p:sp>
        <p:nvSpPr>
          <p:cNvPr id="68" name="Google Shape;68;p11"/>
          <p:cNvSpPr txBox="1">
            <a:spLocks noGrp="1"/>
          </p:cNvSpPr>
          <p:nvPr>
            <p:ph type="title" hasCustomPrompt="1"/>
          </p:nvPr>
        </p:nvSpPr>
        <p:spPr>
          <a:xfrm>
            <a:off x="1541250" y="1387300"/>
            <a:ext cx="6061500" cy="18717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11000">
                <a:solidFill>
                  <a:schemeClr val="accen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9" name="Google Shape;69;p11"/>
          <p:cNvSpPr txBox="1">
            <a:spLocks noGrp="1"/>
          </p:cNvSpPr>
          <p:nvPr>
            <p:ph type="subTitle" idx="1"/>
          </p:nvPr>
        </p:nvSpPr>
        <p:spPr>
          <a:xfrm>
            <a:off x="1541250" y="3259075"/>
            <a:ext cx="60615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70" name="Google Shape;70;p11"/>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1"/>
          <p:cNvSpPr/>
          <p:nvPr/>
        </p:nvSpPr>
        <p:spPr>
          <a:xfrm rot="-5400000">
            <a:off x="-570387"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1"/>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1"/>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5"/>
        <p:cNvGrpSpPr/>
        <p:nvPr/>
      </p:nvGrpSpPr>
      <p:grpSpPr>
        <a:xfrm>
          <a:off x="0" y="0"/>
          <a:ext cx="0" cy="0"/>
          <a:chOff x="0" y="0"/>
          <a:chExt cx="0" cy="0"/>
        </a:xfrm>
      </p:grpSpPr>
      <p:sp>
        <p:nvSpPr>
          <p:cNvPr id="76" name="Google Shape;76;p13"/>
          <p:cNvSpPr/>
          <p:nvPr/>
        </p:nvSpPr>
        <p:spPr>
          <a:xfrm rot="5400000">
            <a:off x="7660126" y="219331"/>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661388" y="-2081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9" name="Google Shape;79;p13"/>
          <p:cNvSpPr txBox="1">
            <a:spLocks noGrp="1"/>
          </p:cNvSpPr>
          <p:nvPr>
            <p:ph type="title" idx="2"/>
          </p:nvPr>
        </p:nvSpPr>
        <p:spPr>
          <a:xfrm>
            <a:off x="720000"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0" name="Google Shape;80;p13"/>
          <p:cNvSpPr txBox="1">
            <a:spLocks noGrp="1"/>
          </p:cNvSpPr>
          <p:nvPr>
            <p:ph type="subTitle" idx="1"/>
          </p:nvPr>
        </p:nvSpPr>
        <p:spPr>
          <a:xfrm>
            <a:off x="720000"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1" name="Google Shape;81;p13"/>
          <p:cNvSpPr txBox="1">
            <a:spLocks noGrp="1"/>
          </p:cNvSpPr>
          <p:nvPr>
            <p:ph type="title" idx="3"/>
          </p:nvPr>
        </p:nvSpPr>
        <p:spPr>
          <a:xfrm>
            <a:off x="3419271"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2" name="Google Shape;82;p13"/>
          <p:cNvSpPr txBox="1">
            <a:spLocks noGrp="1"/>
          </p:cNvSpPr>
          <p:nvPr>
            <p:ph type="subTitle" idx="4"/>
          </p:nvPr>
        </p:nvSpPr>
        <p:spPr>
          <a:xfrm>
            <a:off x="3419271"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3" name="Google Shape;83;p13"/>
          <p:cNvSpPr txBox="1">
            <a:spLocks noGrp="1"/>
          </p:cNvSpPr>
          <p:nvPr>
            <p:ph type="title" idx="5"/>
          </p:nvPr>
        </p:nvSpPr>
        <p:spPr>
          <a:xfrm>
            <a:off x="72000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4" name="Google Shape;84;p13"/>
          <p:cNvSpPr txBox="1">
            <a:spLocks noGrp="1"/>
          </p:cNvSpPr>
          <p:nvPr>
            <p:ph type="subTitle" idx="6"/>
          </p:nvPr>
        </p:nvSpPr>
        <p:spPr>
          <a:xfrm>
            <a:off x="720000"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 name="Google Shape;85;p13"/>
          <p:cNvSpPr txBox="1">
            <a:spLocks noGrp="1"/>
          </p:cNvSpPr>
          <p:nvPr>
            <p:ph type="title" idx="7"/>
          </p:nvPr>
        </p:nvSpPr>
        <p:spPr>
          <a:xfrm>
            <a:off x="3419271"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 name="Google Shape;86;p13"/>
          <p:cNvSpPr txBox="1">
            <a:spLocks noGrp="1"/>
          </p:cNvSpPr>
          <p:nvPr>
            <p:ph type="subTitle" idx="8"/>
          </p:nvPr>
        </p:nvSpPr>
        <p:spPr>
          <a:xfrm>
            <a:off x="3419271"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 name="Google Shape;87;p13"/>
          <p:cNvSpPr txBox="1">
            <a:spLocks noGrp="1"/>
          </p:cNvSpPr>
          <p:nvPr>
            <p:ph type="title" idx="9"/>
          </p:nvPr>
        </p:nvSpPr>
        <p:spPr>
          <a:xfrm>
            <a:off x="6118549"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8" name="Google Shape;88;p13"/>
          <p:cNvSpPr txBox="1">
            <a:spLocks noGrp="1"/>
          </p:cNvSpPr>
          <p:nvPr>
            <p:ph type="subTitle" idx="13"/>
          </p:nvPr>
        </p:nvSpPr>
        <p:spPr>
          <a:xfrm>
            <a:off x="6118549"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 name="Google Shape;89;p13"/>
          <p:cNvSpPr txBox="1">
            <a:spLocks noGrp="1"/>
          </p:cNvSpPr>
          <p:nvPr>
            <p:ph type="title" idx="14"/>
          </p:nvPr>
        </p:nvSpPr>
        <p:spPr>
          <a:xfrm>
            <a:off x="611855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0" name="Google Shape;90;p13"/>
          <p:cNvSpPr txBox="1">
            <a:spLocks noGrp="1"/>
          </p:cNvSpPr>
          <p:nvPr>
            <p:ph type="subTitle" idx="15"/>
          </p:nvPr>
        </p:nvSpPr>
        <p:spPr>
          <a:xfrm>
            <a:off x="6118549"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1" name="Google Shape;91;p13"/>
          <p:cNvSpPr txBox="1">
            <a:spLocks noGrp="1"/>
          </p:cNvSpPr>
          <p:nvPr>
            <p:ph type="title" idx="16" hasCustomPrompt="1"/>
          </p:nvPr>
        </p:nvSpPr>
        <p:spPr>
          <a:xfrm>
            <a:off x="14379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2" name="Google Shape;92;p13"/>
          <p:cNvSpPr txBox="1">
            <a:spLocks noGrp="1"/>
          </p:cNvSpPr>
          <p:nvPr>
            <p:ph type="title" idx="17" hasCustomPrompt="1"/>
          </p:nvPr>
        </p:nvSpPr>
        <p:spPr>
          <a:xfrm>
            <a:off x="413715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3" name="Google Shape;93;p13"/>
          <p:cNvSpPr txBox="1">
            <a:spLocks noGrp="1"/>
          </p:cNvSpPr>
          <p:nvPr>
            <p:ph type="title" idx="18" hasCustomPrompt="1"/>
          </p:nvPr>
        </p:nvSpPr>
        <p:spPr>
          <a:xfrm>
            <a:off x="68364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4" name="Google Shape;94;p13"/>
          <p:cNvSpPr txBox="1">
            <a:spLocks noGrp="1"/>
          </p:cNvSpPr>
          <p:nvPr>
            <p:ph type="title" idx="19" hasCustomPrompt="1"/>
          </p:nvPr>
        </p:nvSpPr>
        <p:spPr>
          <a:xfrm>
            <a:off x="14379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5" name="Google Shape;95;p13"/>
          <p:cNvSpPr txBox="1">
            <a:spLocks noGrp="1"/>
          </p:cNvSpPr>
          <p:nvPr>
            <p:ph type="title" idx="20" hasCustomPrompt="1"/>
          </p:nvPr>
        </p:nvSpPr>
        <p:spPr>
          <a:xfrm>
            <a:off x="413715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6" name="Google Shape;96;p13"/>
          <p:cNvSpPr txBox="1">
            <a:spLocks noGrp="1"/>
          </p:cNvSpPr>
          <p:nvPr>
            <p:ph type="title" idx="21" hasCustomPrompt="1"/>
          </p:nvPr>
        </p:nvSpPr>
        <p:spPr>
          <a:xfrm>
            <a:off x="68364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90"/>
        <p:cNvGrpSpPr/>
        <p:nvPr/>
      </p:nvGrpSpPr>
      <p:grpSpPr>
        <a:xfrm>
          <a:off x="0" y="0"/>
          <a:ext cx="0" cy="0"/>
          <a:chOff x="0" y="0"/>
          <a:chExt cx="0" cy="0"/>
        </a:xfrm>
      </p:grpSpPr>
      <p:grpSp>
        <p:nvGrpSpPr>
          <p:cNvPr id="191" name="Google Shape;191;p24"/>
          <p:cNvGrpSpPr/>
          <p:nvPr/>
        </p:nvGrpSpPr>
        <p:grpSpPr>
          <a:xfrm flipH="1">
            <a:off x="7278000" y="564673"/>
            <a:ext cx="2550133" cy="4014276"/>
            <a:chOff x="-371550" y="1260424"/>
            <a:chExt cx="1666100" cy="2622681"/>
          </a:xfrm>
        </p:grpSpPr>
        <p:sp>
          <p:nvSpPr>
            <p:cNvPr id="192" name="Google Shape;192;p24"/>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193;p24"/>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94" name="Google Shape;194;p24"/>
          <p:cNvSpPr/>
          <p:nvPr/>
        </p:nvSpPr>
        <p:spPr>
          <a:xfrm>
            <a:off x="4622876" y="-294025"/>
            <a:ext cx="4499499" cy="224919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195;p24"/>
          <p:cNvSpPr/>
          <p:nvPr/>
        </p:nvSpPr>
        <p:spPr>
          <a:xfrm rot="10800000" flipH="1">
            <a:off x="5585424" y="3705782"/>
            <a:ext cx="3258697" cy="16289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196;p24"/>
          <p:cNvSpPr txBox="1">
            <a:spLocks noGrp="1"/>
          </p:cNvSpPr>
          <p:nvPr>
            <p:ph type="title"/>
          </p:nvPr>
        </p:nvSpPr>
        <p:spPr>
          <a:xfrm>
            <a:off x="720000" y="375275"/>
            <a:ext cx="3852000" cy="10845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50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7" name="Google Shape;197;p24"/>
          <p:cNvSpPr txBox="1">
            <a:spLocks noGrp="1"/>
          </p:cNvSpPr>
          <p:nvPr>
            <p:ph type="subTitle" idx="1"/>
          </p:nvPr>
        </p:nvSpPr>
        <p:spPr>
          <a:xfrm>
            <a:off x="720000" y="2435766"/>
            <a:ext cx="3015900" cy="97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24"/>
          <p:cNvSpPr txBox="1"/>
          <p:nvPr/>
        </p:nvSpPr>
        <p:spPr>
          <a:xfrm>
            <a:off x="720000" y="3541550"/>
            <a:ext cx="3903000" cy="615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300"/>
              </a:spcBef>
              <a:spcAft>
                <a:spcPts val="0"/>
              </a:spcAft>
              <a:buNone/>
            </a:pPr>
            <a:r>
              <a:rPr lang="fr" sz="1200">
                <a:solidFill>
                  <a:schemeClr val="dk1"/>
                </a:solidFill>
                <a:latin typeface="Lato"/>
                <a:ea typeface="Lato"/>
                <a:cs typeface="Lato"/>
                <a:sym typeface="Lato"/>
              </a:rPr>
              <a:t>CRÉDITS: Ce modèle de présentation a été créé par </a:t>
            </a:r>
            <a:r>
              <a:rPr lang="fr" sz="1200" b="1">
                <a:solidFill>
                  <a:schemeClr val="dk1"/>
                </a:solidFill>
                <a:uFill>
                  <a:noFill/>
                </a:uFill>
                <a:latin typeface="Lato"/>
                <a:ea typeface="Lato"/>
                <a:cs typeface="Lato"/>
                <a:sym typeface="Lato"/>
                <a:hlinkClick r:id="rId2">
                  <a:extLst>
                    <a:ext uri="{A12FA001-AC4F-418D-AE19-62706E023703}">
                      <ahyp:hlinkClr xmlns:ahyp="http://schemas.microsoft.com/office/drawing/2018/hyperlinkcolor" xmlns="" val="tx"/>
                    </a:ext>
                  </a:extLst>
                </a:hlinkClick>
              </a:rPr>
              <a:t>Slidesgo</a:t>
            </a:r>
            <a:r>
              <a:rPr lang="fr" sz="1200">
                <a:solidFill>
                  <a:schemeClr val="dk1"/>
                </a:solidFill>
                <a:latin typeface="Lato"/>
                <a:ea typeface="Lato"/>
                <a:cs typeface="Lato"/>
                <a:sym typeface="Lato"/>
              </a:rPr>
              <a:t>, comprenant des icônes de </a:t>
            </a:r>
            <a:r>
              <a:rPr lang="fr" sz="1200" b="1">
                <a:solidFill>
                  <a:schemeClr val="dk1"/>
                </a:solidFill>
                <a:uFill>
                  <a:noFill/>
                </a:uFill>
                <a:latin typeface="Lato"/>
                <a:ea typeface="Lato"/>
                <a:cs typeface="Lato"/>
                <a:sym typeface="Lato"/>
                <a:hlinkClick r:id="rId3">
                  <a:extLst>
                    <a:ext uri="{A12FA001-AC4F-418D-AE19-62706E023703}">
                      <ahyp:hlinkClr xmlns:ahyp="http://schemas.microsoft.com/office/drawing/2018/hyperlinkcolor" xmlns="" val="tx"/>
                    </a:ext>
                  </a:extLst>
                </a:hlinkClick>
              </a:rPr>
              <a:t>Flaticon</a:t>
            </a:r>
            <a:r>
              <a:rPr lang="fr" sz="1200">
                <a:solidFill>
                  <a:schemeClr val="dk1"/>
                </a:solidFill>
                <a:latin typeface="Lato"/>
                <a:ea typeface="Lato"/>
                <a:cs typeface="Lato"/>
                <a:sym typeface="Lato"/>
              </a:rPr>
              <a:t>, des infographies et des images de </a:t>
            </a:r>
            <a:r>
              <a:rPr lang="fr" sz="1200" b="1">
                <a:solidFill>
                  <a:schemeClr val="dk1"/>
                </a:solidFill>
                <a:uFill>
                  <a:noFill/>
                </a:uFill>
                <a:latin typeface="Lato"/>
                <a:ea typeface="Lato"/>
                <a:cs typeface="Lato"/>
                <a:sym typeface="Lato"/>
                <a:hlinkClick r:id="rId4">
                  <a:extLst>
                    <a:ext uri="{A12FA001-AC4F-418D-AE19-62706E023703}">
                      <ahyp:hlinkClr xmlns:ahyp="http://schemas.microsoft.com/office/drawing/2018/hyperlinkcolor" xmlns="" val="tx"/>
                    </a:ext>
                  </a:extLst>
                </a:hlinkClick>
              </a:rPr>
              <a:t>Freepik</a:t>
            </a:r>
            <a:endParaRPr sz="1200" b="1" dirty="0">
              <a:solidFill>
                <a:schemeClr val="dk1"/>
              </a:solidFill>
              <a:latin typeface="Lato"/>
              <a:ea typeface="Lato"/>
              <a:cs typeface="Lato"/>
              <a:sym typeface="Lato"/>
            </a:endParaRPr>
          </a:p>
        </p:txBody>
      </p:sp>
      <p:sp>
        <p:nvSpPr>
          <p:cNvPr id="199" name="Google Shape;199;p24"/>
          <p:cNvSpPr txBox="1">
            <a:spLocks noGrp="1"/>
          </p:cNvSpPr>
          <p:nvPr>
            <p:ph type="subTitle" idx="2"/>
          </p:nvPr>
        </p:nvSpPr>
        <p:spPr>
          <a:xfrm>
            <a:off x="720000" y="2124375"/>
            <a:ext cx="3015900" cy="31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00"/>
        <p:cNvGrpSpPr/>
        <p:nvPr/>
      </p:nvGrpSpPr>
      <p:grpSpPr>
        <a:xfrm>
          <a:off x="0" y="0"/>
          <a:ext cx="0" cy="0"/>
          <a:chOff x="0" y="0"/>
          <a:chExt cx="0" cy="0"/>
        </a:xfrm>
      </p:grpSpPr>
      <p:sp>
        <p:nvSpPr>
          <p:cNvPr id="201" name="Google Shape;201;p25"/>
          <p:cNvSpPr/>
          <p:nvPr/>
        </p:nvSpPr>
        <p:spPr>
          <a:xfrm flipH="1">
            <a:off x="-355156" y="-411025"/>
            <a:ext cx="2010947" cy="100522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02;p25"/>
          <p:cNvSpPr/>
          <p:nvPr/>
        </p:nvSpPr>
        <p:spPr>
          <a:xfrm rot="5400000" flipH="1">
            <a:off x="-782962" y="610497"/>
            <a:ext cx="1809290" cy="105726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203;p25"/>
          <p:cNvSpPr/>
          <p:nvPr/>
        </p:nvSpPr>
        <p:spPr>
          <a:xfrm rot="5400000">
            <a:off x="7847462" y="-362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04"/>
        <p:cNvGrpSpPr/>
        <p:nvPr/>
      </p:nvGrpSpPr>
      <p:grpSpPr>
        <a:xfrm>
          <a:off x="0" y="0"/>
          <a:ext cx="0" cy="0"/>
          <a:chOff x="0" y="0"/>
          <a:chExt cx="0" cy="0"/>
        </a:xfrm>
      </p:grpSpPr>
      <p:sp>
        <p:nvSpPr>
          <p:cNvPr id="205" name="Google Shape;205;p26"/>
          <p:cNvSpPr/>
          <p:nvPr/>
        </p:nvSpPr>
        <p:spPr>
          <a:xfrm>
            <a:off x="7254425" y="-88810"/>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206;p26"/>
          <p:cNvSpPr/>
          <p:nvPr/>
        </p:nvSpPr>
        <p:spPr>
          <a:xfrm>
            <a:off x="7254425" y="-252675"/>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207;p26"/>
          <p:cNvSpPr/>
          <p:nvPr/>
        </p:nvSpPr>
        <p:spPr>
          <a:xfrm>
            <a:off x="-271600" y="4603502"/>
            <a:ext cx="1983140" cy="1158854"/>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208;p26"/>
          <p:cNvSpPr/>
          <p:nvPr/>
        </p:nvSpPr>
        <p:spPr>
          <a:xfrm rot="-5400000">
            <a:off x="8103167" y="878807"/>
            <a:ext cx="2087277" cy="1219707"/>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09;p26"/>
          <p:cNvSpPr/>
          <p:nvPr/>
        </p:nvSpPr>
        <p:spPr>
          <a:xfrm rot="-5400000">
            <a:off x="-793252" y="3853204"/>
            <a:ext cx="1857149" cy="9283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Fjalla One"/>
              <a:buNone/>
              <a:defRPr sz="3500" b="1">
                <a:solidFill>
                  <a:schemeClr val="dk1"/>
                </a:solidFill>
                <a:latin typeface="Fjalla One"/>
                <a:ea typeface="Fjalla One"/>
                <a:cs typeface="Fjalla One"/>
                <a:sym typeface="Fjalla One"/>
              </a:defRPr>
            </a:lvl1pPr>
            <a:lvl2pPr lvl="1"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2pPr>
            <a:lvl3pPr lvl="2"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3pPr>
            <a:lvl4pPr lvl="3"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4pPr>
            <a:lvl5pPr lvl="4"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5pPr>
            <a:lvl6pPr lvl="5"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6pPr>
            <a:lvl7pPr lvl="6"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7pPr>
            <a:lvl8pPr lvl="7"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8pPr>
            <a:lvl9pPr lvl="8"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4" r:id="rId4"/>
    <p:sldLayoutId id="2147483657" r:id="rId5"/>
    <p:sldLayoutId id="2147483659" r:id="rId6"/>
    <p:sldLayoutId id="2147483670" r:id="rId7"/>
    <p:sldLayoutId id="2147483671" r:id="rId8"/>
    <p:sldLayoutId id="2147483672"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med_3695@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amitiitism.wordpress.com/2015/03/25/business-ethics-nature-and-scope-college-assgn-01/?fbclid=IwAR2MdA37-S_1WpUdskOLBaP3GSVZY-KPinm8e-bvRhnIlgnLzcIVK4Nobew"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hyperlink" Target="https://unesdoc.unesco.org/ark:/48223/pf0000182184?fbclid=IwAR1KDGmg8GKU-CA9WaVfitaYCImJ2hHmsHwhkivp9ofwNeSygRCBTA-cZjw" TargetMode="External"/><Relationship Id="rId5" Type="http://schemas.openxmlformats.org/officeDocument/2006/relationships/hyperlink" Target="https://www.investopedia.com/terms/b/business-ethics.asp?fbclid=IwAR2JhkiT6HSMQ0kkg-nv9YqStMdPBfHQ8z4P35yseVGQWc1GfCq7E_K5xlA#:~:text=Business%20ethics%20studies%20appropriate%20business,fiduciary%20responsibilities%2C%20and%20much%20more" TargetMode="External"/><Relationship Id="rId4" Type="http://schemas.openxmlformats.org/officeDocument/2006/relationships/hyperlink" Target="https://unesdoc.unesco.org/ark:/48223/pf0000182184?fbclid=IwAR1iaTbqEprGcqxyWDG9CuWG7OVHIm42jyz4o2tcoh-y1kFwFdxYaKn6SZ0"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2"/>
          <p:cNvSpPr txBox="1">
            <a:spLocks noGrp="1"/>
          </p:cNvSpPr>
          <p:nvPr>
            <p:ph type="ctrTitle"/>
          </p:nvPr>
        </p:nvSpPr>
        <p:spPr>
          <a:xfrm>
            <a:off x="673665" y="1768180"/>
            <a:ext cx="6733633" cy="1393262"/>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sz="2000" dirty="0">
                <a:solidFill>
                  <a:schemeClr val="accent2"/>
                </a:solidFill>
                <a:latin typeface="+mj-lt"/>
              </a:rPr>
              <a:t>The Scope of Business Ethics Management</a:t>
            </a:r>
            <a:endParaRPr sz="2000" dirty="0">
              <a:solidFill>
                <a:schemeClr val="accent2"/>
              </a:solidFill>
              <a:latin typeface="+mj-lt"/>
            </a:endParaRPr>
          </a:p>
        </p:txBody>
      </p:sp>
      <p:sp>
        <p:nvSpPr>
          <p:cNvPr id="5" name="Google Shape;703;p31"/>
          <p:cNvSpPr txBox="1">
            <a:spLocks noGrp="1"/>
          </p:cNvSpPr>
          <p:nvPr>
            <p:ph type="subTitle" idx="1"/>
          </p:nvPr>
        </p:nvSpPr>
        <p:spPr>
          <a:xfrm>
            <a:off x="1666053" y="3358795"/>
            <a:ext cx="3550631" cy="114004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dirty="0">
                <a:solidFill>
                  <a:schemeClr val="bg2"/>
                </a:solidFill>
              </a:rPr>
              <a:t>By: Mohammed </a:t>
            </a:r>
            <a:r>
              <a:rPr lang="en" sz="1600" dirty="0" smtClean="0">
                <a:solidFill>
                  <a:schemeClr val="bg2"/>
                </a:solidFill>
              </a:rPr>
              <a:t>Alfaitory</a:t>
            </a:r>
            <a:endParaRPr lang="en" sz="1600" dirty="0">
              <a:solidFill>
                <a:schemeClr val="bg2"/>
              </a:solidFill>
            </a:endParaRPr>
          </a:p>
          <a:p>
            <a:pPr marL="0" lvl="0" indent="0" algn="l" rtl="0">
              <a:spcBef>
                <a:spcPts val="0"/>
              </a:spcBef>
              <a:spcAft>
                <a:spcPts val="0"/>
              </a:spcAft>
              <a:buNone/>
            </a:pPr>
            <a:r>
              <a:rPr lang="en" sz="1600" dirty="0">
                <a:solidFill>
                  <a:schemeClr val="bg2"/>
                </a:solidFill>
              </a:rPr>
              <a:t>ID: 3695</a:t>
            </a:r>
          </a:p>
          <a:p>
            <a:pPr marL="0" lvl="0" indent="0" algn="l" rtl="0">
              <a:spcBef>
                <a:spcPts val="0"/>
              </a:spcBef>
              <a:spcAft>
                <a:spcPts val="0"/>
              </a:spcAft>
              <a:buNone/>
            </a:pPr>
            <a:r>
              <a:rPr lang="en" sz="1600" dirty="0">
                <a:solidFill>
                  <a:schemeClr val="bg2"/>
                </a:solidFill>
              </a:rPr>
              <a:t>Email: </a:t>
            </a:r>
            <a:r>
              <a:rPr lang="en" sz="1600" dirty="0">
                <a:solidFill>
                  <a:schemeClr val="bg2"/>
                </a:solidFill>
                <a:hlinkClick r:id="rId3"/>
              </a:rPr>
              <a:t>mohamed_3695@limu.edu.ly</a:t>
            </a:r>
            <a:endParaRPr lang="en" sz="1600" dirty="0">
              <a:solidFill>
                <a:schemeClr val="bg2"/>
              </a:solidFill>
            </a:endParaRPr>
          </a:p>
        </p:txBody>
      </p:sp>
      <p:sp>
        <p:nvSpPr>
          <p:cNvPr id="6" name="Google Shape;718;p31"/>
          <p:cNvSpPr txBox="1"/>
          <p:nvPr/>
        </p:nvSpPr>
        <p:spPr>
          <a:xfrm>
            <a:off x="2666447" y="484191"/>
            <a:ext cx="4447303" cy="618020"/>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Faculty of Business Administration </a:t>
            </a:r>
            <a:endParaRPr sz="1900" dirty="0">
              <a:solidFill>
                <a:schemeClr val="bg2"/>
              </a:solidFill>
              <a:latin typeface="Be Vietnam"/>
              <a:ea typeface="Be Vietnam"/>
              <a:cs typeface="Be Vietnam"/>
              <a:sym typeface="Be Vietnam"/>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4927" y="414182"/>
            <a:ext cx="731520" cy="73152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1790" y="414182"/>
            <a:ext cx="631678" cy="640080"/>
          </a:xfrm>
          <a:prstGeom prst="rect">
            <a:avLst/>
          </a:prstGeom>
        </p:spPr>
      </p:pic>
      <p:sp>
        <p:nvSpPr>
          <p:cNvPr id="9" name="Google Shape;367;p46"/>
          <p:cNvSpPr/>
          <p:nvPr/>
        </p:nvSpPr>
        <p:spPr>
          <a:xfrm rot="16200000">
            <a:off x="1071694" y="3654496"/>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Reflection</a:t>
            </a:r>
            <a:r>
              <a:rPr lang="en-US" sz="3200" dirty="0">
                <a:solidFill>
                  <a:srgbClr val="CC6600"/>
                </a:solidFill>
              </a:rPr>
              <a:t> </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46663" y="1971585"/>
            <a:ext cx="5843179" cy="1477328"/>
          </a:xfrm>
          <a:prstGeom prst="rect">
            <a:avLst/>
          </a:prstGeom>
          <a:noFill/>
        </p:spPr>
        <p:txBody>
          <a:bodyPr wrap="square" rtlCol="0">
            <a:spAutoFit/>
          </a:bodyPr>
          <a:lstStyle/>
          <a:p>
            <a:pPr algn="just"/>
            <a:r>
              <a:rPr lang="en-US" sz="1800" dirty="0">
                <a:solidFill>
                  <a:schemeClr val="tx1"/>
                </a:solidFill>
                <a:latin typeface="+mj-lt"/>
              </a:rPr>
              <a:t>In my opinion, business ethics requires a  prior consideration of the domain of ethics,  per se.    This,  unlike mathematics,  is not an exact science.  Resolving an ethical problem requires the analysis of particular circumstances and the study of specific facts. </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11</a:t>
            </a:r>
          </a:p>
        </p:txBody>
      </p:sp>
    </p:spTree>
    <p:extLst>
      <p:ext uri="{BB962C8B-B14F-4D97-AF65-F5344CB8AC3E}">
        <p14:creationId xmlns:p14="http://schemas.microsoft.com/office/powerpoint/2010/main" val="382160416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2"/>
          <p:cNvSpPr/>
          <p:nvPr/>
        </p:nvSpPr>
        <p:spPr>
          <a:xfrm>
            <a:off x="982488" y="740947"/>
            <a:ext cx="7195500" cy="4064000"/>
          </a:xfrm>
          <a:prstGeom prst="roundRect">
            <a:avLst>
              <a:gd name="adj" fmla="val 7002"/>
            </a:avLst>
          </a:prstGeom>
          <a:solidFill>
            <a:schemeClr val="bg2">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3" name="Google Shape;453;p52"/>
          <p:cNvSpPr txBox="1">
            <a:spLocks noGrp="1"/>
          </p:cNvSpPr>
          <p:nvPr>
            <p:ph type="subTitle" idx="1"/>
          </p:nvPr>
        </p:nvSpPr>
        <p:spPr>
          <a:xfrm>
            <a:off x="3440413" y="91427"/>
            <a:ext cx="2279650" cy="530986"/>
          </a:xfrm>
          <a:prstGeom prst="rect">
            <a:avLst/>
          </a:prstGeom>
        </p:spPr>
        <p:txBody>
          <a:bodyPr spcFirstLastPara="1" wrap="square" lIns="91425" tIns="91425" rIns="91425" bIns="91425" anchor="t" anchorCtr="0">
            <a:noAutofit/>
          </a:bodyPr>
          <a:lstStyle/>
          <a:p>
            <a:pPr marL="0" indent="0"/>
            <a:r>
              <a:rPr lang="en-US" sz="2000" b="1" dirty="0">
                <a:solidFill>
                  <a:schemeClr val="accent2"/>
                </a:solidFill>
                <a:latin typeface="+mj-lt"/>
              </a:rPr>
              <a:t>References</a:t>
            </a:r>
            <a:r>
              <a:rPr lang="en-US" sz="2600" b="1" dirty="0">
                <a:solidFill>
                  <a:srgbClr val="006666"/>
                </a:solidFill>
              </a:rPr>
              <a:t> </a:t>
            </a:r>
            <a:endParaRPr sz="2600" b="1" dirty="0">
              <a:solidFill>
                <a:srgbClr val="006666"/>
              </a:solidFill>
            </a:endParaRPr>
          </a:p>
        </p:txBody>
      </p:sp>
      <p:sp>
        <p:nvSpPr>
          <p:cNvPr id="454" name="Google Shape;454;p52"/>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5" name="Google Shape;455;p52"/>
          <p:cNvSpPr/>
          <p:nvPr/>
        </p:nvSpPr>
        <p:spPr>
          <a:xfrm rot="-5400000">
            <a:off x="-659287" y="2059707"/>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6" name="Google Shape;456;p52"/>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7" name="Google Shape;457;p52"/>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TextBox 9"/>
          <p:cNvSpPr txBox="1"/>
          <p:nvPr/>
        </p:nvSpPr>
        <p:spPr>
          <a:xfrm flipH="1">
            <a:off x="8543274" y="4604892"/>
            <a:ext cx="533348" cy="400110"/>
          </a:xfrm>
          <a:prstGeom prst="rect">
            <a:avLst/>
          </a:prstGeom>
          <a:noFill/>
        </p:spPr>
        <p:txBody>
          <a:bodyPr wrap="square" rtlCol="0">
            <a:spAutoFit/>
          </a:bodyPr>
          <a:lstStyle/>
          <a:p>
            <a:r>
              <a:rPr lang="en-US" sz="2000" b="1" dirty="0">
                <a:solidFill>
                  <a:schemeClr val="accent2"/>
                </a:solidFill>
                <a:latin typeface="+mj-lt"/>
              </a:rPr>
              <a:t>12</a:t>
            </a:r>
          </a:p>
        </p:txBody>
      </p:sp>
      <p:sp>
        <p:nvSpPr>
          <p:cNvPr id="14" name="TextBox 13"/>
          <p:cNvSpPr txBox="1"/>
          <p:nvPr/>
        </p:nvSpPr>
        <p:spPr>
          <a:xfrm flipH="1">
            <a:off x="1161026" y="1295861"/>
            <a:ext cx="5843179" cy="4031873"/>
          </a:xfrm>
          <a:prstGeom prst="rect">
            <a:avLst/>
          </a:prstGeom>
          <a:noFill/>
        </p:spPr>
        <p:txBody>
          <a:bodyPr wrap="square" rtlCol="0">
            <a:spAutoFit/>
          </a:bodyPr>
          <a:lstStyle/>
          <a:p>
            <a:pPr marL="285750" indent="-285750" algn="just">
              <a:buClr>
                <a:schemeClr val="accent3"/>
              </a:buClr>
              <a:buFont typeface="Arial" panose="020B0604020202020204" pitchFamily="34" charset="0"/>
              <a:buChar char="●"/>
            </a:pPr>
            <a:r>
              <a:rPr lang="en-US" b="0" i="0" dirty="0">
                <a:solidFill>
                  <a:schemeClr val="tx1"/>
                </a:solidFill>
                <a:effectLst/>
                <a:latin typeface="+mj-lt"/>
              </a:rPr>
              <a:t>Kumar, A. (2020, August 12). Business ethics: Nature and scope. </a:t>
            </a:r>
            <a:r>
              <a:rPr lang="en-US" b="0" i="0" dirty="0" err="1">
                <a:solidFill>
                  <a:schemeClr val="tx1"/>
                </a:solidFill>
                <a:effectLst/>
                <a:latin typeface="+mj-lt"/>
              </a:rPr>
              <a:t>amit's</a:t>
            </a:r>
            <a:r>
              <a:rPr lang="en-US" b="0" i="0" dirty="0">
                <a:solidFill>
                  <a:schemeClr val="tx1"/>
                </a:solidFill>
                <a:effectLst/>
                <a:latin typeface="+mj-lt"/>
              </a:rPr>
              <a:t> Blog. Retrieved November 23, 2022, from </a:t>
            </a:r>
            <a:r>
              <a:rPr lang="en-US" b="0" i="0" u="sng" dirty="0">
                <a:solidFill>
                  <a:srgbClr val="FFFFFF"/>
                </a:solidFill>
                <a:effectLst/>
                <a:latin typeface="+mj-lt"/>
                <a:hlinkClick r:id="rId3"/>
              </a:rPr>
              <a:t>https://amitiitism.wordpress.com/2015/03/25/business-ethics-nature-and-scope-college-assgn-01/</a:t>
            </a:r>
            <a:r>
              <a:rPr lang="en-US" b="0" i="0" dirty="0">
                <a:solidFill>
                  <a:srgbClr val="FFFFFF"/>
                </a:solidFill>
                <a:effectLst/>
                <a:latin typeface="+mj-lt"/>
              </a:rPr>
              <a:t> </a:t>
            </a:r>
            <a:r>
              <a:rPr lang="en-US" b="0" i="0" dirty="0">
                <a:solidFill>
                  <a:schemeClr val="tx1"/>
                </a:solidFill>
                <a:effectLst/>
                <a:latin typeface="+mj-lt"/>
              </a:rPr>
              <a:t>Unesdoc.unesco.org. (n.d.). Retrieved November 23, 2022, from </a:t>
            </a:r>
            <a:r>
              <a:rPr lang="en-US" b="0" i="0" u="sng" dirty="0">
                <a:solidFill>
                  <a:srgbClr val="FFFFFF"/>
                </a:solidFill>
                <a:effectLst/>
                <a:latin typeface="+mj-lt"/>
                <a:hlinkClick r:id="rId4"/>
              </a:rPr>
              <a:t>https://unesdoc.unesco.org/ark:/48223/pf0000182184</a:t>
            </a:r>
            <a:endParaRPr lang="en-US" b="0" i="0" u="sng" dirty="0">
              <a:solidFill>
                <a:srgbClr val="FFFFFF"/>
              </a:solidFill>
              <a:effectLst/>
              <a:latin typeface="+mj-lt"/>
            </a:endParaRPr>
          </a:p>
          <a:p>
            <a:pPr marL="285750" indent="-285750" algn="just">
              <a:buClr>
                <a:schemeClr val="accent3"/>
              </a:buClr>
              <a:buFont typeface="Arial" panose="020B0604020202020204" pitchFamily="34" charset="0"/>
              <a:buChar char="●"/>
            </a:pPr>
            <a:endParaRPr lang="en-US" u="sng" dirty="0">
              <a:solidFill>
                <a:srgbClr val="FFFFFF"/>
              </a:solidFill>
              <a:latin typeface="+mj-lt"/>
            </a:endParaRPr>
          </a:p>
          <a:p>
            <a:pPr marL="285750" indent="-285750" algn="just">
              <a:buClr>
                <a:schemeClr val="accent3"/>
              </a:buClr>
              <a:buFont typeface="Arial" panose="020B0604020202020204" pitchFamily="34" charset="0"/>
              <a:buChar char="●"/>
            </a:pPr>
            <a:r>
              <a:rPr lang="en-US" b="0" i="0" dirty="0">
                <a:solidFill>
                  <a:schemeClr val="tx1"/>
                </a:solidFill>
                <a:effectLst/>
                <a:latin typeface="+mj-lt"/>
              </a:rPr>
              <a:t>Twin, A. (2022, September 30). Business ethics: Definition, principles, why they're important. Investopedia. Retrieved November 23, 2022, from </a:t>
            </a:r>
            <a:r>
              <a:rPr lang="en-US" b="0" i="0" u="sng" dirty="0">
                <a:solidFill>
                  <a:srgbClr val="FFFFFF"/>
                </a:solidFill>
                <a:effectLst/>
                <a:latin typeface="+mj-lt"/>
                <a:hlinkClick r:id="rId5"/>
              </a:rPr>
              <a:t>https://www.investopedia.com/terms/b/business-ethics.asp#:~:text=Business%20ethics%20studies%20appropriate%20business,fiduciary%20responsibilities%2C%20and%20much%20more</a:t>
            </a:r>
            <a:r>
              <a:rPr lang="en-US" b="0" i="0" dirty="0">
                <a:solidFill>
                  <a:schemeClr val="tx1"/>
                </a:solidFill>
                <a:effectLst/>
                <a:latin typeface="+mj-lt"/>
              </a:rPr>
              <a:t>.</a:t>
            </a:r>
            <a:r>
              <a:rPr lang="en-US" b="0" i="0" dirty="0">
                <a:solidFill>
                  <a:srgbClr val="FFFFFF"/>
                </a:solidFill>
                <a:effectLst/>
                <a:latin typeface="+mj-lt"/>
              </a:rPr>
              <a:t> </a:t>
            </a:r>
            <a:r>
              <a:rPr lang="en-US" b="0" i="0" dirty="0">
                <a:solidFill>
                  <a:schemeClr val="tx1"/>
                </a:solidFill>
                <a:effectLst/>
                <a:latin typeface="+mj-lt"/>
              </a:rPr>
              <a:t>Unesdoc.unesco.org. (n.d.). Retrieved November 23, 2022, from</a:t>
            </a:r>
            <a:r>
              <a:rPr lang="en-US" b="0" i="0" dirty="0">
                <a:solidFill>
                  <a:srgbClr val="FFFFFF"/>
                </a:solidFill>
                <a:effectLst/>
                <a:latin typeface="+mj-lt"/>
              </a:rPr>
              <a:t> </a:t>
            </a:r>
            <a:r>
              <a:rPr lang="en-US" b="0" i="0" u="sng" dirty="0">
                <a:solidFill>
                  <a:srgbClr val="FFFFFF"/>
                </a:solidFill>
                <a:effectLst/>
                <a:latin typeface="+mj-lt"/>
                <a:hlinkClick r:id="rId6"/>
              </a:rPr>
              <a:t>https://unesdoc.unesco.org/ark:/48223/pf0000182184</a:t>
            </a:r>
            <a:endParaRPr lang="en-US" b="0" i="0" u="sng" dirty="0">
              <a:solidFill>
                <a:srgbClr val="FFFFFF"/>
              </a:solidFill>
              <a:effectLst/>
              <a:latin typeface="+mj-lt"/>
            </a:endParaRPr>
          </a:p>
          <a:p>
            <a:pPr marL="285750" indent="-285750" algn="just">
              <a:buClr>
                <a:schemeClr val="accent3"/>
              </a:buClr>
              <a:buFont typeface="Arial" panose="020B0604020202020204" pitchFamily="34" charset="0"/>
              <a:buChar char="●"/>
            </a:pPr>
            <a:endParaRPr lang="en-US" dirty="0">
              <a:latin typeface="+mj-lt"/>
            </a:endParaRPr>
          </a:p>
          <a:p>
            <a:pPr marL="285750" indent="-285750" algn="just">
              <a:buClr>
                <a:schemeClr val="accent3"/>
              </a:buClr>
              <a:buFont typeface="Arial" panose="020B0604020202020204" pitchFamily="34" charset="0"/>
              <a:buChar char="●"/>
            </a:pPr>
            <a:endParaRPr lang="en-US" dirty="0">
              <a:latin typeface="+mj-lt"/>
            </a:endParaRPr>
          </a:p>
          <a:p>
            <a:pPr marL="285750" indent="-285750" algn="just">
              <a:buClr>
                <a:schemeClr val="accent3"/>
              </a:buClr>
              <a:buFont typeface="Arial" panose="020B0604020202020204" pitchFamily="34" charset="0"/>
              <a:buChar char="●"/>
            </a:pPr>
            <a:endParaRPr lang="en-US" dirty="0">
              <a:latin typeface="+mj-lt"/>
            </a:endParaRPr>
          </a:p>
          <a:p>
            <a:pPr marL="285750" indent="-285750" algn="just">
              <a:buClr>
                <a:schemeClr val="accent3"/>
              </a:buClr>
              <a:buFont typeface="Arial" panose="020B0604020202020204" pitchFamily="34" charset="0"/>
              <a:buChar char="●"/>
            </a:pPr>
            <a:endParaRPr lang="en-US" sz="1800" dirty="0"/>
          </a:p>
        </p:txBody>
      </p:sp>
    </p:spTree>
    <p:extLst>
      <p:ext uri="{BB962C8B-B14F-4D97-AF65-F5344CB8AC3E}">
        <p14:creationId xmlns:p14="http://schemas.microsoft.com/office/powerpoint/2010/main" val="37131557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9"/>
          <p:cNvSpPr txBox="1">
            <a:spLocks noGrp="1"/>
          </p:cNvSpPr>
          <p:nvPr>
            <p:ph type="title"/>
          </p:nvPr>
        </p:nvSpPr>
        <p:spPr>
          <a:xfrm>
            <a:off x="1938900" y="2880280"/>
            <a:ext cx="5266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2"/>
                </a:solidFill>
              </a:rPr>
              <a:t>Do you have any questions</a:t>
            </a:r>
            <a:r>
              <a:rPr lang="en-US" sz="3200" dirty="0">
                <a:solidFill>
                  <a:schemeClr val="accent2"/>
                </a:solidFill>
              </a:rPr>
              <a:t>?</a:t>
            </a:r>
            <a:endParaRPr sz="3200" dirty="0">
              <a:solidFill>
                <a:schemeClr val="accent2"/>
              </a:solidFill>
            </a:endParaRPr>
          </a:p>
        </p:txBody>
      </p:sp>
      <p:sp>
        <p:nvSpPr>
          <p:cNvPr id="304" name="Google Shape;304;p39"/>
          <p:cNvSpPr txBox="1">
            <a:spLocks noGrp="1"/>
          </p:cNvSpPr>
          <p:nvPr>
            <p:ph type="title" idx="2"/>
          </p:nvPr>
        </p:nvSpPr>
        <p:spPr>
          <a:xfrm>
            <a:off x="3185209" y="1965595"/>
            <a:ext cx="2773582"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a:t>Thanks!</a:t>
            </a:r>
            <a:endParaRPr sz="6600" dirty="0"/>
          </a:p>
        </p:txBody>
      </p:sp>
      <p:cxnSp>
        <p:nvCxnSpPr>
          <p:cNvPr id="6" name="Straight Connector 5"/>
          <p:cNvCxnSpPr/>
          <p:nvPr/>
        </p:nvCxnSpPr>
        <p:spPr>
          <a:xfrm>
            <a:off x="2009847" y="3678933"/>
            <a:ext cx="5271502"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8968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4"/>
          <p:cNvSpPr txBox="1">
            <a:spLocks noGrp="1"/>
          </p:cNvSpPr>
          <p:nvPr>
            <p:ph type="title"/>
          </p:nvPr>
        </p:nvSpPr>
        <p:spPr>
          <a:xfrm>
            <a:off x="2948607" y="323967"/>
            <a:ext cx="3246786" cy="572700"/>
          </a:xfrm>
        </p:spPr>
        <p:txBody>
          <a:bodyPr/>
          <a:lstStyle/>
          <a:p>
            <a:pPr lvl="0"/>
            <a:r>
              <a:rPr lang="en-US" sz="2000" dirty="0">
                <a:solidFill>
                  <a:schemeClr val="accent2"/>
                </a:solidFill>
                <a:latin typeface="+mj-lt"/>
              </a:rPr>
              <a:t>Table of Contents</a:t>
            </a:r>
          </a:p>
        </p:txBody>
      </p:sp>
      <p:sp>
        <p:nvSpPr>
          <p:cNvPr id="237" name="Google Shape;237;p34"/>
          <p:cNvSpPr txBox="1">
            <a:spLocks noGrp="1"/>
          </p:cNvSpPr>
          <p:nvPr>
            <p:ph type="title" idx="2"/>
          </p:nvPr>
        </p:nvSpPr>
        <p:spPr>
          <a:xfrm>
            <a:off x="720000" y="1930806"/>
            <a:ext cx="2305500" cy="420600"/>
          </a:xfrm>
        </p:spPr>
        <p:txBody>
          <a:bodyPr/>
          <a:lstStyle/>
          <a:p>
            <a:pPr lvl="0"/>
            <a:r>
              <a:rPr lang="en-US" dirty="0">
                <a:solidFill>
                  <a:schemeClr val="accent2"/>
                </a:solidFill>
                <a:latin typeface="+mj-lt"/>
              </a:rPr>
              <a:t>Interdiction</a:t>
            </a:r>
          </a:p>
        </p:txBody>
      </p:sp>
      <p:sp>
        <p:nvSpPr>
          <p:cNvPr id="23" name="Subtitle 22"/>
          <p:cNvSpPr>
            <a:spLocks noGrp="1"/>
          </p:cNvSpPr>
          <p:nvPr>
            <p:ph type="subTitle" idx="1"/>
          </p:nvPr>
        </p:nvSpPr>
        <p:spPr>
          <a:xfrm>
            <a:off x="3382045" y="2307900"/>
            <a:ext cx="2379910" cy="527700"/>
          </a:xfrm>
        </p:spPr>
        <p:txBody>
          <a:bodyPr/>
          <a:lstStyle/>
          <a:p>
            <a:pPr marL="425450" indent="-285750" algn="just">
              <a:buFont typeface="Lato" panose="020B0604020202020204" charset="0"/>
              <a:buChar char="►"/>
            </a:pPr>
            <a:r>
              <a:rPr lang="en-US" b="1" dirty="0">
                <a:solidFill>
                  <a:schemeClr val="bg1">
                    <a:lumMod val="50000"/>
                  </a:schemeClr>
                </a:solidFill>
              </a:rPr>
              <a:t>The Scope of Business Ethics Management</a:t>
            </a:r>
          </a:p>
        </p:txBody>
      </p:sp>
      <p:sp>
        <p:nvSpPr>
          <p:cNvPr id="241" name="Google Shape;241;p34"/>
          <p:cNvSpPr txBox="1">
            <a:spLocks noGrp="1"/>
          </p:cNvSpPr>
          <p:nvPr>
            <p:ph type="title" idx="5"/>
          </p:nvPr>
        </p:nvSpPr>
        <p:spPr>
          <a:xfrm>
            <a:off x="720000" y="3766976"/>
            <a:ext cx="2305500" cy="420600"/>
          </a:xfrm>
        </p:spPr>
        <p:txBody>
          <a:bodyPr/>
          <a:lstStyle/>
          <a:p>
            <a:pPr lvl="0"/>
            <a:r>
              <a:rPr lang="en-US" dirty="0">
                <a:solidFill>
                  <a:schemeClr val="accent2"/>
                </a:solidFill>
                <a:latin typeface="+mj-lt"/>
              </a:rPr>
              <a:t>Conclusion</a:t>
            </a:r>
          </a:p>
        </p:txBody>
      </p:sp>
      <p:sp>
        <p:nvSpPr>
          <p:cNvPr id="243" name="Google Shape;243;p34"/>
          <p:cNvSpPr txBox="1">
            <a:spLocks noGrp="1"/>
          </p:cNvSpPr>
          <p:nvPr>
            <p:ph type="title" idx="7"/>
          </p:nvPr>
        </p:nvSpPr>
        <p:spPr>
          <a:xfrm>
            <a:off x="3419250" y="3770679"/>
            <a:ext cx="2305500" cy="420600"/>
          </a:xfrm>
        </p:spPr>
        <p:txBody>
          <a:bodyPr/>
          <a:lstStyle/>
          <a:p>
            <a:pPr lvl="0"/>
            <a:r>
              <a:rPr lang="en-US" dirty="0">
                <a:solidFill>
                  <a:schemeClr val="accent2"/>
                </a:solidFill>
                <a:latin typeface="+mj-lt"/>
              </a:rPr>
              <a:t>Reflection</a:t>
            </a:r>
          </a:p>
        </p:txBody>
      </p:sp>
      <p:sp>
        <p:nvSpPr>
          <p:cNvPr id="249" name="Google Shape;249;p34"/>
          <p:cNvSpPr txBox="1">
            <a:spLocks noGrp="1"/>
          </p:cNvSpPr>
          <p:nvPr>
            <p:ph type="title" idx="16"/>
          </p:nvPr>
        </p:nvSpPr>
        <p:spPr/>
        <p:txBody>
          <a:bodyPr/>
          <a:lstStyle/>
          <a:p>
            <a:pPr lvl="0"/>
            <a:r>
              <a:rPr lang="fr"/>
              <a:t>01.</a:t>
            </a:r>
            <a:endParaRPr lang="fr" dirty="0"/>
          </a:p>
        </p:txBody>
      </p:sp>
      <p:sp>
        <p:nvSpPr>
          <p:cNvPr id="250" name="Google Shape;250;p34"/>
          <p:cNvSpPr txBox="1">
            <a:spLocks noGrp="1"/>
          </p:cNvSpPr>
          <p:nvPr>
            <p:ph type="title" idx="17"/>
          </p:nvPr>
        </p:nvSpPr>
        <p:spPr/>
        <p:txBody>
          <a:bodyPr/>
          <a:lstStyle/>
          <a:p>
            <a:pPr lvl="0"/>
            <a:r>
              <a:rPr lang="fr"/>
              <a:t>02.</a:t>
            </a:r>
            <a:endParaRPr lang="fr" dirty="0"/>
          </a:p>
        </p:txBody>
      </p:sp>
      <p:sp>
        <p:nvSpPr>
          <p:cNvPr id="251" name="Google Shape;251;p34"/>
          <p:cNvSpPr txBox="1">
            <a:spLocks noGrp="1"/>
          </p:cNvSpPr>
          <p:nvPr>
            <p:ph type="title" idx="18"/>
          </p:nvPr>
        </p:nvSpPr>
        <p:spPr/>
        <p:txBody>
          <a:bodyPr/>
          <a:lstStyle/>
          <a:p>
            <a:pPr lvl="0"/>
            <a:r>
              <a:rPr lang="fr" dirty="0"/>
              <a:t>03.</a:t>
            </a:r>
          </a:p>
        </p:txBody>
      </p:sp>
      <p:sp>
        <p:nvSpPr>
          <p:cNvPr id="252" name="Google Shape;252;p34"/>
          <p:cNvSpPr txBox="1">
            <a:spLocks noGrp="1"/>
          </p:cNvSpPr>
          <p:nvPr>
            <p:ph type="title" idx="19"/>
          </p:nvPr>
        </p:nvSpPr>
        <p:spPr/>
        <p:txBody>
          <a:bodyPr/>
          <a:lstStyle/>
          <a:p>
            <a:pPr lvl="0"/>
            <a:r>
              <a:rPr lang="fr"/>
              <a:t>04.</a:t>
            </a:r>
            <a:endParaRPr lang="fr" dirty="0"/>
          </a:p>
        </p:txBody>
      </p:sp>
      <p:sp>
        <p:nvSpPr>
          <p:cNvPr id="253" name="Google Shape;253;p34"/>
          <p:cNvSpPr txBox="1">
            <a:spLocks noGrp="1"/>
          </p:cNvSpPr>
          <p:nvPr>
            <p:ph type="title" idx="20"/>
          </p:nvPr>
        </p:nvSpPr>
        <p:spPr/>
        <p:txBody>
          <a:bodyPr/>
          <a:lstStyle/>
          <a:p>
            <a:pPr lvl="0"/>
            <a:r>
              <a:rPr lang="fr" dirty="0"/>
              <a:t>05.</a:t>
            </a:r>
          </a:p>
        </p:txBody>
      </p:sp>
      <p:grpSp>
        <p:nvGrpSpPr>
          <p:cNvPr id="27" name="Google Shape;944;p94"/>
          <p:cNvGrpSpPr/>
          <p:nvPr/>
        </p:nvGrpSpPr>
        <p:grpSpPr>
          <a:xfrm>
            <a:off x="-854243" y="4129203"/>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2</a:t>
            </a:r>
          </a:p>
        </p:txBody>
      </p:sp>
      <p:sp>
        <p:nvSpPr>
          <p:cNvPr id="65" name="Google Shape;367;p46"/>
          <p:cNvSpPr/>
          <p:nvPr/>
        </p:nvSpPr>
        <p:spPr>
          <a:xfrm>
            <a:off x="9244372" y="457055"/>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7;p34"/>
          <p:cNvSpPr txBox="1">
            <a:spLocks noGrp="1"/>
          </p:cNvSpPr>
          <p:nvPr>
            <p:ph type="title" idx="14"/>
          </p:nvPr>
        </p:nvSpPr>
        <p:spPr>
          <a:xfrm>
            <a:off x="6118500" y="3766976"/>
            <a:ext cx="2305500" cy="420600"/>
          </a:xfrm>
        </p:spPr>
        <p:txBody>
          <a:bodyPr/>
          <a:lstStyle/>
          <a:p>
            <a:pPr lvl="0"/>
            <a:r>
              <a:rPr lang="en-US" dirty="0">
                <a:solidFill>
                  <a:schemeClr val="accent2"/>
                </a:solidFill>
                <a:latin typeface="+mj-lt"/>
              </a:rPr>
              <a:t>References</a:t>
            </a:r>
          </a:p>
        </p:txBody>
      </p:sp>
      <p:sp>
        <p:nvSpPr>
          <p:cNvPr id="2" name="Title 1"/>
          <p:cNvSpPr>
            <a:spLocks noGrp="1"/>
          </p:cNvSpPr>
          <p:nvPr>
            <p:ph type="title" idx="14"/>
          </p:nvPr>
        </p:nvSpPr>
        <p:spPr>
          <a:xfrm>
            <a:off x="3419250" y="1768287"/>
            <a:ext cx="2305500" cy="745638"/>
          </a:xfrm>
        </p:spPr>
        <p:txBody>
          <a:bodyPr/>
          <a:lstStyle/>
          <a:p>
            <a:r>
              <a:rPr lang="en-US" dirty="0" smtClean="0">
                <a:solidFill>
                  <a:schemeClr val="accent2"/>
                </a:solidFill>
                <a:latin typeface="+mj-lt"/>
              </a:rPr>
              <a:t>Definition</a:t>
            </a:r>
            <a:endParaRPr lang="en-US" dirty="0">
              <a:solidFill>
                <a:schemeClr val="accent2"/>
              </a:solidFill>
              <a:latin typeface="+mj-lt"/>
            </a:endParaRPr>
          </a:p>
        </p:txBody>
      </p:sp>
      <p:sp>
        <p:nvSpPr>
          <p:cNvPr id="34" name="Google Shape;253;p34"/>
          <p:cNvSpPr txBox="1">
            <a:spLocks noGrp="1"/>
          </p:cNvSpPr>
          <p:nvPr>
            <p:ph type="title" idx="20"/>
          </p:nvPr>
        </p:nvSpPr>
        <p:spPr>
          <a:xfrm>
            <a:off x="6837074" y="3066600"/>
            <a:ext cx="869700" cy="572700"/>
          </a:xfrm>
        </p:spPr>
        <p:txBody>
          <a:bodyPr/>
          <a:lstStyle/>
          <a:p>
            <a:pPr lvl="0"/>
            <a:r>
              <a:rPr lang="fr" dirty="0"/>
              <a:t>06.</a:t>
            </a:r>
          </a:p>
        </p:txBody>
      </p:sp>
      <p:sp>
        <p:nvSpPr>
          <p:cNvPr id="35" name="Google Shape;241;p34"/>
          <p:cNvSpPr txBox="1">
            <a:spLocks noGrp="1"/>
          </p:cNvSpPr>
          <p:nvPr>
            <p:ph type="title" idx="5"/>
          </p:nvPr>
        </p:nvSpPr>
        <p:spPr>
          <a:xfrm>
            <a:off x="6118500" y="2134272"/>
            <a:ext cx="2305500" cy="648958"/>
          </a:xfrm>
        </p:spPr>
        <p:txBody>
          <a:bodyPr/>
          <a:lstStyle/>
          <a:p>
            <a:pPr lvl="0"/>
            <a:r>
              <a:rPr lang="en-US" dirty="0">
                <a:solidFill>
                  <a:schemeClr val="accent2"/>
                </a:solidFill>
                <a:latin typeface="+mj-lt"/>
              </a:rPr>
              <a:t>The Scope of Business Ethics Management</a:t>
            </a:r>
          </a:p>
        </p:txBody>
      </p:sp>
    </p:spTree>
    <p:extLst>
      <p:ext uri="{BB962C8B-B14F-4D97-AF65-F5344CB8AC3E}">
        <p14:creationId xmlns:p14="http://schemas.microsoft.com/office/powerpoint/2010/main" val="20314515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عنوان 20">
            <a:extLst>
              <a:ext uri="{FF2B5EF4-FFF2-40B4-BE49-F238E27FC236}">
                <a16:creationId xmlns:a16="http://schemas.microsoft.com/office/drawing/2014/main" id="{4A3847DF-ACA4-3D63-0761-A3858AB22FAD}"/>
              </a:ext>
            </a:extLst>
          </p:cNvPr>
          <p:cNvSpPr>
            <a:spLocks noGrp="1"/>
          </p:cNvSpPr>
          <p:nvPr>
            <p:ph type="title"/>
          </p:nvPr>
        </p:nvSpPr>
        <p:spPr>
          <a:xfrm>
            <a:off x="1938900" y="0"/>
            <a:ext cx="5266200" cy="841800"/>
          </a:xfrm>
        </p:spPr>
        <p:txBody>
          <a:bodyPr/>
          <a:lstStyle/>
          <a:p>
            <a:r>
              <a:rPr lang="en-US" sz="2000" dirty="0">
                <a:solidFill>
                  <a:schemeClr val="accent2"/>
                </a:solidFill>
                <a:latin typeface="+mj-lt"/>
              </a:rPr>
              <a:t>Introduction</a:t>
            </a:r>
            <a:r>
              <a:rPr lang="en-US" dirty="0"/>
              <a:t> </a:t>
            </a:r>
            <a:endParaRPr lang="ar-SA" dirty="0"/>
          </a:p>
        </p:txBody>
      </p:sp>
      <p:sp>
        <p:nvSpPr>
          <p:cNvPr id="23" name="عنوان 22">
            <a:extLst>
              <a:ext uri="{FF2B5EF4-FFF2-40B4-BE49-F238E27FC236}">
                <a16:creationId xmlns:a16="http://schemas.microsoft.com/office/drawing/2014/main" id="{9D9D6BFD-B17D-2B6F-0C2A-20497B5347F7}"/>
              </a:ext>
            </a:extLst>
          </p:cNvPr>
          <p:cNvSpPr>
            <a:spLocks noGrp="1"/>
          </p:cNvSpPr>
          <p:nvPr>
            <p:ph type="title" idx="2"/>
          </p:nvPr>
        </p:nvSpPr>
        <p:spPr>
          <a:xfrm>
            <a:off x="8495836" y="4505983"/>
            <a:ext cx="540959" cy="524005"/>
          </a:xfrm>
        </p:spPr>
        <p:txBody>
          <a:bodyPr/>
          <a:lstStyle/>
          <a:p>
            <a:r>
              <a:rPr lang="en-US" sz="2000" dirty="0">
                <a:solidFill>
                  <a:schemeClr val="accent2"/>
                </a:solidFill>
              </a:rPr>
              <a:t>3</a:t>
            </a:r>
            <a:endParaRPr lang="ar-SA" sz="2000" dirty="0">
              <a:solidFill>
                <a:schemeClr val="accent2"/>
              </a:solidFill>
            </a:endParaRPr>
          </a:p>
        </p:txBody>
      </p:sp>
      <p:sp>
        <p:nvSpPr>
          <p:cNvPr id="22" name="عنوان فرعي 21">
            <a:extLst>
              <a:ext uri="{FF2B5EF4-FFF2-40B4-BE49-F238E27FC236}">
                <a16:creationId xmlns:a16="http://schemas.microsoft.com/office/drawing/2014/main" id="{1EC46BD4-15A5-B147-3A8A-9A4E1EBAD2E5}"/>
              </a:ext>
            </a:extLst>
          </p:cNvPr>
          <p:cNvSpPr>
            <a:spLocks noGrp="1"/>
          </p:cNvSpPr>
          <p:nvPr>
            <p:ph type="subTitle" idx="1"/>
          </p:nvPr>
        </p:nvSpPr>
        <p:spPr>
          <a:xfrm>
            <a:off x="1091543" y="2183919"/>
            <a:ext cx="7126014" cy="1492600"/>
          </a:xfrm>
        </p:spPr>
        <p:txBody>
          <a:bodyPr/>
          <a:lstStyle/>
          <a:p>
            <a:pPr algn="just"/>
            <a:r>
              <a:rPr lang="en-US" sz="1800" dirty="0">
                <a:solidFill>
                  <a:schemeClr val="tx1"/>
                </a:solidFill>
                <a:latin typeface="+mj-lt"/>
              </a:rPr>
              <a:t>Foreign language listening comprehension is an unpredictable, intricate, and urgent process in the improvement of foreign language competence; yet, the credibility of listening in language learning has just been perceived approximately recently </a:t>
            </a:r>
            <a:endParaRPr lang="ar-SA" sz="1800" dirty="0">
              <a:solidFill>
                <a:schemeClr val="tx1"/>
              </a:solidFill>
              <a:latin typeface="+mj-lt"/>
            </a:endParaRPr>
          </a:p>
        </p:txBody>
      </p:sp>
    </p:spTree>
    <p:extLst>
      <p:ext uri="{BB962C8B-B14F-4D97-AF65-F5344CB8AC3E}">
        <p14:creationId xmlns:p14="http://schemas.microsoft.com/office/powerpoint/2010/main" val="3863516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02225" y="3283862"/>
            <a:ext cx="3818450" cy="9943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4</a:t>
            </a:r>
          </a:p>
        </p:txBody>
      </p:sp>
      <p:cxnSp>
        <p:nvCxnSpPr>
          <p:cNvPr id="10" name="Straight Connector 9"/>
          <p:cNvCxnSpPr/>
          <p:nvPr/>
        </p:nvCxnSpPr>
        <p:spPr>
          <a:xfrm>
            <a:off x="178012" y="789581"/>
            <a:ext cx="41148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Google Shape;1930;p33"/>
          <p:cNvSpPr txBox="1">
            <a:spLocks noGrp="1"/>
          </p:cNvSpPr>
          <p:nvPr>
            <p:ph type="title"/>
          </p:nvPr>
        </p:nvSpPr>
        <p:spPr>
          <a:xfrm>
            <a:off x="178012" y="178279"/>
            <a:ext cx="5333789" cy="660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b="1" dirty="0">
                <a:solidFill>
                  <a:srgbClr val="CC6600"/>
                </a:solidFill>
                <a:latin typeface="Fira Sans"/>
                <a:ea typeface="Fira Sans"/>
                <a:cs typeface="Fira Sans"/>
                <a:sym typeface="Fira Sans"/>
              </a:rPr>
              <a:t> </a:t>
            </a:r>
            <a:r>
              <a:rPr lang="en-US" sz="2000" dirty="0">
                <a:solidFill>
                  <a:schemeClr val="accent2"/>
                </a:solidFill>
                <a:latin typeface="+mj-lt"/>
                <a:ea typeface="Fira Sans"/>
                <a:cs typeface="Fira Sans"/>
                <a:sym typeface="Fira Sans"/>
              </a:rPr>
              <a:t>Cultural and Gender Differences in Listening</a:t>
            </a:r>
            <a:endParaRPr lang="en-US" sz="2400" dirty="0">
              <a:solidFill>
                <a:schemeClr val="accent2"/>
              </a:solidFill>
              <a:latin typeface="+mj-lt"/>
              <a:ea typeface="Fira Sans"/>
              <a:cs typeface="Fira Sans"/>
              <a:sym typeface="Fira Sans"/>
            </a:endParaRPr>
          </a:p>
        </p:txBody>
      </p:sp>
      <p:sp>
        <p:nvSpPr>
          <p:cNvPr id="2" name="TextBox 1"/>
          <p:cNvSpPr txBox="1"/>
          <p:nvPr/>
        </p:nvSpPr>
        <p:spPr>
          <a:xfrm>
            <a:off x="0" y="973129"/>
            <a:ext cx="5988810" cy="3785652"/>
          </a:xfrm>
          <a:prstGeom prst="rect">
            <a:avLst/>
          </a:prstGeom>
          <a:noFill/>
        </p:spPr>
        <p:txBody>
          <a:bodyPr wrap="square" rtlCol="0">
            <a:spAutoFit/>
          </a:bodyPr>
          <a:lstStyle/>
          <a:p>
            <a:pPr algn="just"/>
            <a:r>
              <a:rPr lang="en-US" sz="1600" dirty="0">
                <a:latin typeface="+mj-lt"/>
              </a:rPr>
              <a:t>Communication is viewed differently by every culture. Here are a few examples of cultural differences.</a:t>
            </a:r>
          </a:p>
          <a:p>
            <a:pPr marL="342900" indent="-342900" algn="just">
              <a:buAutoNum type="arabicPeriod"/>
            </a:pPr>
            <a:endParaRPr lang="en-US" sz="1600" dirty="0">
              <a:latin typeface="+mj-lt"/>
            </a:endParaRPr>
          </a:p>
          <a:p>
            <a:pPr marL="342900" indent="-342900" algn="just">
              <a:buAutoNum type="arabicPeriod"/>
            </a:pPr>
            <a:r>
              <a:rPr lang="en-US" sz="1600" dirty="0">
                <a:latin typeface="+mj-lt"/>
              </a:rPr>
              <a:t>Some cultures view interruptions, corrections and direct questions rude while some cultures conclude from these actions that the listener is active in the conversation and is therefore more likely to have understood the message.</a:t>
            </a:r>
          </a:p>
          <a:p>
            <a:pPr marL="342900" indent="-342900" algn="just">
              <a:buAutoNum type="arabicPeriod"/>
            </a:pPr>
            <a:endParaRPr lang="en-US" sz="1600" dirty="0">
              <a:latin typeface="+mj-lt"/>
            </a:endParaRPr>
          </a:p>
          <a:p>
            <a:pPr marL="342900" indent="-342900" algn="just">
              <a:buAutoNum type="arabicPeriod"/>
            </a:pPr>
            <a:r>
              <a:rPr lang="en-US" sz="1600" dirty="0">
                <a:latin typeface="+mj-lt"/>
              </a:rPr>
              <a:t>Some countries begin their meetings with conversations not relevant to the event while others see this as a waste of time.</a:t>
            </a:r>
          </a:p>
          <a:p>
            <a:pPr marL="342900" indent="-342900" algn="just">
              <a:buAutoNum type="arabicPeriod"/>
            </a:pPr>
            <a:endParaRPr lang="en-US" sz="1600" dirty="0">
              <a:latin typeface="+mj-lt"/>
            </a:endParaRPr>
          </a:p>
          <a:p>
            <a:pPr marL="342900" indent="-342900" algn="just">
              <a:buAutoNum type="arabicPeriod"/>
            </a:pPr>
            <a:r>
              <a:rPr lang="en-US" sz="1600" dirty="0">
                <a:latin typeface="+mj-lt"/>
              </a:rPr>
              <a:t>Even simple words such as “yes” and “no” can be misinterpreted due to their different meanings in different parts of the world. </a:t>
            </a:r>
          </a:p>
        </p:txBody>
      </p:sp>
    </p:spTree>
    <p:extLst>
      <p:ext uri="{BB962C8B-B14F-4D97-AF65-F5344CB8AC3E}">
        <p14:creationId xmlns:p14="http://schemas.microsoft.com/office/powerpoint/2010/main" val="40010110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a:extLst>
              <a:ext uri="{FF2B5EF4-FFF2-40B4-BE49-F238E27FC236}">
                <a16:creationId xmlns:a16="http://schemas.microsoft.com/office/drawing/2014/main" id="{E896D2AB-5DD8-E6D7-0E2C-255D01FE8202}"/>
              </a:ext>
            </a:extLst>
          </p:cNvPr>
          <p:cNvSpPr>
            <a:spLocks noGrp="1"/>
          </p:cNvSpPr>
          <p:nvPr>
            <p:ph type="title"/>
          </p:nvPr>
        </p:nvSpPr>
        <p:spPr>
          <a:xfrm>
            <a:off x="523413" y="0"/>
            <a:ext cx="8097169" cy="1267548"/>
          </a:xfrm>
        </p:spPr>
        <p:txBody>
          <a:bodyPr/>
          <a:lstStyle/>
          <a:p>
            <a:pPr algn="l"/>
            <a:r>
              <a:rPr lang="en-US" sz="1000" b="0" i="0" dirty="0">
                <a:solidFill>
                  <a:schemeClr val="tx1"/>
                </a:solidFill>
                <a:effectLst/>
                <a:latin typeface="Merriweather" panose="00000500000000000000" pitchFamily="2" charset="0"/>
              </a:rPr>
              <a:t/>
            </a:r>
            <a:br>
              <a:rPr lang="en-US" sz="1000" b="0" i="0" dirty="0">
                <a:solidFill>
                  <a:schemeClr val="tx1"/>
                </a:solidFill>
                <a:effectLst/>
                <a:latin typeface="Merriweather" panose="00000500000000000000" pitchFamily="2" charset="0"/>
              </a:rPr>
            </a:br>
            <a:r>
              <a:rPr lang="en-US" sz="1800" b="1" i="0" dirty="0">
                <a:solidFill>
                  <a:schemeClr val="tx1"/>
                </a:solidFill>
                <a:effectLst/>
                <a:latin typeface="Merriweather" panose="00000500000000000000" pitchFamily="2" charset="0"/>
              </a:rPr>
              <a:t/>
            </a:r>
            <a:br>
              <a:rPr lang="en-US" sz="1800" b="1" i="0" dirty="0">
                <a:solidFill>
                  <a:schemeClr val="tx1"/>
                </a:solidFill>
                <a:effectLst/>
                <a:latin typeface="Merriweather" panose="00000500000000000000" pitchFamily="2" charset="0"/>
              </a:rPr>
            </a:br>
            <a:r>
              <a:rPr lang="en-US" sz="1800" b="1" i="0" dirty="0">
                <a:solidFill>
                  <a:schemeClr val="tx1"/>
                </a:solidFill>
                <a:effectLst/>
                <a:latin typeface="Merriweather" panose="00000500000000000000" pitchFamily="2" charset="0"/>
              </a:rPr>
              <a:t>The importance of cross-cultural communication that drives success</a:t>
            </a:r>
            <a:endParaRPr lang="ar-SA" sz="2000" dirty="0">
              <a:solidFill>
                <a:schemeClr val="accent2"/>
              </a:solidFill>
              <a:latin typeface="+mj-lt"/>
            </a:endParaRPr>
          </a:p>
        </p:txBody>
      </p:sp>
      <p:sp>
        <p:nvSpPr>
          <p:cNvPr id="3" name="Title 1"/>
          <p:cNvSpPr txBox="1">
            <a:spLocks/>
          </p:cNvSpPr>
          <p:nvPr/>
        </p:nvSpPr>
        <p:spPr>
          <a:xfrm>
            <a:off x="2630374" y="278666"/>
            <a:ext cx="3883250" cy="74563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2400" b="1" dirty="0">
              <a:solidFill>
                <a:srgbClr val="CC6600"/>
              </a:solidFill>
            </a:endParaRPr>
          </a:p>
        </p:txBody>
      </p:sp>
      <p:sp>
        <p:nvSpPr>
          <p:cNvPr id="4" name="TextBox 3"/>
          <p:cNvSpPr txBox="1"/>
          <p:nvPr/>
        </p:nvSpPr>
        <p:spPr>
          <a:xfrm flipH="1">
            <a:off x="285985" y="1448365"/>
            <a:ext cx="8572027" cy="2523768"/>
          </a:xfrm>
          <a:prstGeom prst="rect">
            <a:avLst/>
          </a:prstGeom>
          <a:noFill/>
        </p:spPr>
        <p:txBody>
          <a:bodyPr wrap="square" rtlCol="0">
            <a:spAutoFit/>
          </a:bodyPr>
          <a:lstStyle/>
          <a:p>
            <a:pPr algn="just">
              <a:buClr>
                <a:schemeClr val="accent3"/>
              </a:buClr>
            </a:pPr>
            <a:r>
              <a:rPr lang="en-US" sz="1800" dirty="0">
                <a:solidFill>
                  <a:schemeClr val="tx1"/>
                </a:solidFill>
                <a:latin typeface="+mj-lt"/>
              </a:rPr>
              <a:t>Good communication has always been a cornerstone of successful businesses. But now, with improved technology allowing more businesses to expand their reach across international boundaries, it’s even more prevalent.</a:t>
            </a:r>
          </a:p>
          <a:p>
            <a:pPr algn="just">
              <a:buClr>
                <a:schemeClr val="accent3"/>
              </a:buClr>
            </a:pPr>
            <a:r>
              <a:rPr lang="en-US" sz="1800" dirty="0">
                <a:solidFill>
                  <a:schemeClr val="tx1"/>
                </a:solidFill>
                <a:latin typeface="+mj-lt"/>
              </a:rPr>
              <a:t>The ability to communicate effectively with diverse cultures has become of paramount importance.</a:t>
            </a:r>
          </a:p>
          <a:p>
            <a:pPr algn="just">
              <a:buClr>
                <a:schemeClr val="accent3"/>
              </a:buClr>
            </a:pPr>
            <a:r>
              <a:rPr lang="en-US" sz="1800" dirty="0">
                <a:solidFill>
                  <a:schemeClr val="tx1"/>
                </a:solidFill>
                <a:latin typeface="+mj-lt"/>
              </a:rPr>
              <a:t>These same technologies enable businesses to employ talent from anywhere in the world and to integrate them into effective and productive teams.</a:t>
            </a:r>
          </a:p>
          <a:p>
            <a:pPr algn="just">
              <a:buClr>
                <a:schemeClr val="accent3"/>
              </a:buClr>
            </a:pPr>
            <a:r>
              <a:rPr lang="en-US" sz="1600" dirty="0">
                <a:solidFill>
                  <a:schemeClr val="tx1"/>
                </a:solidFill>
                <a:latin typeface="Merriweather" panose="00000500000000000000" pitchFamily="2" charset="0"/>
              </a:rPr>
              <a:t/>
            </a:r>
            <a:br>
              <a:rPr lang="en-US" sz="1600" dirty="0">
                <a:solidFill>
                  <a:schemeClr val="tx1"/>
                </a:solidFill>
                <a:latin typeface="Merriweather" panose="00000500000000000000" pitchFamily="2" charset="0"/>
              </a:rPr>
            </a:br>
            <a:endParaRPr lang="en-US" sz="1600" dirty="0"/>
          </a:p>
        </p:txBody>
      </p:sp>
      <p:sp>
        <p:nvSpPr>
          <p:cNvPr id="5" name="TextBox 4"/>
          <p:cNvSpPr txBox="1"/>
          <p:nvPr/>
        </p:nvSpPr>
        <p:spPr>
          <a:xfrm flipH="1">
            <a:off x="8858011" y="4743390"/>
            <a:ext cx="284204" cy="400110"/>
          </a:xfrm>
          <a:prstGeom prst="rect">
            <a:avLst/>
          </a:prstGeom>
          <a:noFill/>
        </p:spPr>
        <p:txBody>
          <a:bodyPr wrap="square" rtlCol="0">
            <a:spAutoFit/>
          </a:bodyPr>
          <a:lstStyle/>
          <a:p>
            <a:r>
              <a:rPr lang="en-US" sz="2000" b="1" dirty="0">
                <a:solidFill>
                  <a:schemeClr val="accent2"/>
                </a:solidFill>
                <a:latin typeface="+mj-lt"/>
              </a:rPr>
              <a:t>5</a:t>
            </a:r>
          </a:p>
        </p:txBody>
      </p:sp>
    </p:spTree>
    <p:extLst>
      <p:ext uri="{BB962C8B-B14F-4D97-AF65-F5344CB8AC3E}">
        <p14:creationId xmlns:p14="http://schemas.microsoft.com/office/powerpoint/2010/main" val="1616005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7" name="Google Shape;944;p94"/>
          <p:cNvGrpSpPr/>
          <p:nvPr/>
        </p:nvGrpSpPr>
        <p:grpSpPr>
          <a:xfrm>
            <a:off x="-657042" y="4581281"/>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816076" y="4738298"/>
            <a:ext cx="327922" cy="400110"/>
          </a:xfrm>
          <a:prstGeom prst="rect">
            <a:avLst/>
          </a:prstGeom>
          <a:noFill/>
        </p:spPr>
        <p:txBody>
          <a:bodyPr wrap="square" rtlCol="0">
            <a:spAutoFit/>
          </a:bodyPr>
          <a:lstStyle/>
          <a:p>
            <a:r>
              <a:rPr lang="en-US" sz="2000" b="1" dirty="0">
                <a:solidFill>
                  <a:schemeClr val="accent2"/>
                </a:solidFill>
                <a:latin typeface="+mj-lt"/>
              </a:rPr>
              <a:t>6</a:t>
            </a:r>
          </a:p>
        </p:txBody>
      </p:sp>
      <p:sp>
        <p:nvSpPr>
          <p:cNvPr id="14" name="TextBox 13"/>
          <p:cNvSpPr txBox="1"/>
          <p:nvPr/>
        </p:nvSpPr>
        <p:spPr>
          <a:xfrm flipH="1">
            <a:off x="482758" y="1011073"/>
            <a:ext cx="7913779" cy="1077218"/>
          </a:xfrm>
          <a:prstGeom prst="rect">
            <a:avLst/>
          </a:prstGeom>
          <a:noFill/>
        </p:spPr>
        <p:txBody>
          <a:bodyPr wrap="square" rtlCol="0">
            <a:spAutoFit/>
          </a:bodyPr>
          <a:lstStyle/>
          <a:p>
            <a:pPr algn="just">
              <a:buClr>
                <a:schemeClr val="accent3"/>
              </a:buClr>
            </a:pPr>
            <a:endParaRPr lang="en-US" sz="1800" dirty="0">
              <a:solidFill>
                <a:schemeClr val="tx1"/>
              </a:solidFill>
              <a:latin typeface="+mj-lt"/>
            </a:endParaRPr>
          </a:p>
          <a:p>
            <a:pPr marL="342900" indent="-342900" algn="just">
              <a:buClr>
                <a:schemeClr val="accent3"/>
              </a:buClr>
              <a:buFont typeface="Arial"/>
              <a:buAutoNum type="arabicPeriod"/>
            </a:pPr>
            <a:endParaRPr lang="en-US" sz="1800" b="0" i="0" dirty="0">
              <a:solidFill>
                <a:srgbClr val="171717"/>
              </a:solidFill>
              <a:effectLst/>
              <a:latin typeface="Open Sans" panose="020B0606030504020204" pitchFamily="34" charset="0"/>
            </a:endParaRPr>
          </a:p>
          <a:p>
            <a:pPr marL="342900" indent="-342900" algn="just">
              <a:buClr>
                <a:schemeClr val="accent3"/>
              </a:buClr>
              <a:buFont typeface="Arial"/>
              <a:buAutoNum type="arabicPeriod"/>
            </a:pPr>
            <a:endParaRPr lang="en-US" sz="2800" b="0" i="0" dirty="0">
              <a:solidFill>
                <a:srgbClr val="171717"/>
              </a:solidFill>
              <a:effectLst/>
              <a:latin typeface="Open Sans" panose="020B0606030504020204" pitchFamily="34" charset="0"/>
            </a:endParaRPr>
          </a:p>
        </p:txBody>
      </p:sp>
      <p:sp>
        <p:nvSpPr>
          <p:cNvPr id="15" name="Rectangle 14"/>
          <p:cNvSpPr/>
          <p:nvPr/>
        </p:nvSpPr>
        <p:spPr>
          <a:xfrm>
            <a:off x="348795" y="292160"/>
            <a:ext cx="8444010" cy="400110"/>
          </a:xfrm>
          <a:prstGeom prst="rect">
            <a:avLst/>
          </a:prstGeom>
        </p:spPr>
        <p:txBody>
          <a:bodyPr wrap="square">
            <a:spAutoFit/>
          </a:bodyPr>
          <a:lstStyle/>
          <a:p>
            <a:pPr algn="ctr"/>
            <a:r>
              <a:rPr lang="en-US" sz="2000" b="1" dirty="0">
                <a:solidFill>
                  <a:schemeClr val="accent2"/>
                </a:solidFill>
                <a:latin typeface="+mj-lt"/>
              </a:rPr>
              <a:t>Here are ten strategies for improving cross-cultural communication.</a:t>
            </a:r>
          </a:p>
        </p:txBody>
      </p:sp>
      <p:pic>
        <p:nvPicPr>
          <p:cNvPr id="3" name="صورة 2">
            <a:extLst>
              <a:ext uri="{FF2B5EF4-FFF2-40B4-BE49-F238E27FC236}">
                <a16:creationId xmlns:a16="http://schemas.microsoft.com/office/drawing/2014/main" id="{0A933520-3E85-2AF5-FBE2-734454AFBBF1}"/>
              </a:ext>
            </a:extLst>
          </p:cNvPr>
          <p:cNvPicPr>
            <a:picLocks noChangeAspect="1"/>
          </p:cNvPicPr>
          <p:nvPr/>
        </p:nvPicPr>
        <p:blipFill>
          <a:blip r:embed="rId3"/>
          <a:stretch>
            <a:fillRect/>
          </a:stretch>
        </p:blipFill>
        <p:spPr>
          <a:xfrm>
            <a:off x="2165737" y="749143"/>
            <a:ext cx="4810125" cy="4038600"/>
          </a:xfrm>
          <a:prstGeom prst="rect">
            <a:avLst/>
          </a:prstGeom>
        </p:spPr>
      </p:pic>
    </p:spTree>
    <p:extLst>
      <p:ext uri="{BB962C8B-B14F-4D97-AF65-F5344CB8AC3E}">
        <p14:creationId xmlns:p14="http://schemas.microsoft.com/office/powerpoint/2010/main" val="7288942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عنوان 21">
            <a:extLst>
              <a:ext uri="{FF2B5EF4-FFF2-40B4-BE49-F238E27FC236}">
                <a16:creationId xmlns:a16="http://schemas.microsoft.com/office/drawing/2014/main" id="{D5BD51D1-F38C-2C12-63E7-146C0AC1783C}"/>
              </a:ext>
            </a:extLst>
          </p:cNvPr>
          <p:cNvSpPr>
            <a:spLocks noGrp="1"/>
          </p:cNvSpPr>
          <p:nvPr>
            <p:ph type="title"/>
          </p:nvPr>
        </p:nvSpPr>
        <p:spPr>
          <a:xfrm>
            <a:off x="3039592" y="632356"/>
            <a:ext cx="3600844" cy="420900"/>
          </a:xfrm>
        </p:spPr>
        <p:txBody>
          <a:bodyPr/>
          <a:lstStyle/>
          <a:p>
            <a:r>
              <a:rPr lang="en-US" sz="2000" dirty="0">
                <a:solidFill>
                  <a:schemeClr val="accent2"/>
                </a:solidFill>
                <a:latin typeface="+mj-lt"/>
              </a:rPr>
              <a:t>Gender Differences in Listening</a:t>
            </a:r>
            <a:endParaRPr lang="ar-SA" sz="2000" dirty="0">
              <a:solidFill>
                <a:schemeClr val="accent2"/>
              </a:solidFill>
              <a:latin typeface="+mj-lt"/>
            </a:endParaRPr>
          </a:p>
        </p:txBody>
      </p:sp>
      <p:sp>
        <p:nvSpPr>
          <p:cNvPr id="24" name="عنوان 23">
            <a:extLst>
              <a:ext uri="{FF2B5EF4-FFF2-40B4-BE49-F238E27FC236}">
                <a16:creationId xmlns:a16="http://schemas.microsoft.com/office/drawing/2014/main" id="{9E7A63CF-789B-03BF-B3D8-0097B0799C8D}"/>
              </a:ext>
            </a:extLst>
          </p:cNvPr>
          <p:cNvSpPr>
            <a:spLocks noGrp="1"/>
          </p:cNvSpPr>
          <p:nvPr>
            <p:ph type="title" idx="2"/>
          </p:nvPr>
        </p:nvSpPr>
        <p:spPr>
          <a:xfrm>
            <a:off x="8370040" y="4511144"/>
            <a:ext cx="773959" cy="632356"/>
          </a:xfrm>
        </p:spPr>
        <p:txBody>
          <a:bodyPr/>
          <a:lstStyle/>
          <a:p>
            <a:r>
              <a:rPr lang="en-US" sz="2000" dirty="0">
                <a:solidFill>
                  <a:schemeClr val="accent2"/>
                </a:solidFill>
              </a:rPr>
              <a:t>7</a:t>
            </a:r>
            <a:endParaRPr lang="ar-SA" sz="2000" dirty="0">
              <a:solidFill>
                <a:schemeClr val="accent2"/>
              </a:solidFill>
            </a:endParaRPr>
          </a:p>
        </p:txBody>
      </p:sp>
      <p:sp>
        <p:nvSpPr>
          <p:cNvPr id="23" name="عنوان فرعي 22">
            <a:extLst>
              <a:ext uri="{FF2B5EF4-FFF2-40B4-BE49-F238E27FC236}">
                <a16:creationId xmlns:a16="http://schemas.microsoft.com/office/drawing/2014/main" id="{CBCFD22F-28A0-E057-D3BF-CF25057A640D}"/>
              </a:ext>
            </a:extLst>
          </p:cNvPr>
          <p:cNvSpPr>
            <a:spLocks noGrp="1"/>
          </p:cNvSpPr>
          <p:nvPr>
            <p:ph type="subTitle" idx="1"/>
          </p:nvPr>
        </p:nvSpPr>
        <p:spPr>
          <a:xfrm>
            <a:off x="773958" y="2322891"/>
            <a:ext cx="7596083" cy="2661218"/>
          </a:xfrm>
        </p:spPr>
        <p:txBody>
          <a:bodyPr/>
          <a:lstStyle/>
          <a:p>
            <a:pPr algn="l"/>
            <a:r>
              <a:rPr lang="en-US" sz="1800" b="0" i="0" dirty="0">
                <a:solidFill>
                  <a:schemeClr val="tx1"/>
                </a:solidFill>
                <a:effectLst/>
                <a:latin typeface="PT Serif" panose="020A0603040505020204" pitchFamily="18" charset="0"/>
              </a:rPr>
              <a:t>“Men are from Mars, Women are from Venus” is more than the cover of the American bestseller.</a:t>
            </a:r>
          </a:p>
          <a:p>
            <a:pPr algn="l"/>
            <a:r>
              <a:rPr lang="en-US" sz="1800" b="0" i="0" dirty="0">
                <a:solidFill>
                  <a:schemeClr val="tx1"/>
                </a:solidFill>
                <a:effectLst/>
                <a:latin typeface="PT Serif" panose="020A0603040505020204" pitchFamily="18" charset="0"/>
              </a:rPr>
              <a:t>When men and women listen, they do so for different reasons.</a:t>
            </a:r>
          </a:p>
          <a:p>
            <a:pPr algn="l"/>
            <a:r>
              <a:rPr lang="en-US" sz="1800" b="0" i="0" dirty="0">
                <a:solidFill>
                  <a:schemeClr val="tx1"/>
                </a:solidFill>
                <a:effectLst/>
                <a:latin typeface="PT Serif" panose="020A0603040505020204" pitchFamily="18" charset="0"/>
              </a:rPr>
              <a:t>For men: Be patient. Women feel the need to express everything in order to provide you with the most information about the situation.</a:t>
            </a:r>
          </a:p>
          <a:p>
            <a:pPr algn="l"/>
            <a:r>
              <a:rPr lang="en-US" sz="1800" b="0" i="0" dirty="0">
                <a:solidFill>
                  <a:schemeClr val="tx1"/>
                </a:solidFill>
                <a:effectLst/>
                <a:latin typeface="PT Serif" panose="020A0603040505020204" pitchFamily="18" charset="0"/>
              </a:rPr>
              <a:t>For women: Be realistic. You can’t expect people to always react the way you want them to. If their reaction frustrates you, don’t get mad simply say their reaction confuses you. </a:t>
            </a:r>
          </a:p>
          <a:p>
            <a:pPr algn="l"/>
            <a:r>
              <a:rPr lang="en-US" sz="1800" b="0" i="0" dirty="0">
                <a:solidFill>
                  <a:schemeClr val="tx1"/>
                </a:solidFill>
                <a:effectLst/>
                <a:latin typeface="PT Serif" panose="020A0603040505020204" pitchFamily="18" charset="0"/>
              </a:rPr>
              <a:t>For both: Establish ground rules. For example, before starting a serious subject, establish how much time you want to talk about it.</a:t>
            </a:r>
          </a:p>
          <a:p>
            <a:pPr algn="l"/>
            <a:endParaRPr lang="ar-SA" dirty="0"/>
          </a:p>
        </p:txBody>
      </p:sp>
    </p:spTree>
    <p:extLst>
      <p:ext uri="{BB962C8B-B14F-4D97-AF65-F5344CB8AC3E}">
        <p14:creationId xmlns:p14="http://schemas.microsoft.com/office/powerpoint/2010/main" val="3532204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46396FE-47EE-E9FF-B6E1-6B7FD5DC1D6A}"/>
              </a:ext>
            </a:extLst>
          </p:cNvPr>
          <p:cNvSpPr>
            <a:spLocks noGrp="1"/>
          </p:cNvSpPr>
          <p:nvPr>
            <p:ph type="title"/>
          </p:nvPr>
        </p:nvSpPr>
        <p:spPr>
          <a:xfrm>
            <a:off x="2880231" y="533133"/>
            <a:ext cx="3383537" cy="841800"/>
          </a:xfrm>
        </p:spPr>
        <p:txBody>
          <a:bodyPr/>
          <a:lstStyle/>
          <a:p>
            <a:r>
              <a:rPr lang="en-US" sz="2000" dirty="0">
                <a:solidFill>
                  <a:schemeClr val="accent2"/>
                </a:solidFill>
                <a:latin typeface="+mj-lt"/>
              </a:rPr>
              <a:t>Ethics in Marketing</a:t>
            </a:r>
            <a:endParaRPr lang="ar-SA" sz="2000" dirty="0">
              <a:solidFill>
                <a:schemeClr val="accent2"/>
              </a:solidFill>
              <a:latin typeface="+mj-lt"/>
            </a:endParaRPr>
          </a:p>
        </p:txBody>
      </p:sp>
      <p:sp>
        <p:nvSpPr>
          <p:cNvPr id="3" name="عنوان 2">
            <a:extLst>
              <a:ext uri="{FF2B5EF4-FFF2-40B4-BE49-F238E27FC236}">
                <a16:creationId xmlns:a16="http://schemas.microsoft.com/office/drawing/2014/main" id="{FAB2DFAC-44B3-6ED4-AF81-D4AC9C0DB5AE}"/>
              </a:ext>
            </a:extLst>
          </p:cNvPr>
          <p:cNvSpPr>
            <a:spLocks noGrp="1"/>
          </p:cNvSpPr>
          <p:nvPr>
            <p:ph type="title" idx="2"/>
          </p:nvPr>
        </p:nvSpPr>
        <p:spPr>
          <a:xfrm>
            <a:off x="8425092" y="4464796"/>
            <a:ext cx="718908" cy="678704"/>
          </a:xfrm>
        </p:spPr>
        <p:txBody>
          <a:bodyPr/>
          <a:lstStyle/>
          <a:p>
            <a:r>
              <a:rPr lang="en-US" sz="1800" dirty="0">
                <a:solidFill>
                  <a:schemeClr val="accent2"/>
                </a:solidFill>
              </a:rPr>
              <a:t>8</a:t>
            </a:r>
            <a:endParaRPr lang="ar-SA" sz="1800" dirty="0">
              <a:solidFill>
                <a:schemeClr val="accent2"/>
              </a:solidFill>
            </a:endParaRPr>
          </a:p>
        </p:txBody>
      </p:sp>
      <p:sp>
        <p:nvSpPr>
          <p:cNvPr id="4" name="عنوان فرعي 3">
            <a:extLst>
              <a:ext uri="{FF2B5EF4-FFF2-40B4-BE49-F238E27FC236}">
                <a16:creationId xmlns:a16="http://schemas.microsoft.com/office/drawing/2014/main" id="{DACFF133-3B64-77B6-E10A-AD060C98E110}"/>
              </a:ext>
            </a:extLst>
          </p:cNvPr>
          <p:cNvSpPr>
            <a:spLocks noGrp="1"/>
          </p:cNvSpPr>
          <p:nvPr>
            <p:ph type="subTitle" idx="1"/>
          </p:nvPr>
        </p:nvSpPr>
        <p:spPr>
          <a:xfrm>
            <a:off x="1231157" y="1708982"/>
            <a:ext cx="6681684" cy="2755814"/>
          </a:xfrm>
        </p:spPr>
        <p:txBody>
          <a:bodyPr/>
          <a:lstStyle/>
          <a:p>
            <a:r>
              <a:rPr lang="en-US" sz="1800" b="0" i="0" dirty="0">
                <a:solidFill>
                  <a:schemeClr val="tx1"/>
                </a:solidFill>
                <a:effectLst/>
                <a:latin typeface="+mj-lt"/>
              </a:rPr>
              <a:t>Marketing ethics is the area of applied ethics that deals with the moral principles behind the operation and regulation of marketing. </a:t>
            </a:r>
          </a:p>
          <a:p>
            <a:r>
              <a:rPr lang="en-US" sz="1800" b="0" i="0" dirty="0">
                <a:solidFill>
                  <a:schemeClr val="tx1"/>
                </a:solidFill>
                <a:effectLst/>
                <a:latin typeface="+mj-lt"/>
              </a:rPr>
              <a:t>The ethical issues confronted in this area include:</a:t>
            </a:r>
          </a:p>
          <a:p>
            <a:pPr algn="l">
              <a:buFont typeface="Arial" panose="020B0604020202020204" pitchFamily="34" charset="0"/>
              <a:buChar char="•"/>
            </a:pPr>
            <a:r>
              <a:rPr lang="en-US" sz="1800" b="0" i="0" dirty="0">
                <a:solidFill>
                  <a:schemeClr val="tx1"/>
                </a:solidFill>
                <a:effectLst/>
                <a:latin typeface="+mj-lt"/>
              </a:rPr>
              <a:t>price-fixing, price-discrimination, and price-skimming.</a:t>
            </a:r>
          </a:p>
          <a:p>
            <a:pPr algn="l">
              <a:buFont typeface="Arial" panose="020B0604020202020204" pitchFamily="34" charset="0"/>
              <a:buChar char="•"/>
            </a:pPr>
            <a:r>
              <a:rPr lang="en-US" sz="1800" b="0" i="0" dirty="0">
                <a:solidFill>
                  <a:schemeClr val="tx1"/>
                </a:solidFill>
                <a:effectLst/>
                <a:latin typeface="+mj-lt"/>
              </a:rPr>
              <a:t>anti-competitive behavior such as supply-side manipulation, exclusive business deals, tying agreements, etc.</a:t>
            </a:r>
          </a:p>
          <a:p>
            <a:pPr algn="l">
              <a:buFont typeface="Arial" panose="020B0604020202020204" pitchFamily="34" charset="0"/>
              <a:buChar char="•"/>
            </a:pPr>
            <a:r>
              <a:rPr lang="en-US" sz="1800" b="0" i="0" dirty="0">
                <a:solidFill>
                  <a:schemeClr val="tx1"/>
                </a:solidFill>
                <a:effectLst/>
                <a:latin typeface="+mj-lt"/>
              </a:rPr>
              <a:t>misleading commercials</a:t>
            </a:r>
          </a:p>
          <a:p>
            <a:pPr algn="l"/>
            <a:endParaRPr lang="ar-SA" dirty="0"/>
          </a:p>
        </p:txBody>
      </p:sp>
    </p:spTree>
    <p:extLst>
      <p:ext uri="{BB962C8B-B14F-4D97-AF65-F5344CB8AC3E}">
        <p14:creationId xmlns:p14="http://schemas.microsoft.com/office/powerpoint/2010/main" val="302964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Conclusion</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50411" y="1694587"/>
            <a:ext cx="5843179" cy="923330"/>
          </a:xfrm>
          <a:prstGeom prst="rect">
            <a:avLst/>
          </a:prstGeom>
          <a:noFill/>
        </p:spPr>
        <p:txBody>
          <a:bodyPr wrap="square" rtlCol="0">
            <a:spAutoFit/>
          </a:bodyPr>
          <a:lstStyle/>
          <a:p>
            <a:pPr algn="just"/>
            <a:r>
              <a:rPr lang="en-US" sz="1800" dirty="0">
                <a:solidFill>
                  <a:schemeClr val="tx1"/>
                </a:solidFill>
                <a:latin typeface="+mj-lt"/>
              </a:rPr>
              <a:t>As expressed at the beginning of this paper, culture and language are relentlessly connected and accordingly cannot be isolated. Various authors </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10</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theme/theme1.xml><?xml version="1.0" encoding="utf-8"?>
<a:theme xmlns:a="http://schemas.openxmlformats.org/drawingml/2006/main" name="Minimalist Grayscale Project Proposal by Slidesgo">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21487</TotalTime>
  <Words>659</Words>
  <Application>Microsoft Office PowerPoint</Application>
  <PresentationFormat>On-screen Show (16:9)</PresentationFormat>
  <Paragraphs>71</Paragraphs>
  <Slides>12</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Fira Sans</vt:lpstr>
      <vt:lpstr>Be Vietnam</vt:lpstr>
      <vt:lpstr>Open Sans</vt:lpstr>
      <vt:lpstr>Fjalla One</vt:lpstr>
      <vt:lpstr>Lato</vt:lpstr>
      <vt:lpstr>Arial</vt:lpstr>
      <vt:lpstr>PT Serif</vt:lpstr>
      <vt:lpstr>Merriweather</vt:lpstr>
      <vt:lpstr>Minimalist Grayscale Project Proposal by Slidesgo</vt:lpstr>
      <vt:lpstr>The Scope of Business Ethics Management</vt:lpstr>
      <vt:lpstr>Table of Contents</vt:lpstr>
      <vt:lpstr>Introduction </vt:lpstr>
      <vt:lpstr> Cultural and Gender Differences in Listening</vt:lpstr>
      <vt:lpstr>  The importance of cross-cultural communication that drives success</vt:lpstr>
      <vt:lpstr>PowerPoint Presentation</vt:lpstr>
      <vt:lpstr>Gender Differences in Listening</vt:lpstr>
      <vt:lpstr>Ethics in Marketing</vt:lpstr>
      <vt:lpstr>Conclusion  </vt:lpstr>
      <vt:lpstr>Reflection   </vt:lpstr>
      <vt:lpstr>PowerPoint Presentation</vt:lpstr>
      <vt:lpstr>Do you have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Strategy and The 4 Factors That Impacts the marketing strategy</dc:title>
  <dc:creator>ECS-Y</dc:creator>
  <cp:lastModifiedBy>Maher Fattouh</cp:lastModifiedBy>
  <cp:revision>139</cp:revision>
  <dcterms:modified xsi:type="dcterms:W3CDTF">2023-02-21T10:46:32Z</dcterms:modified>
</cp:coreProperties>
</file>