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9"/>
  </p:notesMasterIdLst>
  <p:sldIdLst>
    <p:sldId id="256" r:id="rId2"/>
    <p:sldId id="295" r:id="rId3"/>
    <p:sldId id="294" r:id="rId4"/>
    <p:sldId id="261" r:id="rId5"/>
    <p:sldId id="262" r:id="rId6"/>
    <p:sldId id="279" r:id="rId7"/>
    <p:sldId id="280" r:id="rId8"/>
  </p:sldIdLst>
  <p:sldSz cx="9144000" cy="5143500" type="screen16x9"/>
  <p:notesSz cx="6858000" cy="9144000"/>
  <p:embeddedFontLst>
    <p:embeddedFont>
      <p:font typeface="Source Sans Pro" panose="020B0604020202020204" charset="0"/>
      <p:regular r:id="rId10"/>
      <p:bold r:id="rId11"/>
      <p:italic r:id="rId12"/>
      <p:boldItalic r:id="rId13"/>
    </p:embeddedFont>
    <p:embeddedFont>
      <p:font typeface="Montserrat" panose="020B0604020202020204" charset="0"/>
      <p:regular r:id="rId14"/>
      <p:bold r:id="rId15"/>
      <p:italic r:id="rId16"/>
      <p:boldItalic r:id="rId17"/>
    </p:embeddedFont>
    <p:embeddedFont>
      <p:font typeface="Dosis" panose="020B0604020202020204" charset="0"/>
      <p:regular r:id="rId18"/>
      <p:bold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896514-1AA1-4EE5-A447-7E556EC08B63}">
  <a:tblStyle styleId="{B3896514-1AA1-4EE5-A447-7E556EC08B6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EE65728-0D21-4A9D-A831-D487195EC54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64" autoAdjust="0"/>
  </p:normalViewPr>
  <p:slideViewPr>
    <p:cSldViewPr snapToGrid="0">
      <p:cViewPr varScale="1">
        <p:scale>
          <a:sx n="91" d="100"/>
          <a:sy n="91" d="100"/>
        </p:scale>
        <p:origin x="5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-150" y="4156675"/>
            <a:ext cx="9144000" cy="27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-150" y="0"/>
            <a:ext cx="9144000" cy="415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525225"/>
            <a:ext cx="5309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44425" y="1538075"/>
            <a:ext cx="5169000" cy="33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▹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▸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⬩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⬞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osis"/>
              <a:buNone/>
              <a:defRPr sz="2400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44425" y="1538075"/>
            <a:ext cx="5169000" cy="3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Source Sans Pro"/>
              <a:buChar char="▹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▸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Source Sans Pro"/>
              <a:buChar char="⬩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⬞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 algn="ctr" rtl="0">
              <a:buNone/>
              <a:defRPr sz="2400">
                <a:solidFill>
                  <a:schemeClr val="lt1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4" r:id="rId3"/>
    <p:sldLayoutId id="2147483657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ctrTitle"/>
          </p:nvPr>
        </p:nvSpPr>
        <p:spPr>
          <a:xfrm>
            <a:off x="1719212" y="1669215"/>
            <a:ext cx="6652776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 smtClean="0"/>
              <a:t>Literature Review</a:t>
            </a:r>
            <a:endParaRPr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75672" y="646557"/>
            <a:ext cx="537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Montserrat" panose="020B0604020202020204" charset="0"/>
              </a:rPr>
              <a:t>Libyan International Medical University</a:t>
            </a:r>
          </a:p>
          <a:p>
            <a:pPr algn="ctr"/>
            <a:r>
              <a:rPr lang="en-GB" sz="1800" dirty="0" smtClean="0">
                <a:solidFill>
                  <a:srgbClr val="3803BD"/>
                </a:solidFill>
                <a:latin typeface="Montserrat" panose="020B0604020202020204" charset="0"/>
              </a:rPr>
              <a:t>Faculty of Business Administration </a:t>
            </a:r>
            <a:endParaRPr lang="en-GB" sz="1800" dirty="0">
              <a:solidFill>
                <a:srgbClr val="3803BD"/>
              </a:solidFill>
              <a:latin typeface="Montserrat" panose="020B0604020202020204" charset="0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206683A-59EB-44A3-B04F-711BD7DEA2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82" y="195824"/>
            <a:ext cx="1313270" cy="125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17E5CE43-8B7F-45A8-B187-B26328C54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372" y="21608"/>
            <a:ext cx="1473259" cy="150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444" y="4208996"/>
            <a:ext cx="68681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dirty="0">
              <a:solidFill>
                <a:schemeClr val="tx1"/>
              </a:solidFill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Arwa Fawzi Ghaith 3275</a:t>
            </a:r>
          </a:p>
          <a:p>
            <a:pPr lvl="0"/>
            <a:r>
              <a:rPr lang="en-GB" dirty="0">
                <a:solidFill>
                  <a:schemeClr val="tx1"/>
                </a:solidFill>
              </a:rPr>
              <a:t>Arwa_3275@limu.edu.ly</a:t>
            </a:r>
            <a:endParaRPr lang="en-GB" dirty="0">
              <a:solidFill>
                <a:schemeClr val="tx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8960" y="4639883"/>
            <a:ext cx="2225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dirty="0">
                <a:solidFill>
                  <a:srgbClr val="C00000"/>
                </a:solidFill>
              </a:rPr>
              <a:t>30</a:t>
            </a:r>
            <a:r>
              <a:rPr lang="en-GB" baseline="30000" dirty="0">
                <a:solidFill>
                  <a:srgbClr val="C00000"/>
                </a:solidFill>
              </a:rPr>
              <a:t>th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of March, </a:t>
            </a:r>
            <a:r>
              <a:rPr lang="en-GB" dirty="0">
                <a:solidFill>
                  <a:srgbClr val="C00000"/>
                </a:solidFill>
              </a:rPr>
              <a:t>2022</a:t>
            </a:r>
            <a:endParaRPr lang="en-GB" dirty="0">
              <a:solidFill>
                <a:srgbClr val="C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719212" y="2829015"/>
            <a:ext cx="56856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Objectives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525" y="1243107"/>
            <a:ext cx="8191420" cy="3387900"/>
          </a:xfrm>
        </p:spPr>
        <p:txBody>
          <a:bodyPr/>
          <a:lstStyle/>
          <a:p>
            <a:pPr marL="76200" indent="0">
              <a:buNone/>
            </a:pPr>
            <a:r>
              <a:rPr lang="en-GB" dirty="0" smtClean="0"/>
              <a:t>At the end of this presentation you should be able to:</a:t>
            </a:r>
          </a:p>
          <a:p>
            <a:r>
              <a:rPr lang="en-GB" dirty="0" smtClean="0"/>
              <a:t>Define and understand Literature Review</a:t>
            </a:r>
          </a:p>
          <a:p>
            <a:r>
              <a:rPr lang="en-GB" dirty="0" smtClean="0"/>
              <a:t>Identify the functions of a Literature Review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82973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3205" y="0"/>
            <a:ext cx="3552600" cy="1140000"/>
          </a:xfrm>
        </p:spPr>
        <p:txBody>
          <a:bodyPr/>
          <a:lstStyle/>
          <a:p>
            <a:r>
              <a:rPr lang="en-GB" sz="3600" dirty="0" smtClean="0"/>
              <a:t>Table of Contents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6" name="TextBox 5"/>
          <p:cNvSpPr txBox="1"/>
          <p:nvPr/>
        </p:nvSpPr>
        <p:spPr>
          <a:xfrm>
            <a:off x="2445825" y="1457960"/>
            <a:ext cx="680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  <a:latin typeface="Source Sans Pro" panose="020B0604020202020204" charset="0"/>
              </a:rPr>
              <a:t>Introduction</a:t>
            </a:r>
          </a:p>
          <a:p>
            <a:endParaRPr lang="en-GB" sz="2400" dirty="0">
              <a:solidFill>
                <a:srgbClr val="002060"/>
              </a:solidFill>
              <a:latin typeface="Source Sans Pro" panose="020B0604020202020204" charset="0"/>
            </a:endParaRPr>
          </a:p>
          <a:p>
            <a:r>
              <a:rPr lang="en-GB" sz="2400" dirty="0" smtClean="0">
                <a:solidFill>
                  <a:srgbClr val="002060"/>
                </a:solidFill>
                <a:latin typeface="Source Sans Pro" panose="020B0604020202020204" charset="0"/>
              </a:rPr>
              <a:t>Functions of a Literature Review</a:t>
            </a:r>
          </a:p>
          <a:p>
            <a:endParaRPr lang="en-GB" sz="2400" b="1" dirty="0" smtClean="0">
              <a:solidFill>
                <a:srgbClr val="002060"/>
              </a:solidFill>
              <a:latin typeface="Source Sans Pro" panose="020B0604020202020204" charset="0"/>
            </a:endParaRPr>
          </a:p>
          <a:p>
            <a:r>
              <a:rPr lang="en-GB" sz="2400" dirty="0" smtClean="0">
                <a:solidFill>
                  <a:srgbClr val="002060"/>
                </a:solidFill>
                <a:latin typeface="Source Sans Pro" panose="020B0604020202020204" charset="0"/>
              </a:rPr>
              <a:t>Conclusion</a:t>
            </a:r>
          </a:p>
          <a:p>
            <a:endParaRPr lang="en-GB" sz="2400" dirty="0">
              <a:solidFill>
                <a:srgbClr val="002060"/>
              </a:solidFill>
              <a:latin typeface="Source Sans Pro" panose="020B0604020202020204" charset="0"/>
            </a:endParaRPr>
          </a:p>
          <a:p>
            <a:r>
              <a:rPr lang="en-GB" sz="2400" dirty="0" smtClean="0">
                <a:solidFill>
                  <a:srgbClr val="002060"/>
                </a:solidFill>
                <a:latin typeface="Source Sans Pro" panose="020B0604020202020204" charset="0"/>
              </a:rPr>
              <a:t>References</a:t>
            </a:r>
            <a:endParaRPr lang="en-GB" sz="2400" dirty="0">
              <a:solidFill>
                <a:srgbClr val="002060"/>
              </a:solidFill>
              <a:latin typeface="Source Sans Pro" panose="020B060402020202020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64640" y="1457960"/>
            <a:ext cx="487680" cy="45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564640" y="2233120"/>
            <a:ext cx="487680" cy="469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564640" y="3020520"/>
            <a:ext cx="487680" cy="436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584960" y="3775360"/>
            <a:ext cx="487680" cy="426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38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sz="3600" dirty="0">
                <a:solidFill>
                  <a:schemeClr val="bg2"/>
                </a:solidFill>
              </a:rPr>
              <a:t>Introduction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 rot="10800000" flipV="1">
            <a:off x="669525" y="1026282"/>
            <a:ext cx="5169000" cy="5322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GB" u="sng" dirty="0" smtClean="0"/>
              <a:t>What Is Literature Review?</a:t>
            </a:r>
            <a:endParaRPr u="sng" dirty="0"/>
          </a:p>
        </p:txBody>
      </p:sp>
      <p:sp>
        <p:nvSpPr>
          <p:cNvPr id="113" name="Google Shape;113;p17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923524" y="1802547"/>
            <a:ext cx="77937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Source Sans Pro" panose="020B0604020202020204" charset="0"/>
              </a:rPr>
              <a:t>A </a:t>
            </a:r>
            <a:r>
              <a:rPr lang="en-GB" sz="2000" dirty="0">
                <a:solidFill>
                  <a:schemeClr val="bg2"/>
                </a:solidFill>
                <a:latin typeface="Source Sans Pro" panose="020B0604020202020204" charset="0"/>
              </a:rPr>
              <a:t>literature review</a:t>
            </a:r>
            <a:r>
              <a:rPr lang="en-GB" sz="2000" dirty="0">
                <a:latin typeface="Source Sans Pro" panose="020B0604020202020204" charset="0"/>
              </a:rPr>
              <a:t> is the writing process of summarizing, synthesizing and/or </a:t>
            </a:r>
            <a:r>
              <a:rPr lang="en-GB" sz="2000" dirty="0" smtClean="0">
                <a:latin typeface="Source Sans Pro" panose="020B0604020202020204" charset="0"/>
              </a:rPr>
              <a:t>assessing </a:t>
            </a:r>
            <a:r>
              <a:rPr lang="en-GB" sz="2000" dirty="0">
                <a:latin typeface="Source Sans Pro" panose="020B0604020202020204" charset="0"/>
              </a:rPr>
              <a:t>the literature found as a result of a literature search. </a:t>
            </a:r>
          </a:p>
          <a:p>
            <a:pPr algn="just"/>
            <a:r>
              <a:rPr lang="en-GB" sz="2000" dirty="0" smtClean="0">
                <a:latin typeface="Source Sans Pro" panose="020B0604020202020204" charset="0"/>
              </a:rPr>
              <a:t>It also </a:t>
            </a:r>
            <a:r>
              <a:rPr lang="en-GB" sz="2000" dirty="0">
                <a:latin typeface="Source Sans Pro" panose="020B0604020202020204" charset="0"/>
              </a:rPr>
              <a:t>discusses and analyses published information in a particular subject </a:t>
            </a:r>
            <a:r>
              <a:rPr lang="en-GB" sz="2000" dirty="0" smtClean="0">
                <a:latin typeface="Source Sans Pro" panose="020B0604020202020204" charset="0"/>
              </a:rPr>
              <a:t>area,  sometimes </a:t>
            </a:r>
            <a:r>
              <a:rPr lang="en-GB" sz="2000" dirty="0">
                <a:latin typeface="Source Sans Pro" panose="020B0604020202020204" charset="0"/>
              </a:rPr>
              <a:t>the information covers a </a:t>
            </a:r>
            <a:r>
              <a:rPr lang="en-GB" sz="2000" dirty="0" smtClean="0">
                <a:latin typeface="Source Sans Pro" panose="020B0604020202020204" charset="0"/>
              </a:rPr>
              <a:t>certain period of time.</a:t>
            </a:r>
            <a:endParaRPr lang="en-US" sz="1800" b="0" i="0" u="none" strike="noStrike" cap="none" dirty="0">
              <a:solidFill>
                <a:srgbClr val="000000"/>
              </a:solidFill>
              <a:latin typeface="Source Sans Pro" panose="020B0604020202020204" charset="0"/>
              <a:sym typeface="Arial"/>
            </a:endParaRPr>
          </a:p>
        </p:txBody>
      </p:sp>
      <p:grpSp>
        <p:nvGrpSpPr>
          <p:cNvPr id="18" name="Google Shape;994;p49"/>
          <p:cNvGrpSpPr/>
          <p:nvPr/>
        </p:nvGrpSpPr>
        <p:grpSpPr>
          <a:xfrm>
            <a:off x="4298424" y="1171797"/>
            <a:ext cx="354855" cy="339157"/>
            <a:chOff x="1923675" y="1633650"/>
            <a:chExt cx="436000" cy="435975"/>
          </a:xfrm>
        </p:grpSpPr>
        <p:sp>
          <p:nvSpPr>
            <p:cNvPr id="19" name="Google Shape;995;p49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96;p4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97;p49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98;p49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99;p49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00;p4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937" y="3169017"/>
            <a:ext cx="2754928" cy="1773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ctrTitle" idx="4294967295"/>
          </p:nvPr>
        </p:nvSpPr>
        <p:spPr>
          <a:xfrm>
            <a:off x="844425" y="0"/>
            <a:ext cx="6003415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GB" sz="3600" dirty="0">
                <a:solidFill>
                  <a:schemeClr val="bg2"/>
                </a:solidFill>
                <a:latin typeface="Dosis" panose="020B0604020202020204" charset="0"/>
              </a:rPr>
              <a:t>Functions of a Literature Review</a:t>
            </a:r>
            <a:endParaRPr sz="7200" dirty="0">
              <a:solidFill>
                <a:schemeClr val="bg2"/>
              </a:solidFill>
              <a:latin typeface="Dosis" panose="020B0604020202020204" charset="0"/>
            </a:endParaRPr>
          </a:p>
        </p:txBody>
      </p:sp>
      <p:sp>
        <p:nvSpPr>
          <p:cNvPr id="130" name="Google Shape;130;p18"/>
          <p:cNvSpPr txBox="1">
            <a:spLocks noGrp="1"/>
          </p:cNvSpPr>
          <p:nvPr>
            <p:ph type="subTitle" idx="4294967295"/>
          </p:nvPr>
        </p:nvSpPr>
        <p:spPr>
          <a:xfrm>
            <a:off x="844425" y="1228971"/>
            <a:ext cx="7943975" cy="25930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buNone/>
            </a:pPr>
            <a:r>
              <a:rPr lang="en-GB" sz="2000" dirty="0" smtClean="0"/>
              <a:t>A literature </a:t>
            </a:r>
            <a:r>
              <a:rPr lang="en-GB" sz="2000" dirty="0"/>
              <a:t>review has the following functions: </a:t>
            </a:r>
            <a:endParaRPr lang="en-GB" sz="2000" dirty="0" smtClean="0"/>
          </a:p>
          <a:p>
            <a:pPr marL="285750" indent="-285750" algn="just"/>
            <a:r>
              <a:rPr lang="en-GB" sz="2000" dirty="0" smtClean="0"/>
              <a:t>It </a:t>
            </a:r>
            <a:r>
              <a:rPr lang="en-GB" sz="2000" dirty="0"/>
              <a:t>provides a theoretical background to your study</a:t>
            </a:r>
            <a:r>
              <a:rPr lang="en-GB" sz="2000" dirty="0" smtClean="0"/>
              <a:t>.</a:t>
            </a:r>
          </a:p>
          <a:p>
            <a:pPr marL="285750" indent="-285750" algn="just"/>
            <a:r>
              <a:rPr lang="en-GB" sz="2000" dirty="0" smtClean="0"/>
              <a:t>It </a:t>
            </a:r>
            <a:r>
              <a:rPr lang="en-GB" sz="2000" dirty="0"/>
              <a:t>helps you establish the links between what you are proposing to examine and what has already been studied.</a:t>
            </a:r>
          </a:p>
          <a:p>
            <a:pPr marL="285750" indent="-285750" algn="just"/>
            <a:r>
              <a:rPr lang="en-GB" sz="2000" dirty="0" smtClean="0"/>
              <a:t>It enables you to show how your findings have contributed to the existing body of knowledge.</a:t>
            </a:r>
          </a:p>
          <a:p>
            <a:pPr marL="285750" indent="-285750" algn="just"/>
            <a:r>
              <a:rPr lang="en-GB" sz="2000" dirty="0" smtClean="0"/>
              <a:t>It helps you to integrate your research findings into the existing body of knowledge.</a:t>
            </a:r>
            <a:endParaRPr dirty="0"/>
          </a:p>
        </p:txBody>
      </p:sp>
      <p:sp>
        <p:nvSpPr>
          <p:cNvPr id="131" name="Google Shape;131;p1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138" name="Google Shape;138;p18"/>
          <p:cNvGrpSpPr/>
          <p:nvPr/>
        </p:nvGrpSpPr>
        <p:grpSpPr>
          <a:xfrm>
            <a:off x="7841620" y="3181753"/>
            <a:ext cx="320399" cy="320378"/>
            <a:chOff x="1951075" y="2333250"/>
            <a:chExt cx="381200" cy="381175"/>
          </a:xfrm>
        </p:grpSpPr>
        <p:sp>
          <p:nvSpPr>
            <p:cNvPr id="139" name="Google Shape;139;p1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43" name="Google Shape;143;p18"/>
          <p:cNvGrpSpPr/>
          <p:nvPr/>
        </p:nvGrpSpPr>
        <p:grpSpPr>
          <a:xfrm>
            <a:off x="6134870" y="1247078"/>
            <a:ext cx="320378" cy="320378"/>
            <a:chOff x="1278900" y="2333250"/>
            <a:chExt cx="381175" cy="381175"/>
          </a:xfrm>
        </p:grpSpPr>
        <p:sp>
          <p:nvSpPr>
            <p:cNvPr id="144" name="Google Shape;144;p1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959;p49"/>
          <p:cNvGrpSpPr/>
          <p:nvPr/>
        </p:nvGrpSpPr>
        <p:grpSpPr>
          <a:xfrm>
            <a:off x="5955037" y="1323442"/>
            <a:ext cx="1347127" cy="371365"/>
            <a:chOff x="596350" y="929175"/>
            <a:chExt cx="1804589" cy="497475"/>
          </a:xfrm>
        </p:grpSpPr>
        <p:sp>
          <p:nvSpPr>
            <p:cNvPr id="31" name="Google Shape;960;p4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61;p4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62;p49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63;p49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64;p4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65;p49"/>
            <p:cNvSpPr/>
            <p:nvPr/>
          </p:nvSpPr>
          <p:spPr>
            <a:xfrm>
              <a:off x="2145188" y="1145924"/>
              <a:ext cx="255751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66;p49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5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Conclusion</a:t>
            </a:r>
            <a:endParaRPr sz="3600" dirty="0"/>
          </a:p>
        </p:txBody>
      </p:sp>
      <p:sp>
        <p:nvSpPr>
          <p:cNvPr id="391" name="Google Shape;391;p35"/>
          <p:cNvSpPr txBox="1">
            <a:spLocks noGrp="1"/>
          </p:cNvSpPr>
          <p:nvPr>
            <p:ph type="body" idx="1"/>
          </p:nvPr>
        </p:nvSpPr>
        <p:spPr>
          <a:xfrm>
            <a:off x="1187685" y="1666240"/>
            <a:ext cx="7407675" cy="34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-GB" sz="2200" dirty="0" smtClean="0">
                <a:latin typeface="Source Sans Pro" panose="020B0604020202020204" charset="0"/>
              </a:rPr>
              <a:t>The </a:t>
            </a:r>
            <a:r>
              <a:rPr lang="en-GB" sz="2200" dirty="0">
                <a:latin typeface="Source Sans Pro" panose="020B0604020202020204" charset="0"/>
              </a:rPr>
              <a:t>purpose of a literature review is to gain an understanding of the existing research and debates relevant to a particular topic or area of study, and to present that knowledge in the form of a written report. </a:t>
            </a:r>
            <a:endParaRPr lang="en-GB" sz="2200" dirty="0">
              <a:solidFill>
                <a:srgbClr val="002060"/>
              </a:solidFill>
              <a:latin typeface="Source Sans Pro" panose="020B060402020202020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200" dirty="0"/>
          </a:p>
        </p:txBody>
      </p:sp>
      <p:sp>
        <p:nvSpPr>
          <p:cNvPr id="392" name="Google Shape;392;p35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844425" y="1505760"/>
            <a:ext cx="8086215" cy="23448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oogle Shape;967;p49"/>
          <p:cNvGrpSpPr/>
          <p:nvPr/>
        </p:nvGrpSpPr>
        <p:grpSpPr>
          <a:xfrm flipH="1">
            <a:off x="4206240" y="4098664"/>
            <a:ext cx="1161826" cy="849854"/>
            <a:chOff x="1934025" y="1001650"/>
            <a:chExt cx="415300" cy="355600"/>
          </a:xfrm>
        </p:grpSpPr>
        <p:sp>
          <p:nvSpPr>
            <p:cNvPr id="10" name="Google Shape;968;p4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69;p4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70;p4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71;p4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6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 smtClean="0"/>
              <a:t>Conclusion</a:t>
            </a:r>
            <a:endParaRPr dirty="0"/>
          </a:p>
        </p:txBody>
      </p:sp>
      <p:sp>
        <p:nvSpPr>
          <p:cNvPr id="398" name="Google Shape;398;p36"/>
          <p:cNvSpPr txBox="1">
            <a:spLocks noGrp="1"/>
          </p:cNvSpPr>
          <p:nvPr>
            <p:ph type="body" idx="1"/>
          </p:nvPr>
        </p:nvSpPr>
        <p:spPr>
          <a:xfrm>
            <a:off x="844425" y="1538075"/>
            <a:ext cx="7628700" cy="27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 sz="1400" i="1" dirty="0"/>
              <a:t>Library Services for Undergraduate Research: What is a literature review?</a:t>
            </a:r>
            <a:r>
              <a:rPr lang="en-GB" sz="1400" dirty="0"/>
              <a:t> Research Guides. (</a:t>
            </a:r>
            <a:r>
              <a:rPr lang="en-GB" sz="1400" dirty="0" err="1"/>
              <a:t>n.d.</a:t>
            </a:r>
            <a:r>
              <a:rPr lang="en-GB" sz="1400" dirty="0"/>
              <a:t>). Retrieved March 30, 2022, from https://libguides.wustl.edu/our?p=302677 </a:t>
            </a:r>
          </a:p>
          <a:p>
            <a:r>
              <a:rPr lang="en-GB" sz="1400" i="1" dirty="0"/>
              <a:t>Research guides: Literature reviews: What is it?</a:t>
            </a:r>
            <a:r>
              <a:rPr lang="en-GB" sz="1400" dirty="0"/>
              <a:t> What Is It? - Literature Reviews - Research Guides at Knox College. (</a:t>
            </a:r>
            <a:r>
              <a:rPr lang="en-GB" sz="1400" dirty="0" err="1"/>
              <a:t>n.d.</a:t>
            </a:r>
            <a:r>
              <a:rPr lang="en-GB" sz="1400" dirty="0"/>
              <a:t>). Retrieved March 30, 2022, from https://knox.libguides.com/literature-review#:~:text=A%20literature%20review%20is%20the,for%20a%20primary%20research%20project.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b="1" dirty="0">
              <a:solidFill>
                <a:srgbClr val="A9D039"/>
              </a:solidFill>
            </a:endParaRPr>
          </a:p>
        </p:txBody>
      </p:sp>
      <p:sp>
        <p:nvSpPr>
          <p:cNvPr id="400" name="Google Shape;400;p36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imon template">
  <a:themeElements>
    <a:clrScheme name="Custom 347">
      <a:dk1>
        <a:srgbClr val="415665"/>
      </a:dk1>
      <a:lt1>
        <a:srgbClr val="FFFFFF"/>
      </a:lt1>
      <a:dk2>
        <a:srgbClr val="0DB7C4"/>
      </a:dk2>
      <a:lt2>
        <a:srgbClr val="F6F6F6"/>
      </a:lt2>
      <a:accent1>
        <a:srgbClr val="0A95B0"/>
      </a:accent1>
      <a:accent2>
        <a:srgbClr val="A7E5E9"/>
      </a:accent2>
      <a:accent3>
        <a:srgbClr val="A9D039"/>
      </a:accent3>
      <a:accent4>
        <a:srgbClr val="FFBC00"/>
      </a:accent4>
      <a:accent5>
        <a:srgbClr val="F24745"/>
      </a:accent5>
      <a:accent6>
        <a:srgbClr val="B3B3B3"/>
      </a:accent6>
      <a:hlink>
        <a:srgbClr val="0DB7C4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270</Words>
  <Application>Microsoft Office PowerPoint</Application>
  <PresentationFormat>On-screen Show (16:9)</PresentationFormat>
  <Paragraphs>44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Source Sans Pro</vt:lpstr>
      <vt:lpstr>Montserrat</vt:lpstr>
      <vt:lpstr>Dosis</vt:lpstr>
      <vt:lpstr>Arial</vt:lpstr>
      <vt:lpstr>Cerimon template</vt:lpstr>
      <vt:lpstr>Literature Review</vt:lpstr>
      <vt:lpstr>Objectives</vt:lpstr>
      <vt:lpstr>Table of Contents</vt:lpstr>
      <vt:lpstr>Introduction</vt:lpstr>
      <vt:lpstr>Functions of a Literature Review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arwa essa</dc:creator>
  <cp:lastModifiedBy>Maher Fattouh</cp:lastModifiedBy>
  <cp:revision>7</cp:revision>
  <dcterms:modified xsi:type="dcterms:W3CDTF">2022-04-10T08:29:29Z</dcterms:modified>
</cp:coreProperties>
</file>