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3"/>
  </p:notesMasterIdLst>
  <p:sldIdLst>
    <p:sldId id="256" r:id="rId2"/>
    <p:sldId id="269" r:id="rId3"/>
    <p:sldId id="266" r:id="rId4"/>
    <p:sldId id="274" r:id="rId5"/>
    <p:sldId id="265" r:id="rId6"/>
    <p:sldId id="268" r:id="rId7"/>
    <p:sldId id="263" r:id="rId8"/>
    <p:sldId id="285" r:id="rId9"/>
    <p:sldId id="262" r:id="rId10"/>
    <p:sldId id="264" r:id="rId11"/>
    <p:sldId id="267" r:id="rId12"/>
    <p:sldId id="286" r:id="rId13"/>
    <p:sldId id="270" r:id="rId14"/>
    <p:sldId id="258" r:id="rId15"/>
    <p:sldId id="257" r:id="rId16"/>
    <p:sldId id="259" r:id="rId17"/>
    <p:sldId id="284" r:id="rId18"/>
    <p:sldId id="297" r:id="rId19"/>
    <p:sldId id="296" r:id="rId20"/>
    <p:sldId id="272" r:id="rId21"/>
    <p:sldId id="260" r:id="rId22"/>
    <p:sldId id="273" r:id="rId23"/>
    <p:sldId id="287" r:id="rId24"/>
    <p:sldId id="291" r:id="rId25"/>
    <p:sldId id="278" r:id="rId26"/>
    <p:sldId id="280" r:id="rId27"/>
    <p:sldId id="279" r:id="rId28"/>
    <p:sldId id="281" r:id="rId29"/>
    <p:sldId id="271" r:id="rId30"/>
    <p:sldId id="298" r:id="rId31"/>
    <p:sldId id="276" r:id="rId32"/>
    <p:sldId id="288" r:id="rId33"/>
    <p:sldId id="277" r:id="rId34"/>
    <p:sldId id="282" r:id="rId35"/>
    <p:sldId id="289" r:id="rId36"/>
    <p:sldId id="292" r:id="rId37"/>
    <p:sldId id="293" r:id="rId38"/>
    <p:sldId id="294" r:id="rId39"/>
    <p:sldId id="295" r:id="rId40"/>
    <p:sldId id="299" r:id="rId41"/>
    <p:sldId id="283" r:id="rId42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>
    <p:extLst>
      <p:ext uri="{19B8F6BF-5375-455C-9EA6-DF929625EA0E}">
        <p15:presenceInfo xmlns:p15="http://schemas.microsoft.com/office/powerpoint/2012/main" userId="5ef9085c3fb4c27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05" autoAdjust="0"/>
    <p:restoredTop sz="88324" autoAdjust="0"/>
  </p:normalViewPr>
  <p:slideViewPr>
    <p:cSldViewPr snapToGrid="0">
      <p:cViewPr varScale="1">
        <p:scale>
          <a:sx n="78" d="100"/>
          <a:sy n="78" d="100"/>
        </p:scale>
        <p:origin x="8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F7A1E303-95D1-46DA-B473-F11546601BEB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F2F3F39B-F101-4825-B9D9-BC0F70E4B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7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3F39B-F101-4825-B9D9-BC0F70E4BDF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94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96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54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61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66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17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57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8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37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4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3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85B61-50A4-45C5-B1B5-01A414DBE1EA}" type="datetimeFigureOut">
              <a:rPr lang="en-US" smtClean="0"/>
              <a:t>11/8/2020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C1D3F-C88B-411D-BF4C-BD2840F3A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32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f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f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f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f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fi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f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fif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fif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f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f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fif"/><Relationship Id="rId5" Type="http://schemas.openxmlformats.org/officeDocument/2006/relationships/image" Target="../media/image10.jfif"/><Relationship Id="rId4" Type="http://schemas.openxmlformats.org/officeDocument/2006/relationships/image" Target="../media/image9.jf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TEATCHING IN UVEITIS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By </a:t>
            </a:r>
            <a:r>
              <a:rPr lang="en-US" sz="3600" dirty="0" err="1" smtClean="0"/>
              <a:t>Dr</a:t>
            </a:r>
            <a:r>
              <a:rPr lang="en-US" sz="3600" dirty="0"/>
              <a:t> </a:t>
            </a:r>
            <a:r>
              <a:rPr lang="en-US" sz="3600" dirty="0" smtClean="0"/>
              <a:t> </a:t>
            </a:r>
            <a:r>
              <a:rPr lang="en-US" sz="3600" dirty="0" err="1" smtClean="0"/>
              <a:t>Hala</a:t>
            </a:r>
            <a:r>
              <a:rPr lang="en-US" sz="3600" dirty="0" smtClean="0"/>
              <a:t> A. </a:t>
            </a:r>
            <a:r>
              <a:rPr lang="en-US" sz="3600" dirty="0" err="1" smtClean="0"/>
              <a:t>Buzakouk</a:t>
            </a:r>
            <a:r>
              <a:rPr lang="en-US" sz="3600" dirty="0"/>
              <a:t> </a:t>
            </a:r>
            <a:r>
              <a:rPr lang="en-US" sz="3600" dirty="0" smtClean="0"/>
              <a:t> MD.</a:t>
            </a:r>
          </a:p>
          <a:p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9729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3"/>
          <a:stretch/>
        </p:blipFill>
        <p:spPr>
          <a:xfrm>
            <a:off x="487680" y="1"/>
            <a:ext cx="8084406" cy="6763870"/>
          </a:xfr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086" y="4152963"/>
            <a:ext cx="2857500" cy="160020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149" y="1371559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12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02732" y="3239144"/>
            <a:ext cx="3414056" cy="344453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33" y="356432"/>
            <a:ext cx="2484125" cy="1862332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04" y="1045988"/>
            <a:ext cx="3130219" cy="3614057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3267635" y="4114800"/>
            <a:ext cx="39937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Cells</a:t>
            </a:r>
          </a:p>
          <a:p>
            <a:r>
              <a:rPr lang="en-US" sz="2800" dirty="0" smtClean="0"/>
              <a:t>White blood cells</a:t>
            </a:r>
            <a:endParaRPr lang="en-US" sz="28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887506" y="452459"/>
            <a:ext cx="637390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Flares</a:t>
            </a:r>
          </a:p>
          <a:p>
            <a:r>
              <a:rPr lang="en-US" sz="3600" dirty="0"/>
              <a:t> </a:t>
            </a:r>
            <a:r>
              <a:rPr lang="en-US" sz="2400" dirty="0" smtClean="0"/>
              <a:t>leakage of proteins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71378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18"/>
          <a:stretch/>
        </p:blipFill>
        <p:spPr>
          <a:xfrm>
            <a:off x="856363" y="1815352"/>
            <a:ext cx="4630038" cy="3644153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" t="19053" r="10465"/>
          <a:stretch/>
        </p:blipFill>
        <p:spPr>
          <a:xfrm>
            <a:off x="6427694" y="1404609"/>
            <a:ext cx="5082988" cy="3693178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438835" y="268941"/>
            <a:ext cx="3617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Fibrious</a:t>
            </a:r>
            <a:r>
              <a:rPr lang="en-US" sz="2800" b="1" dirty="0" smtClean="0"/>
              <a:t> exudate</a:t>
            </a:r>
            <a:endParaRPr lang="en-US" sz="28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7812741" y="336176"/>
            <a:ext cx="3133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err="1" smtClean="0"/>
              <a:t>Occlusio</a:t>
            </a:r>
            <a:r>
              <a:rPr lang="en-US" sz="2800" b="1" dirty="0" smtClean="0"/>
              <a:t> pupillae</a:t>
            </a:r>
            <a:endParaRPr lang="en-US" sz="28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6306671" y="5643001"/>
            <a:ext cx="211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hypopyon</a:t>
            </a:r>
            <a:endParaRPr lang="en-US" sz="2800" b="1" dirty="0"/>
          </a:p>
        </p:txBody>
      </p:sp>
      <p:sp>
        <p:nvSpPr>
          <p:cNvPr id="9" name="سهم للأسفل 8"/>
          <p:cNvSpPr/>
          <p:nvPr/>
        </p:nvSpPr>
        <p:spPr>
          <a:xfrm>
            <a:off x="3079377" y="1129553"/>
            <a:ext cx="201706" cy="17615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سهم للأسفل 9"/>
          <p:cNvSpPr/>
          <p:nvPr/>
        </p:nvSpPr>
        <p:spPr>
          <a:xfrm rot="20102437">
            <a:off x="8430572" y="1186998"/>
            <a:ext cx="211999" cy="18287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سهم للأسفل 10"/>
          <p:cNvSpPr/>
          <p:nvPr/>
        </p:nvSpPr>
        <p:spPr>
          <a:xfrm rot="12283748">
            <a:off x="8324455" y="4262010"/>
            <a:ext cx="240990" cy="15033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12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141" y="779930"/>
            <a:ext cx="7567287" cy="5741894"/>
          </a:xfrm>
          <a:prstGeom prst="rect">
            <a:avLst/>
          </a:prstGeom>
        </p:spPr>
      </p:pic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838200" y="376518"/>
            <a:ext cx="10515600" cy="614530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3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57" y="1364336"/>
            <a:ext cx="2971800" cy="2770094"/>
          </a:xfrm>
        </p:spPr>
      </p:pic>
      <p:sp>
        <p:nvSpPr>
          <p:cNvPr id="3" name="مربع نص 2"/>
          <p:cNvSpPr txBox="1"/>
          <p:nvPr/>
        </p:nvSpPr>
        <p:spPr>
          <a:xfrm>
            <a:off x="1509597" y="215153"/>
            <a:ext cx="4810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Keratic precipitate KP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977" y="1202555"/>
            <a:ext cx="3738282" cy="3087057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363070" y="4289612"/>
            <a:ext cx="341555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Small  granular</a:t>
            </a:r>
          </a:p>
          <a:p>
            <a:pPr algn="ctr"/>
            <a:r>
              <a:rPr lang="en-US" sz="2800" dirty="0" smtClean="0"/>
              <a:t>Lymphocytes</a:t>
            </a:r>
          </a:p>
          <a:p>
            <a:pPr algn="ctr"/>
            <a:r>
              <a:rPr lang="en-US" sz="2800" dirty="0" smtClean="0"/>
              <a:t>Non- granulomatous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450977" y="4637282"/>
            <a:ext cx="36307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Large fluffy greasy </a:t>
            </a:r>
          </a:p>
          <a:p>
            <a:pPr algn="ctr"/>
            <a:r>
              <a:rPr lang="en-US" sz="2800" dirty="0" err="1" smtClean="0"/>
              <a:t>Motton</a:t>
            </a:r>
            <a:r>
              <a:rPr lang="en-US" sz="2800" dirty="0" smtClean="0"/>
              <a:t>-fat KPs</a:t>
            </a:r>
          </a:p>
          <a:p>
            <a:pPr algn="ctr"/>
            <a:r>
              <a:rPr lang="en-US" sz="2800" dirty="0" err="1" smtClean="0"/>
              <a:t>Epitheloid</a:t>
            </a:r>
            <a:r>
              <a:rPr lang="en-US" sz="2800" dirty="0" smtClean="0"/>
              <a:t>/</a:t>
            </a:r>
            <a:r>
              <a:rPr lang="en-US" sz="2800" dirty="0" err="1" smtClean="0"/>
              <a:t>macropages</a:t>
            </a:r>
            <a:endParaRPr lang="en-US" sz="2800" dirty="0" smtClean="0"/>
          </a:p>
          <a:p>
            <a:pPr algn="ctr"/>
            <a:r>
              <a:rPr lang="en-US" sz="2800" dirty="0" smtClean="0"/>
              <a:t>Granulomatous</a:t>
            </a:r>
            <a:endParaRPr lang="en-US" sz="2800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036" y="1949825"/>
            <a:ext cx="2918011" cy="2687458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8511988" y="5109882"/>
            <a:ext cx="27835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Old pigmented KPs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1050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1"/>
          <a:stretch/>
        </p:blipFill>
        <p:spPr>
          <a:xfrm>
            <a:off x="8300203" y="692718"/>
            <a:ext cx="3556907" cy="2856026"/>
          </a:xfr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03" y="827702"/>
            <a:ext cx="3838494" cy="258605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168" y="4347194"/>
            <a:ext cx="2466975" cy="184785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5138647" y="4727185"/>
            <a:ext cx="3106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Secclusio</a:t>
            </a:r>
            <a:r>
              <a:rPr lang="en-US" sz="2800" dirty="0" smtClean="0"/>
              <a:t> pupillae</a:t>
            </a:r>
            <a:endParaRPr lang="en-US" sz="28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4414797" y="152732"/>
            <a:ext cx="357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Posterior synechia</a:t>
            </a:r>
            <a:endParaRPr lang="en-US" sz="32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727448" y="1690255"/>
            <a:ext cx="257389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Festooned pupil</a:t>
            </a:r>
          </a:p>
          <a:p>
            <a:endParaRPr lang="en-US" dirty="0"/>
          </a:p>
        </p:txBody>
      </p:sp>
      <p:cxnSp>
        <p:nvCxnSpPr>
          <p:cNvPr id="10" name="رابط منحني 9"/>
          <p:cNvCxnSpPr/>
          <p:nvPr/>
        </p:nvCxnSpPr>
        <p:spPr>
          <a:xfrm>
            <a:off x="7424831" y="2218765"/>
            <a:ext cx="2057401" cy="37573"/>
          </a:xfrm>
          <a:prstGeom prst="curvedConnector3">
            <a:avLst>
              <a:gd name="adj1" fmla="val 5065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flipH="1" flipV="1">
            <a:off x="3273686" y="2148423"/>
            <a:ext cx="1453762" cy="70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>
            <a:off x="7987552" y="5250405"/>
            <a:ext cx="1801907" cy="20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صورة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229" y="4347194"/>
            <a:ext cx="3438442" cy="2127688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5029200" y="5650472"/>
            <a:ext cx="2649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Broken synechia</a:t>
            </a:r>
            <a:endParaRPr lang="en-US" sz="2800" dirty="0"/>
          </a:p>
        </p:txBody>
      </p:sp>
      <p:cxnSp>
        <p:nvCxnSpPr>
          <p:cNvPr id="26" name="رابط كسهم مستقيم 25"/>
          <p:cNvCxnSpPr/>
          <p:nvPr/>
        </p:nvCxnSpPr>
        <p:spPr>
          <a:xfrm flipH="1" flipV="1">
            <a:off x="3273686" y="5884608"/>
            <a:ext cx="1864961" cy="97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27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128" y="1274808"/>
            <a:ext cx="5204011" cy="4722580"/>
          </a:xfrm>
        </p:spPr>
      </p:pic>
      <p:sp>
        <p:nvSpPr>
          <p:cNvPr id="5" name="مربع نص 4"/>
          <p:cNvSpPr txBox="1"/>
          <p:nvPr/>
        </p:nvSpPr>
        <p:spPr>
          <a:xfrm>
            <a:off x="484094" y="1640542"/>
            <a:ext cx="48947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Aggregates of </a:t>
            </a:r>
            <a:r>
              <a:rPr lang="en-US" sz="2800" dirty="0" err="1" smtClean="0"/>
              <a:t>epitheloid</a:t>
            </a:r>
            <a:r>
              <a:rPr lang="en-US" sz="2800" dirty="0" smtClean="0"/>
              <a:t> cells and multinuclear cells</a:t>
            </a:r>
            <a:endParaRPr lang="en-US" sz="28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887506" y="457200"/>
            <a:ext cx="3536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Iris nodules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7843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82388"/>
            <a:ext cx="10515600" cy="589457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2" t="17291" r="7489"/>
          <a:stretch/>
        </p:blipFill>
        <p:spPr>
          <a:xfrm>
            <a:off x="672354" y="1156883"/>
            <a:ext cx="11187954" cy="556664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792069" y="510552"/>
            <a:ext cx="5311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Pathological classification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54872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37723" y="2371091"/>
            <a:ext cx="5456393" cy="3657917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2371091"/>
            <a:ext cx="5715000" cy="3810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487680" y="381000"/>
            <a:ext cx="681228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rial Rounded MT Bold" panose="020F0704030504030204" pitchFamily="34" charset="0"/>
              </a:rPr>
              <a:t>Juvenile idiopathic arthritis</a:t>
            </a:r>
          </a:p>
          <a:p>
            <a:endParaRPr lang="en-US" dirty="0"/>
          </a:p>
          <a:p>
            <a:pPr algn="ctr"/>
            <a:r>
              <a:rPr lang="en-US" sz="2800" dirty="0" err="1" smtClean="0"/>
              <a:t>Pauciarticular</a:t>
            </a:r>
            <a:r>
              <a:rPr lang="en-US" sz="2800" dirty="0" smtClean="0"/>
              <a:t> /</a:t>
            </a:r>
            <a:r>
              <a:rPr lang="en-US" sz="2800" dirty="0" err="1" smtClean="0"/>
              <a:t>polyarticular</a:t>
            </a:r>
            <a:endParaRPr lang="en-US" sz="28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7299960" y="6181091"/>
            <a:ext cx="3931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Chronic anterior uveitis</a:t>
            </a:r>
            <a:endParaRPr lang="en-US" sz="2800" dirty="0"/>
          </a:p>
        </p:txBody>
      </p:sp>
      <p:sp>
        <p:nvSpPr>
          <p:cNvPr id="8" name="شكل بيضاوي 7"/>
          <p:cNvSpPr/>
          <p:nvPr/>
        </p:nvSpPr>
        <p:spPr>
          <a:xfrm>
            <a:off x="7924800" y="701040"/>
            <a:ext cx="2926080" cy="1097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Signs?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6949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816" y="335915"/>
            <a:ext cx="5856288" cy="6537325"/>
          </a:xfrm>
        </p:spPr>
      </p:pic>
      <p:sp>
        <p:nvSpPr>
          <p:cNvPr id="5" name="مربع نص 4"/>
          <p:cNvSpPr txBox="1"/>
          <p:nvPr/>
        </p:nvSpPr>
        <p:spPr>
          <a:xfrm>
            <a:off x="106680" y="396240"/>
            <a:ext cx="4495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 smtClean="0"/>
          </a:p>
          <a:p>
            <a:pPr algn="ctr"/>
            <a:r>
              <a:rPr lang="en-US" sz="3200" b="1" dirty="0" err="1" smtClean="0"/>
              <a:t>Spondyloarithropathies</a:t>
            </a:r>
            <a:endParaRPr lang="en-US" sz="3200" b="1" dirty="0" smtClean="0"/>
          </a:p>
          <a:p>
            <a:endParaRPr lang="en-US" sz="3200" b="1" dirty="0"/>
          </a:p>
          <a:p>
            <a:pPr algn="ctr"/>
            <a:r>
              <a:rPr lang="en-US" sz="3200" b="1" dirty="0" smtClean="0"/>
              <a:t>Ankylosing Spondylitis</a:t>
            </a:r>
          </a:p>
          <a:p>
            <a:pPr algn="ctr"/>
            <a:endParaRPr lang="en-US" sz="3200" b="1" dirty="0"/>
          </a:p>
          <a:p>
            <a:pPr algn="ctr"/>
            <a:r>
              <a:rPr lang="en-US" sz="3200" b="1" dirty="0" smtClean="0"/>
              <a:t>Males</a:t>
            </a:r>
          </a:p>
          <a:p>
            <a:pPr algn="ctr"/>
            <a:r>
              <a:rPr lang="en-US" sz="3200" b="1" dirty="0" smtClean="0"/>
              <a:t>95% HLA</a:t>
            </a:r>
          </a:p>
          <a:p>
            <a:pPr algn="ctr"/>
            <a:r>
              <a:rPr lang="en-US" sz="3200" b="1" dirty="0" smtClean="0"/>
              <a:t>Acute iridocyclitis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3450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658" y="1027533"/>
            <a:ext cx="7234517" cy="4700915"/>
          </a:xfrm>
        </p:spPr>
      </p:pic>
      <p:sp>
        <p:nvSpPr>
          <p:cNvPr id="5" name="مربع نص 4"/>
          <p:cNvSpPr txBox="1"/>
          <p:nvPr/>
        </p:nvSpPr>
        <p:spPr>
          <a:xfrm>
            <a:off x="168087" y="322729"/>
            <a:ext cx="4155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="1" dirty="0" smtClean="0">
                <a:latin typeface="Arial Black" panose="020B0A04020102020204" pitchFamily="34" charset="0"/>
              </a:rPr>
              <a:t>Uveal tract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56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91" y="1748118"/>
            <a:ext cx="3920939" cy="3006165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25" y="3526710"/>
            <a:ext cx="2472489" cy="1816768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610" y="1748118"/>
            <a:ext cx="3810000" cy="3333750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954741" y="201706"/>
            <a:ext cx="599738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Intermediate uveitis - parsplanitis </a:t>
            </a:r>
          </a:p>
          <a:p>
            <a:endParaRPr lang="en-US" sz="3200" b="1" dirty="0"/>
          </a:p>
          <a:p>
            <a:endParaRPr lang="en-US" sz="28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820270" y="5081868"/>
            <a:ext cx="2326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Snow balls</a:t>
            </a:r>
            <a:endParaRPr lang="en-US" sz="28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4719918" y="5605088"/>
            <a:ext cx="2864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Snow banking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893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30604" y="2218041"/>
            <a:ext cx="5072312" cy="3993226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322729" y="699247"/>
            <a:ext cx="623943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 smtClean="0"/>
              <a:t>Posterior uveitis</a:t>
            </a:r>
          </a:p>
          <a:p>
            <a:endParaRPr lang="en-US" dirty="0"/>
          </a:p>
        </p:txBody>
      </p:sp>
      <p:sp>
        <p:nvSpPr>
          <p:cNvPr id="10" name="وسيلة شرح مع سهم إلى اليمين 9"/>
          <p:cNvSpPr/>
          <p:nvPr/>
        </p:nvSpPr>
        <p:spPr>
          <a:xfrm>
            <a:off x="1519518" y="1801906"/>
            <a:ext cx="3899647" cy="424927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Choroiditis</a:t>
            </a:r>
          </a:p>
          <a:p>
            <a:pPr algn="ctr"/>
            <a:r>
              <a:rPr lang="en-US" sz="2800" dirty="0" smtClean="0"/>
              <a:t>Focal/multifocal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400" dirty="0" smtClean="0"/>
              <a:t>TB</a:t>
            </a:r>
          </a:p>
          <a:p>
            <a:pPr algn="ctr"/>
            <a:r>
              <a:rPr lang="en-US" sz="2400" dirty="0" smtClean="0"/>
              <a:t>Syphilis</a:t>
            </a:r>
          </a:p>
          <a:p>
            <a:pPr algn="ctr"/>
            <a:r>
              <a:rPr lang="en-US" sz="2400" dirty="0" err="1" smtClean="0"/>
              <a:t>Sarcoidois</a:t>
            </a:r>
            <a:endParaRPr lang="en-US" sz="2400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24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60489" y="814182"/>
            <a:ext cx="4602879" cy="3657917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035" y="4074459"/>
            <a:ext cx="3993777" cy="2596122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76518" y="167851"/>
            <a:ext cx="4182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="1" dirty="0" smtClean="0"/>
              <a:t>Toxoplasmosis</a:t>
            </a:r>
            <a:endParaRPr lang="en-US" sz="3600" b="1" dirty="0"/>
          </a:p>
        </p:txBody>
      </p:sp>
      <p:sp>
        <p:nvSpPr>
          <p:cNvPr id="8" name="نجمة مكونة من 6 نقاط 7"/>
          <p:cNvSpPr/>
          <p:nvPr/>
        </p:nvSpPr>
        <p:spPr>
          <a:xfrm>
            <a:off x="7734549" y="4659518"/>
            <a:ext cx="2417981" cy="2198482"/>
          </a:xfrm>
          <a:prstGeom prst="star6">
            <a:avLst>
              <a:gd name="adj" fmla="val 29488"/>
              <a:gd name="h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Vitritis</a:t>
            </a:r>
            <a:endParaRPr lang="en-US" sz="2400" dirty="0" smtClean="0"/>
          </a:p>
          <a:p>
            <a:pPr algn="ctr"/>
            <a:r>
              <a:rPr lang="en-US" sz="2400" dirty="0" smtClean="0"/>
              <a:t>Headlight in fog</a:t>
            </a:r>
            <a:endParaRPr lang="en-US" sz="2400" dirty="0"/>
          </a:p>
        </p:txBody>
      </p:sp>
      <p:sp>
        <p:nvSpPr>
          <p:cNvPr id="9" name="شكل بيضاوي 8"/>
          <p:cNvSpPr/>
          <p:nvPr/>
        </p:nvSpPr>
        <p:spPr>
          <a:xfrm>
            <a:off x="1721224" y="1707776"/>
            <a:ext cx="3523129" cy="2124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Retinitis</a:t>
            </a:r>
          </a:p>
          <a:p>
            <a:pPr algn="ctr"/>
            <a:r>
              <a:rPr lang="en-US" sz="2800" dirty="0" smtClean="0"/>
              <a:t>Satellite lesion</a:t>
            </a:r>
            <a:endParaRPr lang="en-US" sz="28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1896035" y="814182"/>
            <a:ext cx="3348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Toxoplasma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</a:rPr>
              <a:t>gondii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06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3294" y="3251381"/>
            <a:ext cx="4176122" cy="2414225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268941" y="0"/>
            <a:ext cx="524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smtClean="0"/>
              <a:t>Toxocariasis</a:t>
            </a:r>
            <a:endParaRPr lang="en-US" sz="32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672355" y="1815353"/>
            <a:ext cx="352312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Leukocoria</a:t>
            </a:r>
            <a:endParaRPr lang="en-US" sz="2800" b="1" dirty="0" smtClean="0"/>
          </a:p>
          <a:p>
            <a:pPr algn="ctr"/>
            <a:r>
              <a:rPr lang="en-US" sz="2800" b="1" dirty="0" smtClean="0"/>
              <a:t>D/D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dirty="0" smtClean="0"/>
              <a:t>Congenital cataract</a:t>
            </a:r>
          </a:p>
          <a:p>
            <a:pPr algn="ctr"/>
            <a:r>
              <a:rPr lang="en-US" sz="2800" dirty="0" smtClean="0"/>
              <a:t>Retinoblastoma</a:t>
            </a:r>
          </a:p>
          <a:p>
            <a:pPr algn="ctr"/>
            <a:r>
              <a:rPr lang="en-US" sz="2800" dirty="0" err="1" smtClean="0"/>
              <a:t>Toxocariasis</a:t>
            </a:r>
            <a:endParaRPr lang="en-US" sz="2800" dirty="0" smtClean="0"/>
          </a:p>
          <a:p>
            <a:pPr algn="ctr"/>
            <a:r>
              <a:rPr lang="en-US" sz="2800" dirty="0"/>
              <a:t>Persistent hyperplastic vitreous (PHPV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/>
              <a:t>Retinopathy of prematurity (ROP</a:t>
            </a:r>
            <a:r>
              <a:rPr lang="en-US" sz="2800" dirty="0" smtClean="0"/>
              <a:t>)</a:t>
            </a:r>
          </a:p>
          <a:p>
            <a:pPr algn="ctr"/>
            <a:endParaRPr lang="en-US" sz="28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5029200" y="584775"/>
            <a:ext cx="43299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1.Chronic Endophthalmitis</a:t>
            </a:r>
          </a:p>
          <a:p>
            <a:pPr algn="ctr"/>
            <a:r>
              <a:rPr lang="en-US" sz="2800" dirty="0" smtClean="0"/>
              <a:t>2-9yrs</a:t>
            </a:r>
          </a:p>
          <a:p>
            <a:pPr algn="ctr"/>
            <a:r>
              <a:rPr lang="en-US" sz="2800" dirty="0" smtClean="0"/>
              <a:t>Anterior uveitis/</a:t>
            </a:r>
            <a:r>
              <a:rPr lang="en-US" sz="2800" dirty="0" err="1" smtClean="0"/>
              <a:t>vitritis</a:t>
            </a:r>
            <a:endParaRPr lang="en-US" sz="2800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981635" y="584775"/>
            <a:ext cx="3563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“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</a:rPr>
              <a:t>Toxocara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</a:rPr>
              <a:t>canis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766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9671" y="1290283"/>
            <a:ext cx="4545106" cy="3343287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331" y="1569098"/>
            <a:ext cx="4523624" cy="2578832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506071" y="336176"/>
            <a:ext cx="40744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Posrerior pole granuloma</a:t>
            </a:r>
          </a:p>
          <a:p>
            <a:pPr algn="ctr"/>
            <a:r>
              <a:rPr lang="en-US" sz="2800" dirty="0" smtClean="0"/>
              <a:t>6-14yrs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6710082" y="366953"/>
            <a:ext cx="33483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Peripheral granuloma</a:t>
            </a:r>
          </a:p>
          <a:p>
            <a:pPr algn="ctr"/>
            <a:r>
              <a:rPr lang="en-US" sz="2800" dirty="0" smtClean="0"/>
              <a:t>Older age</a:t>
            </a:r>
          </a:p>
          <a:p>
            <a:pPr algn="ctr"/>
            <a:endParaRPr lang="en-US" sz="2800" dirty="0"/>
          </a:p>
        </p:txBody>
      </p:sp>
      <p:sp>
        <p:nvSpPr>
          <p:cNvPr id="9" name="سهم منحني إلى اليسار 8"/>
          <p:cNvSpPr/>
          <p:nvPr/>
        </p:nvSpPr>
        <p:spPr>
          <a:xfrm>
            <a:off x="8148919" y="4867835"/>
            <a:ext cx="1013012" cy="141194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سهم منحني إلى اليمين 9"/>
          <p:cNvSpPr/>
          <p:nvPr/>
        </p:nvSpPr>
        <p:spPr>
          <a:xfrm>
            <a:off x="3013453" y="4867836"/>
            <a:ext cx="1087900" cy="1411940"/>
          </a:xfrm>
          <a:prstGeom prst="curvedRightArrow">
            <a:avLst>
              <a:gd name="adj1" fmla="val 20010"/>
              <a:gd name="adj2" fmla="val 53211"/>
              <a:gd name="adj3" fmla="val 189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مستطيل مخدوش من كلا الطرفين 10"/>
          <p:cNvSpPr/>
          <p:nvPr/>
        </p:nvSpPr>
        <p:spPr>
          <a:xfrm>
            <a:off x="4827495" y="5183532"/>
            <a:ext cx="2595282" cy="1486209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 intraocular inflammation</a:t>
            </a:r>
          </a:p>
          <a:p>
            <a:pPr algn="ctr"/>
            <a:r>
              <a:rPr lang="en-US" sz="2800" dirty="0" err="1" smtClean="0"/>
              <a:t>Tractional</a:t>
            </a:r>
            <a:r>
              <a:rPr lang="en-US" sz="2800" dirty="0" smtClean="0"/>
              <a:t> RD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260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8615" y="807570"/>
            <a:ext cx="4030558" cy="5732463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9128" y="3431324"/>
            <a:ext cx="5024275" cy="3310415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4168588" y="242047"/>
            <a:ext cx="4706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 Sarcoidosis</a:t>
            </a:r>
            <a:endParaRPr lang="en-US" sz="4000" b="1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4716444" y="1942657"/>
            <a:ext cx="2191870" cy="7933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Disc swelling</a:t>
            </a:r>
            <a:endParaRPr lang="en-US" sz="2800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9545630" y="1872683"/>
            <a:ext cx="2087853" cy="7933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Periphlepitis</a:t>
            </a:r>
            <a:endParaRPr lang="en-US" sz="2800" dirty="0"/>
          </a:p>
        </p:txBody>
      </p:sp>
      <p:sp>
        <p:nvSpPr>
          <p:cNvPr id="11" name="سهم للأسفل 10"/>
          <p:cNvSpPr/>
          <p:nvPr/>
        </p:nvSpPr>
        <p:spPr>
          <a:xfrm rot="19438491">
            <a:off x="6375609" y="2650644"/>
            <a:ext cx="239992" cy="10441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سهم للأسفل 11"/>
          <p:cNvSpPr/>
          <p:nvPr/>
        </p:nvSpPr>
        <p:spPr>
          <a:xfrm rot="2099052">
            <a:off x="9380224" y="2779829"/>
            <a:ext cx="500888" cy="1104633"/>
          </a:xfrm>
          <a:prstGeom prst="downArrow">
            <a:avLst>
              <a:gd name="adj1" fmla="val 1745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7131037" y="1198324"/>
            <a:ext cx="2191870" cy="7933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Multifocal choroiditis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1244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4417" y="1585769"/>
            <a:ext cx="4212723" cy="338967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77" y="2023091"/>
            <a:ext cx="3649274" cy="2515026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344156" y="1154080"/>
            <a:ext cx="438374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Panuveitis</a:t>
            </a:r>
          </a:p>
          <a:p>
            <a:pPr algn="ctr"/>
            <a:endParaRPr lang="en-US" sz="3200" b="1" dirty="0" smtClean="0"/>
          </a:p>
          <a:p>
            <a:pPr algn="ctr"/>
            <a:r>
              <a:rPr lang="en-US" sz="2800" dirty="0" smtClean="0"/>
              <a:t>Iritis</a:t>
            </a:r>
          </a:p>
          <a:p>
            <a:pPr algn="ctr"/>
            <a:r>
              <a:rPr lang="en-US" sz="2800" dirty="0" err="1" smtClean="0"/>
              <a:t>Vitritis</a:t>
            </a:r>
            <a:endParaRPr lang="en-US" sz="2800" dirty="0" smtClean="0"/>
          </a:p>
          <a:p>
            <a:pPr algn="ctr"/>
            <a:r>
              <a:rPr lang="en-US" sz="2800" dirty="0" smtClean="0"/>
              <a:t>Retinitis</a:t>
            </a:r>
          </a:p>
          <a:p>
            <a:pPr algn="ctr"/>
            <a:r>
              <a:rPr lang="en-US" sz="2800" dirty="0" smtClean="0"/>
              <a:t>vasculitis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5139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6646" y="1788459"/>
            <a:ext cx="7100048" cy="4067474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68941" y="0"/>
            <a:ext cx="6172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Non-granulomatous Panuveitis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78777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497541" y="632012"/>
            <a:ext cx="77455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VOGT-KOYANAJI-HARADA SYNDROME  VKH</a:t>
            </a:r>
          </a:p>
        </p:txBody>
      </p:sp>
      <p:pic>
        <p:nvPicPr>
          <p:cNvPr id="9" name="عنصر نائب للمحتوى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016" y="2447364"/>
            <a:ext cx="4326031" cy="2993605"/>
          </a:xfrm>
        </p:spPr>
      </p:pic>
      <p:sp>
        <p:nvSpPr>
          <p:cNvPr id="10" name="وسيلة شرح مع سهم إلى اليمين 9"/>
          <p:cNvSpPr/>
          <p:nvPr/>
        </p:nvSpPr>
        <p:spPr>
          <a:xfrm>
            <a:off x="927848" y="1869141"/>
            <a:ext cx="2312894" cy="3455894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/>
              <a:t>Skin</a:t>
            </a:r>
          </a:p>
          <a:p>
            <a:pPr algn="ctr"/>
            <a:r>
              <a:rPr lang="en-US" sz="2800" dirty="0" smtClean="0"/>
              <a:t>Alopecia</a:t>
            </a:r>
          </a:p>
          <a:p>
            <a:pPr algn="ctr"/>
            <a:r>
              <a:rPr lang="en-US" sz="2800" dirty="0" smtClean="0"/>
              <a:t>Vitiligo</a:t>
            </a:r>
          </a:p>
          <a:p>
            <a:pPr algn="ctr"/>
            <a:r>
              <a:rPr lang="en-US" sz="2800" dirty="0" err="1" smtClean="0"/>
              <a:t>Poliosis</a:t>
            </a:r>
            <a:endParaRPr lang="en-US" sz="2800" dirty="0"/>
          </a:p>
        </p:txBody>
      </p:sp>
      <p:sp>
        <p:nvSpPr>
          <p:cNvPr id="11" name="وسيلة شرح مع سهم إلى اليسار 10"/>
          <p:cNvSpPr/>
          <p:nvPr/>
        </p:nvSpPr>
        <p:spPr>
          <a:xfrm>
            <a:off x="9170894" y="1869141"/>
            <a:ext cx="2568388" cy="3724835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/>
              <a:t>Auditory</a:t>
            </a:r>
          </a:p>
          <a:p>
            <a:pPr algn="ctr"/>
            <a:r>
              <a:rPr lang="en-US" sz="2800" dirty="0" smtClean="0"/>
              <a:t>Deafness</a:t>
            </a:r>
          </a:p>
          <a:p>
            <a:pPr algn="ctr"/>
            <a:r>
              <a:rPr lang="en-US" sz="2800" dirty="0" smtClean="0"/>
              <a:t>Vertigo</a:t>
            </a:r>
          </a:p>
          <a:p>
            <a:pPr algn="ctr"/>
            <a:r>
              <a:rPr lang="en-US" sz="2800" dirty="0" smtClean="0"/>
              <a:t>tinnitus</a:t>
            </a:r>
          </a:p>
          <a:p>
            <a:pPr algn="ctr"/>
            <a:r>
              <a:rPr lang="en-US" sz="2800" b="1" u="sng" dirty="0" smtClean="0"/>
              <a:t>CNS</a:t>
            </a:r>
          </a:p>
          <a:p>
            <a:pPr algn="ctr"/>
            <a:r>
              <a:rPr lang="en-US" sz="2800" dirty="0" err="1" smtClean="0"/>
              <a:t>Encephal-opathy</a:t>
            </a:r>
            <a:endParaRPr lang="en-US" sz="2800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3240742" y="5768788"/>
            <a:ext cx="6104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Granulomatous Panuveitis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2298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453" y="2810435"/>
            <a:ext cx="4160464" cy="3507815"/>
          </a:xfrm>
        </p:spPr>
      </p:pic>
      <p:sp>
        <p:nvSpPr>
          <p:cNvPr id="5" name="مربع نص 4"/>
          <p:cNvSpPr txBox="1"/>
          <p:nvPr/>
        </p:nvSpPr>
        <p:spPr>
          <a:xfrm>
            <a:off x="618565" y="363071"/>
            <a:ext cx="4840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Complications of uveitis</a:t>
            </a:r>
          </a:p>
          <a:p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954741" y="1587625"/>
            <a:ext cx="40475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smtClean="0"/>
              <a:t> </a:t>
            </a:r>
            <a:r>
              <a:rPr lang="en-US" sz="2800" b="1" dirty="0" smtClean="0">
                <a:latin typeface="Arial Rounded MT Bold" panose="020F0704030504030204" pitchFamily="34" charset="0"/>
              </a:rPr>
              <a:t>Complicated Cataract</a:t>
            </a: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</p:txBody>
      </p:sp>
      <p:sp>
        <p:nvSpPr>
          <p:cNvPr id="7" name="شكل بيضاوي 6"/>
          <p:cNvSpPr/>
          <p:nvPr/>
        </p:nvSpPr>
        <p:spPr>
          <a:xfrm>
            <a:off x="6804212" y="497541"/>
            <a:ext cx="3321423" cy="13447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Visual loss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6740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118" y="0"/>
            <a:ext cx="8955741" cy="6723529"/>
          </a:xfrm>
        </p:spPr>
      </p:pic>
      <p:sp>
        <p:nvSpPr>
          <p:cNvPr id="6" name="نجمة مكونة من 6 نقاط 5"/>
          <p:cNvSpPr/>
          <p:nvPr/>
        </p:nvSpPr>
        <p:spPr>
          <a:xfrm flipH="1" flipV="1">
            <a:off x="9507071" y="1896035"/>
            <a:ext cx="215153" cy="1882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نجمة مكونة من 6 نقاط 6"/>
          <p:cNvSpPr/>
          <p:nvPr/>
        </p:nvSpPr>
        <p:spPr>
          <a:xfrm flipH="1" flipV="1">
            <a:off x="9722224" y="2720788"/>
            <a:ext cx="215153" cy="1882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9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520" y="1773238"/>
            <a:ext cx="5227320" cy="3728402"/>
          </a:xfrm>
        </p:spPr>
      </p:pic>
      <p:sp>
        <p:nvSpPr>
          <p:cNvPr id="5" name="مربع نص 4"/>
          <p:cNvSpPr txBox="1"/>
          <p:nvPr/>
        </p:nvSpPr>
        <p:spPr>
          <a:xfrm>
            <a:off x="762000" y="21336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 Rounded MT Bold" panose="020F0704030504030204" pitchFamily="34" charset="0"/>
              </a:rPr>
              <a:t>Band keratopathy</a:t>
            </a:r>
            <a:endParaRPr lang="en-US" sz="32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48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36332" y="2120543"/>
            <a:ext cx="5279594" cy="2908044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6293224" y="5217459"/>
            <a:ext cx="3872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Anterior chamber angle</a:t>
            </a:r>
            <a:endParaRPr lang="en-US" sz="2800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835" y="2440709"/>
            <a:ext cx="2974848" cy="2267712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1506071" y="5217459"/>
            <a:ext cx="2501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Goniolens</a:t>
            </a:r>
            <a:endParaRPr lang="en-US" sz="28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1653988" y="806823"/>
            <a:ext cx="3482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 Rounded MT Bold" panose="020F0704030504030204" pitchFamily="34" charset="0"/>
              </a:rPr>
              <a:t>PAS</a:t>
            </a:r>
            <a:endParaRPr lang="en-US" sz="32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06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45307" y="1519519"/>
            <a:ext cx="3361764" cy="2933258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479176" y="349624"/>
            <a:ext cx="240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 Rounded MT Bold" panose="020F0704030504030204" pitchFamily="34" charset="0"/>
              </a:rPr>
              <a:t>PS</a:t>
            </a:r>
            <a:endParaRPr lang="en-US" sz="3600" b="1" dirty="0">
              <a:latin typeface="Arial Rounded MT Bold" panose="020F0704030504030204" pitchFamily="34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586753" y="1519519"/>
            <a:ext cx="282388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Secclusio</a:t>
            </a:r>
            <a:r>
              <a:rPr lang="en-US" sz="2800" dirty="0" smtClean="0"/>
              <a:t> pupillae</a:t>
            </a:r>
          </a:p>
          <a:p>
            <a:pPr algn="ctr"/>
            <a:endParaRPr lang="en-US" sz="2800" dirty="0"/>
          </a:p>
          <a:p>
            <a:pPr algn="ctr"/>
            <a:endParaRPr lang="en-US" sz="28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sz="2800" dirty="0" smtClean="0"/>
              <a:t>Iris-bombe’</a:t>
            </a:r>
          </a:p>
          <a:p>
            <a:pPr algn="ctr"/>
            <a:endParaRPr lang="en-US" sz="2800" dirty="0"/>
          </a:p>
          <a:p>
            <a:pPr algn="ctr"/>
            <a:endParaRPr lang="en-US" sz="2800" dirty="0"/>
          </a:p>
        </p:txBody>
      </p:sp>
      <p:sp>
        <p:nvSpPr>
          <p:cNvPr id="7" name="سهم للأسفل 6"/>
          <p:cNvSpPr/>
          <p:nvPr/>
        </p:nvSpPr>
        <p:spPr>
          <a:xfrm>
            <a:off x="2904565" y="2164976"/>
            <a:ext cx="168088" cy="11161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46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654" y="1929081"/>
            <a:ext cx="4738944" cy="3796825"/>
          </a:xfrm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82"/>
          <a:stretch/>
        </p:blipFill>
        <p:spPr>
          <a:xfrm>
            <a:off x="632011" y="2155141"/>
            <a:ext cx="5284694" cy="3344706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470647" y="309282"/>
            <a:ext cx="4746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smtClean="0">
                <a:latin typeface="Arial Rounded MT Bold" panose="020F0704030504030204" pitchFamily="34" charset="0"/>
              </a:rPr>
              <a:t>Secondary glaucoma</a:t>
            </a:r>
            <a:endParaRPr lang="en-US" sz="2800" b="1" dirty="0">
              <a:latin typeface="Arial Rounded MT Bold" panose="020F0704030504030204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8189259" y="5499847"/>
            <a:ext cx="1936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Normal eye</a:t>
            </a:r>
            <a:endParaRPr lang="en-US" sz="28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1996888" y="5499847"/>
            <a:ext cx="2554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uveitis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806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25"/>
          <a:stretch/>
        </p:blipFill>
        <p:spPr>
          <a:xfrm>
            <a:off x="1546412" y="2502606"/>
            <a:ext cx="3845859" cy="3576916"/>
          </a:xfrm>
        </p:spPr>
      </p:pic>
      <p:cxnSp>
        <p:nvCxnSpPr>
          <p:cNvPr id="6" name="رابط كسهم مستقيم 5"/>
          <p:cNvCxnSpPr/>
          <p:nvPr/>
        </p:nvCxnSpPr>
        <p:spPr>
          <a:xfrm>
            <a:off x="2487706" y="1627094"/>
            <a:ext cx="524435" cy="2299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739588" y="349624"/>
            <a:ext cx="5257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 Rounded MT Bold" panose="020F0704030504030204" pitchFamily="34" charset="0"/>
              </a:rPr>
              <a:t>Cystoid macular oedema CMO                  </a:t>
            </a:r>
            <a:endParaRPr lang="en-US" sz="3200" b="1" dirty="0">
              <a:latin typeface="Arial Rounded MT Bold" panose="020F0704030504030204" pitchFamily="34" charset="0"/>
            </a:endParaRPr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9" r="6304"/>
          <a:stretch/>
        </p:blipFill>
        <p:spPr>
          <a:xfrm>
            <a:off x="6481480" y="2043951"/>
            <a:ext cx="5042649" cy="415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36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317" y="1243105"/>
            <a:ext cx="5168153" cy="4081929"/>
          </a:xfrm>
        </p:spPr>
      </p:pic>
      <p:sp>
        <p:nvSpPr>
          <p:cNvPr id="5" name="مربع نص 4"/>
          <p:cNvSpPr txBox="1"/>
          <p:nvPr/>
        </p:nvSpPr>
        <p:spPr>
          <a:xfrm>
            <a:off x="591671" y="282388"/>
            <a:ext cx="41685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rial Rounded MT Bold" panose="020F0704030504030204" pitchFamily="34" charset="0"/>
              </a:rPr>
              <a:t>Retinal detachment RD</a:t>
            </a:r>
            <a:endParaRPr lang="en-US" sz="32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58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576" y="1867349"/>
            <a:ext cx="8283389" cy="3982122"/>
          </a:xfrm>
        </p:spPr>
      </p:pic>
      <p:sp>
        <p:nvSpPr>
          <p:cNvPr id="5" name="مربع نص 4"/>
          <p:cNvSpPr txBox="1"/>
          <p:nvPr/>
        </p:nvSpPr>
        <p:spPr>
          <a:xfrm>
            <a:off x="847165" y="242047"/>
            <a:ext cx="38996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Treatment of uveitis</a:t>
            </a:r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sz="2800" b="1" u="sng" dirty="0" smtClean="0"/>
              <a:t>Steroids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39581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54" y="1575360"/>
            <a:ext cx="2514600" cy="251460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65" y="1575361"/>
            <a:ext cx="2662797" cy="2925202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320" y="1072439"/>
            <a:ext cx="3253342" cy="445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7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59880" y="1289932"/>
            <a:ext cx="4502156" cy="3983107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" y="1655693"/>
            <a:ext cx="3657600" cy="3251587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127760" y="320040"/>
            <a:ext cx="603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err="1" smtClean="0"/>
              <a:t>Cycloplegic</a:t>
            </a:r>
            <a:r>
              <a:rPr lang="en-US" sz="2800" b="1" u="sng" dirty="0" smtClean="0"/>
              <a:t> /</a:t>
            </a:r>
            <a:r>
              <a:rPr lang="en-US" sz="2800" b="1" u="sng" dirty="0" err="1" smtClean="0"/>
              <a:t>mydriatic</a:t>
            </a:r>
            <a:r>
              <a:rPr lang="en-US" sz="2800" b="1" u="sng" dirty="0" smtClean="0"/>
              <a:t> drops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375677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930" t="15246" r="9718" b="13437"/>
          <a:stretch/>
        </p:blipFill>
        <p:spPr>
          <a:xfrm>
            <a:off x="5623560" y="1097280"/>
            <a:ext cx="5440680" cy="521208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929640" y="502920"/>
            <a:ext cx="59283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Non-steroidal anti-inflammatory drugs</a:t>
            </a:r>
          </a:p>
          <a:p>
            <a:pPr algn="ctr"/>
            <a:r>
              <a:rPr lang="en-US" sz="2800" b="1" dirty="0" smtClean="0"/>
              <a:t>NSAID</a:t>
            </a:r>
          </a:p>
          <a:p>
            <a:pPr algn="ctr"/>
            <a:endParaRPr lang="en-US" sz="2800" dirty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Drops /systemic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6120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426720"/>
            <a:ext cx="7635240" cy="5750243"/>
          </a:xfrm>
        </p:spPr>
      </p:pic>
    </p:spTree>
    <p:extLst>
      <p:ext uri="{BB962C8B-B14F-4D97-AF65-F5344CB8AC3E}">
        <p14:creationId xmlns:p14="http://schemas.microsoft.com/office/powerpoint/2010/main" val="381017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58" y="2862897"/>
            <a:ext cx="3037522" cy="2849562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960" y="799128"/>
            <a:ext cx="4389120" cy="3809682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676401" y="457200"/>
            <a:ext cx="41757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Antiglaucoma</a:t>
            </a:r>
            <a:r>
              <a:rPr lang="en-US" sz="2800" b="1" dirty="0" smtClean="0"/>
              <a:t> drugs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Beta blockers  </a:t>
            </a:r>
            <a:r>
              <a:rPr lang="en-US" sz="2800" b="1" dirty="0" err="1" smtClean="0"/>
              <a:t>Timolol</a:t>
            </a:r>
            <a:endParaRPr lang="en-US" sz="2800" b="1" dirty="0" smtClean="0"/>
          </a:p>
          <a:p>
            <a:pPr algn="ctr"/>
            <a:r>
              <a:rPr lang="en-US" sz="2800" dirty="0" smtClean="0"/>
              <a:t>Combined + </a:t>
            </a:r>
            <a:r>
              <a:rPr lang="en-US" sz="2800" dirty="0" err="1" smtClean="0"/>
              <a:t>dorzolamide</a:t>
            </a:r>
            <a:r>
              <a:rPr lang="en-US" sz="2800" dirty="0" smtClean="0"/>
              <a:t>  </a:t>
            </a:r>
            <a:r>
              <a:rPr lang="en-US" sz="2800" b="1" dirty="0" err="1" smtClean="0"/>
              <a:t>Cosopt</a:t>
            </a:r>
            <a:endParaRPr lang="en-US" sz="28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480561" y="4815840"/>
            <a:ext cx="7574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Pilocarpine + </a:t>
            </a:r>
            <a:r>
              <a:rPr lang="en-US" sz="2800" dirty="0" err="1" smtClean="0">
                <a:solidFill>
                  <a:srgbClr val="FF0000"/>
                </a:solidFill>
              </a:rPr>
              <a:t>latanoprost</a:t>
            </a:r>
            <a:r>
              <a:rPr lang="en-US" sz="2800" dirty="0" smtClean="0">
                <a:solidFill>
                  <a:srgbClr val="FF0000"/>
                </a:solidFill>
              </a:rPr>
              <a:t> (prostaglandin analogue)</a:t>
            </a:r>
          </a:p>
          <a:p>
            <a:pPr algn="l"/>
            <a:r>
              <a:rPr lang="en-US" sz="2800" dirty="0" smtClean="0"/>
              <a:t>are contraindicated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948447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0">
              <a:buNone/>
            </a:pPr>
            <a:r>
              <a:rPr lang="en-US" dirty="0" smtClean="0"/>
              <a:t>          </a:t>
            </a:r>
          </a:p>
          <a:p>
            <a:pPr marL="0" indent="0" algn="ctr" rtl="0">
              <a:buNone/>
            </a:pPr>
            <a:endParaRPr lang="en-US" dirty="0"/>
          </a:p>
          <a:p>
            <a:pPr marL="0" indent="0" algn="ctr" rtl="0">
              <a:buNone/>
            </a:pPr>
            <a:endParaRPr lang="en-US" dirty="0" smtClean="0"/>
          </a:p>
          <a:p>
            <a:pPr marL="0" indent="0" algn="ctr" rtl="0">
              <a:buNone/>
            </a:pPr>
            <a:r>
              <a:rPr lang="en-US" dirty="0" smtClean="0"/>
              <a:t> </a:t>
            </a:r>
            <a:r>
              <a:rPr lang="en-US" sz="5400" b="1" dirty="0" smtClean="0">
                <a:latin typeface="Aldhabi" panose="01000000000000000000" pitchFamily="2" charset="-78"/>
                <a:cs typeface="Aldhabi" panose="01000000000000000000" pitchFamily="2" charset="-78"/>
              </a:rPr>
              <a:t>THANK YOU</a:t>
            </a:r>
            <a:endParaRPr lang="en-US" sz="5400" b="1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6995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4" b="9358"/>
          <a:stretch/>
        </p:blipFill>
        <p:spPr>
          <a:xfrm>
            <a:off x="4491318" y="1447038"/>
            <a:ext cx="2989047" cy="2783541"/>
          </a:xfrm>
        </p:spPr>
      </p:pic>
      <p:sp>
        <p:nvSpPr>
          <p:cNvPr id="2" name="شكل بيضاوي 1"/>
          <p:cNvSpPr/>
          <p:nvPr/>
        </p:nvSpPr>
        <p:spPr>
          <a:xfrm>
            <a:off x="1231838" y="698350"/>
            <a:ext cx="2281646" cy="1036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Pain</a:t>
            </a:r>
            <a:endParaRPr lang="en-US" sz="3200" dirty="0"/>
          </a:p>
        </p:txBody>
      </p:sp>
      <p:sp>
        <p:nvSpPr>
          <p:cNvPr id="3" name="شكل بيضاوي 2"/>
          <p:cNvSpPr/>
          <p:nvPr/>
        </p:nvSpPr>
        <p:spPr>
          <a:xfrm>
            <a:off x="7866529" y="698350"/>
            <a:ext cx="2837330" cy="1151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Redness</a:t>
            </a:r>
            <a:endParaRPr lang="en-US" sz="3600" dirty="0"/>
          </a:p>
        </p:txBody>
      </p:sp>
      <p:sp>
        <p:nvSpPr>
          <p:cNvPr id="5" name="شكل بيضاوي 4"/>
          <p:cNvSpPr/>
          <p:nvPr/>
        </p:nvSpPr>
        <p:spPr>
          <a:xfrm>
            <a:off x="215154" y="2393576"/>
            <a:ext cx="3684494" cy="10219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Photophobia</a:t>
            </a:r>
            <a:endParaRPr lang="en-US" sz="3600" dirty="0"/>
          </a:p>
        </p:txBody>
      </p:sp>
      <p:sp>
        <p:nvSpPr>
          <p:cNvPr id="6" name="شكل بيضاوي 5"/>
          <p:cNvSpPr/>
          <p:nvPr/>
        </p:nvSpPr>
        <p:spPr>
          <a:xfrm>
            <a:off x="7866529" y="3052099"/>
            <a:ext cx="3402106" cy="1371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Lacrimation</a:t>
            </a:r>
            <a:endParaRPr lang="en-US" sz="3600" dirty="0"/>
          </a:p>
        </p:txBody>
      </p:sp>
      <p:sp>
        <p:nvSpPr>
          <p:cNvPr id="7" name="شكل بيضاوي 6"/>
          <p:cNvSpPr/>
          <p:nvPr/>
        </p:nvSpPr>
        <p:spPr>
          <a:xfrm>
            <a:off x="4169298" y="4854389"/>
            <a:ext cx="4304142" cy="13447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Defective Vision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4169298" y="53788"/>
            <a:ext cx="3039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Symptoms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22841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عنصر نائب للمحتوى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0078"/>
          <a:stretch/>
        </p:blipFill>
        <p:spPr>
          <a:xfrm>
            <a:off x="3845860" y="1436208"/>
            <a:ext cx="4020670" cy="3135792"/>
          </a:xfrm>
          <a:prstGeom prst="rect">
            <a:avLst/>
          </a:prstGeom>
        </p:spPr>
      </p:pic>
      <p:sp>
        <p:nvSpPr>
          <p:cNvPr id="4" name="مستطيل مستدير الزوايا 3"/>
          <p:cNvSpPr/>
          <p:nvPr/>
        </p:nvSpPr>
        <p:spPr>
          <a:xfrm>
            <a:off x="779929" y="1102659"/>
            <a:ext cx="2642347" cy="739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Ciliary injection</a:t>
            </a:r>
            <a:endParaRPr lang="en-US" sz="2800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645458" y="2877670"/>
            <a:ext cx="2407025" cy="98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Keratic precipitate KP</a:t>
            </a:r>
            <a:endParaRPr lang="en-US" sz="2800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8175812" y="1102659"/>
            <a:ext cx="3165686" cy="16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Inflammatory cells and flares</a:t>
            </a:r>
            <a:endParaRPr lang="en-US" sz="2800" b="1" dirty="0" smtClean="0"/>
          </a:p>
          <a:p>
            <a:pPr algn="ctr"/>
            <a:endParaRPr lang="en-US" sz="2800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8175812" y="3859306"/>
            <a:ext cx="2958352" cy="914400"/>
          </a:xfrm>
          <a:prstGeom prst="roundRect">
            <a:avLst>
              <a:gd name="adj" fmla="val 313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Posterior synechia PS</a:t>
            </a:r>
            <a:endParaRPr lang="en-US" sz="2800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4047565" y="5257800"/>
            <a:ext cx="3092823" cy="11295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Iris nodules </a:t>
            </a:r>
          </a:p>
          <a:p>
            <a:pPr algn="ctr"/>
            <a:r>
              <a:rPr lang="en-US" sz="2800" dirty="0" err="1" smtClean="0"/>
              <a:t>Koeppe</a:t>
            </a:r>
            <a:r>
              <a:rPr lang="en-US" sz="2800" dirty="0" smtClean="0"/>
              <a:t> /</a:t>
            </a:r>
            <a:r>
              <a:rPr lang="en-US" sz="2800" dirty="0" err="1" smtClean="0"/>
              <a:t>Busacca</a:t>
            </a:r>
            <a:endParaRPr lang="en-US" sz="28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4531659" y="416859"/>
            <a:ext cx="33348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SIGNS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06924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" y="592138"/>
            <a:ext cx="10134599" cy="6265862"/>
          </a:xfrm>
        </p:spPr>
      </p:pic>
    </p:spTree>
    <p:extLst>
      <p:ext uri="{BB962C8B-B14F-4D97-AF65-F5344CB8AC3E}">
        <p14:creationId xmlns:p14="http://schemas.microsoft.com/office/powerpoint/2010/main" val="393370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97" y="1161910"/>
            <a:ext cx="3175000" cy="422910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364" y="1161910"/>
            <a:ext cx="2638425" cy="173355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527" y="1161910"/>
            <a:ext cx="2581275" cy="177165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794" y="4103858"/>
            <a:ext cx="2619375" cy="1743075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860612" y="215153"/>
            <a:ext cx="52981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 smtClean="0"/>
              <a:t>Slit lamp biomicroscopy</a:t>
            </a:r>
            <a:endParaRPr lang="en-US" sz="3200" b="1" dirty="0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145" y="3999083"/>
            <a:ext cx="2466975" cy="1847850"/>
          </a:xfrm>
          <a:prstGeom prst="rect">
            <a:avLst/>
          </a:prstGeom>
        </p:spPr>
      </p:pic>
      <p:sp>
        <p:nvSpPr>
          <p:cNvPr id="12" name="سهم للأسفل 11"/>
          <p:cNvSpPr/>
          <p:nvPr/>
        </p:nvSpPr>
        <p:spPr>
          <a:xfrm rot="5400000">
            <a:off x="7360641" y="448619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مربع نص 12"/>
          <p:cNvSpPr txBox="1"/>
          <p:nvPr/>
        </p:nvSpPr>
        <p:spPr>
          <a:xfrm>
            <a:off x="4431480" y="3131673"/>
            <a:ext cx="2682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IOP measurement</a:t>
            </a:r>
            <a:endParaRPr lang="en-US" sz="2400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8313364" y="3131673"/>
            <a:ext cx="2638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Anterior segment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8313364" y="6051176"/>
            <a:ext cx="2638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Posterior segment</a:t>
            </a:r>
            <a:endParaRPr lang="en-US" sz="2400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3980330" y="5948049"/>
            <a:ext cx="2794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Fundus examination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706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447" y="731122"/>
            <a:ext cx="4760159" cy="5680075"/>
          </a:xfrm>
        </p:spPr>
      </p:pic>
      <p:sp>
        <p:nvSpPr>
          <p:cNvPr id="2" name="مربع نص 1"/>
          <p:cNvSpPr txBox="1"/>
          <p:nvPr/>
        </p:nvSpPr>
        <p:spPr>
          <a:xfrm>
            <a:off x="8350624" y="578224"/>
            <a:ext cx="3482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Ciliary injection</a:t>
            </a:r>
            <a:endParaRPr lang="en-US" sz="40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8552329" y="4437529"/>
            <a:ext cx="32810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Circumcorneal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12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4832</TotalTime>
  <Words>291</Words>
  <Application>Microsoft Office PowerPoint</Application>
  <PresentationFormat>شاشة عريضة</PresentationFormat>
  <Paragraphs>160</Paragraphs>
  <Slides>41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41</vt:i4>
      </vt:variant>
    </vt:vector>
  </HeadingPairs>
  <TitlesOfParts>
    <vt:vector size="49" baseType="lpstr">
      <vt:lpstr>Aldhabi</vt:lpstr>
      <vt:lpstr>Arial</vt:lpstr>
      <vt:lpstr>Arial Black</vt:lpstr>
      <vt:lpstr>Arial Rounded MT Bold</vt:lpstr>
      <vt:lpstr>Calibri</vt:lpstr>
      <vt:lpstr>Calibri Light</vt:lpstr>
      <vt:lpstr>Times New Roman</vt:lpstr>
      <vt:lpstr>نسق Office</vt:lpstr>
      <vt:lpstr>CLINICAL TEATCHING IN UVEITIS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TEATCHING IN UVEITIS</dc:title>
  <dc:creator>HP</dc:creator>
  <cp:lastModifiedBy>HP</cp:lastModifiedBy>
  <cp:revision>83</cp:revision>
  <dcterms:created xsi:type="dcterms:W3CDTF">2020-11-03T05:21:40Z</dcterms:created>
  <dcterms:modified xsi:type="dcterms:W3CDTF">2020-11-08T09:23:12Z</dcterms:modified>
</cp:coreProperties>
</file>