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mohamed_3189@limu.edu.ly"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he Definition of Market Segmentation."/>
          <p:cNvSpPr txBox="1">
            <a:spLocks noGrp="1"/>
          </p:cNvSpPr>
          <p:nvPr>
            <p:ph type="ctrTitle"/>
          </p:nvPr>
        </p:nvSpPr>
        <p:spPr>
          <a:xfrm>
            <a:off x="1206497" y="4710655"/>
            <a:ext cx="21971004" cy="4648201"/>
          </a:xfrm>
          <a:prstGeom prst="rect">
            <a:avLst/>
          </a:prstGeom>
        </p:spPr>
        <p:txBody>
          <a:bodyPr/>
          <a:lstStyle/>
          <a:p>
            <a:pPr algn="ctr"/>
            <a:r>
              <a:rPr dirty="0"/>
              <a:t>The Definition of Market Segmentation.</a:t>
            </a:r>
          </a:p>
        </p:txBody>
      </p:sp>
      <p:pic>
        <p:nvPicPr>
          <p:cNvPr id="152" name="Screen Shot 2021-10-26 at 8.05.54 PM.png" descr="Screen Shot 2021-10-26 at 8.05.54 PM.png"/>
          <p:cNvPicPr>
            <a:picLocks noChangeAspect="1"/>
          </p:cNvPicPr>
          <p:nvPr/>
        </p:nvPicPr>
        <p:blipFill>
          <a:blip r:embed="rId2">
            <a:extLst/>
          </a:blip>
          <a:stretch>
            <a:fillRect/>
          </a:stretch>
        </p:blipFill>
        <p:spPr>
          <a:xfrm>
            <a:off x="1542387" y="-9738"/>
            <a:ext cx="3737734" cy="3984178"/>
          </a:xfrm>
          <a:prstGeom prst="rect">
            <a:avLst/>
          </a:prstGeom>
          <a:ln w="12700">
            <a:miter lim="400000"/>
          </a:ln>
        </p:spPr>
      </p:pic>
      <p:pic>
        <p:nvPicPr>
          <p:cNvPr id="153" name="Screen Shot 2021-10-26 at 9.55.32 PM.png" descr="Screen Shot 2021-10-26 at 9.55.32 PM.png"/>
          <p:cNvPicPr>
            <a:picLocks noChangeAspect="1"/>
          </p:cNvPicPr>
          <p:nvPr/>
        </p:nvPicPr>
        <p:blipFill>
          <a:blip r:embed="rId3">
            <a:extLst/>
          </a:blip>
          <a:stretch>
            <a:fillRect/>
          </a:stretch>
        </p:blipFill>
        <p:spPr>
          <a:xfrm>
            <a:off x="7033200" y="926417"/>
            <a:ext cx="10988303" cy="2111867"/>
          </a:xfrm>
          <a:prstGeom prst="rect">
            <a:avLst/>
          </a:prstGeom>
          <a:ln w="12700">
            <a:miter lim="400000"/>
          </a:ln>
        </p:spPr>
      </p:pic>
      <p:pic>
        <p:nvPicPr>
          <p:cNvPr id="154" name="Screenshot_20211108-120509_Facebook.jpg" descr="Screenshot_20211108-120509_Facebook.jpg"/>
          <p:cNvPicPr>
            <a:picLocks noChangeAspect="1"/>
          </p:cNvPicPr>
          <p:nvPr/>
        </p:nvPicPr>
        <p:blipFill>
          <a:blip r:embed="rId4">
            <a:extLst/>
          </a:blip>
          <a:stretch>
            <a:fillRect/>
          </a:stretch>
        </p:blipFill>
        <p:spPr>
          <a:xfrm>
            <a:off x="19774582" y="561471"/>
            <a:ext cx="2873688" cy="2841759"/>
          </a:xfrm>
          <a:prstGeom prst="rect">
            <a:avLst/>
          </a:prstGeom>
          <a:ln w="12700">
            <a:miter lim="400000"/>
          </a:ln>
        </p:spPr>
      </p:pic>
      <p:sp>
        <p:nvSpPr>
          <p:cNvPr id="155" name="Mohamed fadel"/>
          <p:cNvSpPr txBox="1"/>
          <p:nvPr/>
        </p:nvSpPr>
        <p:spPr>
          <a:xfrm>
            <a:off x="1206499" y="11338533"/>
            <a:ext cx="21971002" cy="636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l" defTabSz="825500">
              <a:defRPr sz="3600" b="1">
                <a:solidFill>
                  <a:srgbClr val="000000"/>
                </a:solidFill>
              </a:defRPr>
            </a:lvl1pPr>
          </a:lstStyle>
          <a:p>
            <a:r>
              <a:t>Mohamed fadel </a:t>
            </a:r>
          </a:p>
        </p:txBody>
      </p:sp>
      <p:sp>
        <p:nvSpPr>
          <p:cNvPr id="156" name="Email: mohamed_3189@limu.edu.ly"/>
          <p:cNvSpPr txBox="1"/>
          <p:nvPr/>
        </p:nvSpPr>
        <p:spPr>
          <a:xfrm>
            <a:off x="857083" y="12055783"/>
            <a:ext cx="8305227"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Email: mohamed_3189@limu.edu.ly</a:t>
            </a:r>
          </a:p>
        </p:txBody>
      </p:sp>
      <p:sp>
        <p:nvSpPr>
          <p:cNvPr id="157" name="3189 :  mohamed_3189@limu.edu.ly."/>
          <p:cNvSpPr txBox="1"/>
          <p:nvPr/>
        </p:nvSpPr>
        <p:spPr>
          <a:xfrm>
            <a:off x="10341833" y="12086797"/>
            <a:ext cx="2034947" cy="585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3200" b="1">
                <a:solidFill>
                  <a:srgbClr val="000000"/>
                </a:solidFill>
              </a:defRPr>
            </a:lvl1pPr>
          </a:lstStyle>
          <a:p>
            <a:r>
              <a:t>3189         </a:t>
            </a:r>
          </a:p>
        </p:txBody>
      </p:sp>
      <p:sp>
        <p:nvSpPr>
          <p:cNvPr id="158" name="Id number"/>
          <p:cNvSpPr txBox="1"/>
          <p:nvPr/>
        </p:nvSpPr>
        <p:spPr>
          <a:xfrm>
            <a:off x="10129895" y="11333453"/>
            <a:ext cx="2458823"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a:solidFill>
                  <a:srgbClr val="000000"/>
                </a:solidFill>
              </a:defRPr>
            </a:lvl1pPr>
          </a:lstStyle>
          <a:p>
            <a:r>
              <a:t>Id number </a:t>
            </a:r>
          </a:p>
        </p:txBody>
      </p:sp>
      <p:sp>
        <p:nvSpPr>
          <p:cNvPr id="159" name="Email"/>
          <p:cNvSpPr txBox="1"/>
          <p:nvPr/>
        </p:nvSpPr>
        <p:spPr>
          <a:xfrm>
            <a:off x="14734725" y="12055783"/>
            <a:ext cx="6252211"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u="sng">
                <a:solidFill>
                  <a:srgbClr val="000000"/>
                </a:solidFill>
                <a:hlinkClick r:id="rId5"/>
              </a:defRPr>
            </a:lvl1pPr>
          </a:lstStyle>
          <a:p>
            <a:pPr>
              <a:defRPr u="none"/>
            </a:pPr>
            <a:r>
              <a:rPr u="sng">
                <a:hlinkClick r:id="rId5"/>
              </a:rPr>
              <a:t>mohamed_3189@limu.edu.ly</a:t>
            </a:r>
          </a:p>
        </p:txBody>
      </p:sp>
      <p:sp>
        <p:nvSpPr>
          <p:cNvPr id="160" name="26\4\2022"/>
          <p:cNvSpPr txBox="1"/>
          <p:nvPr/>
        </p:nvSpPr>
        <p:spPr>
          <a:xfrm>
            <a:off x="19720718" y="12783193"/>
            <a:ext cx="2981416"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26\4\2022</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4. Behavioral segmentation: The how…"/>
          <p:cNvSpPr txBox="1"/>
          <p:nvPr/>
        </p:nvSpPr>
        <p:spPr>
          <a:xfrm>
            <a:off x="1576841" y="1602796"/>
            <a:ext cx="19718738" cy="436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defRPr sz="4000">
                <a:latin typeface="Helvetica"/>
                <a:ea typeface="Helvetica"/>
                <a:cs typeface="Helvetica"/>
                <a:sym typeface="Helvetica"/>
              </a:defRPr>
            </a:pPr>
            <a:r>
              <a:t>4. Behavioral segmentation: The how</a:t>
            </a:r>
          </a:p>
          <a:p>
            <a:pPr algn="l" defTabSz="457200">
              <a:defRPr sz="4000">
                <a:latin typeface="Helvetica"/>
                <a:ea typeface="Helvetica"/>
                <a:cs typeface="Helvetica"/>
                <a:sym typeface="Helvetica"/>
              </a:defRPr>
            </a:pPr>
            <a:endParaRPr/>
          </a:p>
          <a:p>
            <a:pPr marL="508000" indent="-508000" algn="l" defTabSz="457200">
              <a:buSzPct val="123000"/>
              <a:buChar char="•"/>
              <a:defRPr sz="4000">
                <a:latin typeface="Proxima Nova"/>
                <a:ea typeface="Proxima Nova"/>
                <a:cs typeface="Proxima Nova"/>
                <a:sym typeface="Proxima Nova"/>
              </a:defRPr>
            </a:pPr>
            <a:r>
              <a:t>Purchasing habits</a:t>
            </a:r>
          </a:p>
          <a:p>
            <a:pPr marL="508000" indent="-508000" algn="l" defTabSz="457200">
              <a:buSzPct val="123000"/>
              <a:buChar char="•"/>
              <a:defRPr sz="4000">
                <a:latin typeface="Proxima Nova"/>
                <a:ea typeface="Proxima Nova"/>
                <a:cs typeface="Proxima Nova"/>
                <a:sym typeface="Proxima Nova"/>
              </a:defRPr>
            </a:pPr>
            <a:r>
              <a:t>Browsing habits</a:t>
            </a:r>
          </a:p>
          <a:p>
            <a:pPr marL="508000" indent="-508000" algn="l" defTabSz="457200">
              <a:buSzPct val="123000"/>
              <a:buChar char="•"/>
              <a:defRPr sz="4000">
                <a:latin typeface="Proxima Nova"/>
                <a:ea typeface="Proxima Nova"/>
                <a:cs typeface="Proxima Nova"/>
                <a:sym typeface="Proxima Nova"/>
              </a:defRPr>
            </a:pPr>
            <a:r>
              <a:t>Interactions with the brand</a:t>
            </a:r>
          </a:p>
          <a:p>
            <a:pPr marL="508000" indent="-508000" algn="l" defTabSz="457200">
              <a:buSzPct val="123000"/>
              <a:buChar char="•"/>
              <a:defRPr sz="4000">
                <a:latin typeface="Proxima Nova"/>
                <a:ea typeface="Proxima Nova"/>
                <a:cs typeface="Proxima Nova"/>
                <a:sym typeface="Proxima Nova"/>
              </a:defRPr>
            </a:pPr>
            <a:r>
              <a:t>Loyalty to brand</a:t>
            </a:r>
          </a:p>
          <a:p>
            <a:pPr marL="508000" indent="-508000" algn="l" defTabSz="457200">
              <a:buSzPct val="123000"/>
              <a:buChar char="•"/>
              <a:defRPr sz="4000">
                <a:latin typeface="Proxima Nova"/>
                <a:ea typeface="Proxima Nova"/>
                <a:cs typeface="Proxima Nova"/>
                <a:sym typeface="Proxima Nova"/>
              </a:defRPr>
            </a:pPr>
            <a:r>
              <a:t>Previous product feedback</a:t>
            </a:r>
          </a:p>
        </p:txBody>
      </p:sp>
      <p:sp>
        <p:nvSpPr>
          <p:cNvPr id="200" name="Slide Number"/>
          <p:cNvSpPr txBox="1">
            <a:spLocks noGrp="1"/>
          </p:cNvSpPr>
          <p:nvPr>
            <p:ph type="sldNum" sz="quarter" idx="4294967295"/>
          </p:nvPr>
        </p:nvSpPr>
        <p:spPr>
          <a:xfrm>
            <a:off x="12013996" y="12907466"/>
            <a:ext cx="356008"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Market segmentation is the process of dividing a target market into smaller, more defined categories. It segments customers and audiences into groups that share similar characteristics such as demographics, interests, needs, or location Market segmentati"/>
          <p:cNvSpPr txBox="1"/>
          <p:nvPr/>
        </p:nvSpPr>
        <p:spPr>
          <a:xfrm>
            <a:off x="1343820" y="2303608"/>
            <a:ext cx="21696360" cy="314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defRPr sz="4000">
                <a:latin typeface="Helvetica"/>
                <a:ea typeface="Helvetica"/>
                <a:cs typeface="Helvetica"/>
                <a:sym typeface="Helvetica"/>
              </a:defRPr>
            </a:lvl1pPr>
          </a:lstStyle>
          <a:p>
            <a:r>
              <a:t>Market segmentation is the process of dividing a target market into smaller, more defined categories. It segments customers and audiences into groups that share similar characteristics such as demographics, interests, needs, or location Market segmentation is a type of market research that aims to discover specific groups of customers so that products and branding can be tailored to appeal to them, reduce risk and yielding the highest return for investment.</a:t>
            </a:r>
          </a:p>
        </p:txBody>
      </p:sp>
      <p:sp>
        <p:nvSpPr>
          <p:cNvPr id="203" name="Conclusion"/>
          <p:cNvSpPr txBox="1"/>
          <p:nvPr/>
        </p:nvSpPr>
        <p:spPr>
          <a:xfrm>
            <a:off x="10521219" y="561016"/>
            <a:ext cx="334156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Conclusion </a:t>
            </a:r>
          </a:p>
        </p:txBody>
      </p:sp>
      <p:sp>
        <p:nvSpPr>
          <p:cNvPr id="204" name="Slide Number"/>
          <p:cNvSpPr txBox="1">
            <a:spLocks noGrp="1"/>
          </p:cNvSpPr>
          <p:nvPr>
            <p:ph type="sldNum" sz="quarter" idx="4294967295"/>
          </p:nvPr>
        </p:nvSpPr>
        <p:spPr>
          <a:xfrm>
            <a:off x="11916765" y="12907466"/>
            <a:ext cx="537973"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Market segmentation is concentrating on more specific consumer categories to design products in a way that is more appealing to them which provides the producer with more efficiency."/>
          <p:cNvSpPr txBox="1"/>
          <p:nvPr/>
        </p:nvSpPr>
        <p:spPr>
          <a:xfrm>
            <a:off x="1263178" y="2373049"/>
            <a:ext cx="21857643" cy="19161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4000"/>
            </a:lvl1pPr>
          </a:lstStyle>
          <a:p>
            <a:r>
              <a:t>Market segmentation is concentrating on more specific consumer categories to design products in a way that is more appealing to them which provides the producer with more efficiency.</a:t>
            </a:r>
          </a:p>
        </p:txBody>
      </p:sp>
      <p:sp>
        <p:nvSpPr>
          <p:cNvPr id="207" name="Reflection"/>
          <p:cNvSpPr txBox="1"/>
          <p:nvPr/>
        </p:nvSpPr>
        <p:spPr>
          <a:xfrm>
            <a:off x="10584656" y="561016"/>
            <a:ext cx="3214688"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Reflection  </a:t>
            </a:r>
          </a:p>
        </p:txBody>
      </p:sp>
      <p:sp>
        <p:nvSpPr>
          <p:cNvPr id="208" name="Slide Number"/>
          <p:cNvSpPr txBox="1">
            <a:spLocks noGrp="1"/>
          </p:cNvSpPr>
          <p:nvPr>
            <p:ph type="sldNum" sz="quarter" idx="4294967295"/>
          </p:nvPr>
        </p:nvSpPr>
        <p:spPr>
          <a:xfrm>
            <a:off x="11916765" y="12907466"/>
            <a:ext cx="537973"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12</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References"/>
          <p:cNvSpPr txBox="1"/>
          <p:nvPr/>
        </p:nvSpPr>
        <p:spPr>
          <a:xfrm>
            <a:off x="10584370" y="759038"/>
            <a:ext cx="3215260" cy="2180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500" b="1" u="sng"/>
            </a:pPr>
            <a:r>
              <a:t>References</a:t>
            </a:r>
          </a:p>
          <a:p>
            <a:pPr>
              <a:defRPr sz="4500" b="1" u="sng"/>
            </a:pPr>
            <a:endParaRPr/>
          </a:p>
        </p:txBody>
      </p:sp>
      <p:sp>
        <p:nvSpPr>
          <p:cNvPr id="211" name="Tarver, E. (2021, May 19). Know how to target specific markets to bring in a large profit. Investopedia. Retrieved April 26, 2022, from https://www.investopedia.com/terms/m/marketsegmentation.asp"/>
          <p:cNvSpPr txBox="1"/>
          <p:nvPr/>
        </p:nvSpPr>
        <p:spPr>
          <a:xfrm>
            <a:off x="1597909" y="2860477"/>
            <a:ext cx="22179000" cy="154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381000" indent="-381000" algn="l" defTabSz="457200">
              <a:spcBef>
                <a:spcPts val="1200"/>
              </a:spcBef>
              <a:buSzPct val="123000"/>
              <a:buChar char="•"/>
              <a:defRPr sz="3000">
                <a:solidFill>
                  <a:srgbClr val="000000"/>
                </a:solidFill>
                <a:latin typeface="Times Roman"/>
                <a:ea typeface="Times Roman"/>
                <a:cs typeface="Times Roman"/>
                <a:sym typeface="Times Roman"/>
              </a:defRPr>
            </a:pPr>
            <a:r>
              <a:t>Tarver, E. (2021, May 19). </a:t>
            </a:r>
            <a:r>
              <a:rPr i="1"/>
              <a:t>Know how to target specific markets to bring in a large profit</a:t>
            </a:r>
            <a:r>
              <a:t>. Investopedia. Retrieved April 26, 2022, from https://www.investopedia.com/terms/m/marketsegmentation.asp </a:t>
            </a:r>
          </a:p>
          <a:p>
            <a:pPr algn="l" defTabSz="457200">
              <a:defRPr sz="1200">
                <a:solidFill>
                  <a:srgbClr val="000000"/>
                </a:solidFill>
                <a:latin typeface="Times Roman"/>
                <a:ea typeface="Times Roman"/>
                <a:cs typeface="Times Roman"/>
                <a:sym typeface="Times Roman"/>
              </a:defRPr>
            </a:pPr>
            <a:endParaRPr/>
          </a:p>
        </p:txBody>
      </p:sp>
      <p:sp>
        <p:nvSpPr>
          <p:cNvPr id="212" name="4 types of market segmentation with examples. Alexa Blog. (2021, November 3). Retrieved April 26, 2022, from https://blog.alexa.com/types-of-market-segmentation/"/>
          <p:cNvSpPr txBox="1"/>
          <p:nvPr/>
        </p:nvSpPr>
        <p:spPr>
          <a:xfrm>
            <a:off x="1530704" y="5231988"/>
            <a:ext cx="21322592" cy="154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indent="-381000" algn="l" defTabSz="457200">
              <a:spcBef>
                <a:spcPts val="1200"/>
              </a:spcBef>
              <a:buSzPct val="123000"/>
              <a:buChar char="•"/>
              <a:defRPr sz="3000">
                <a:solidFill>
                  <a:srgbClr val="000000"/>
                </a:solidFill>
                <a:latin typeface="Times Roman"/>
                <a:ea typeface="Times Roman"/>
                <a:cs typeface="Times Roman"/>
                <a:sym typeface="Times Roman"/>
              </a:defRPr>
            </a:pPr>
            <a:r>
              <a:rPr i="1"/>
              <a:t>4 types of market segmentation with examples</a:t>
            </a:r>
            <a:r>
              <a:t>. Alexa Blog. (2021, November 3). Retrieved April 26, 2022, from https://blog.alexa.com/types-of-market-segmentation/ </a:t>
            </a:r>
          </a:p>
          <a:p>
            <a:pPr algn="l" defTabSz="457200">
              <a:defRPr sz="1200">
                <a:solidFill>
                  <a:srgbClr val="000000"/>
                </a:solidFill>
                <a:latin typeface="Times Roman"/>
                <a:ea typeface="Times Roman"/>
                <a:cs typeface="Times Roman"/>
                <a:sym typeface="Times Roman"/>
              </a:defRPr>
            </a:pPr>
            <a:endParaRPr/>
          </a:p>
        </p:txBody>
      </p:sp>
      <p:sp>
        <p:nvSpPr>
          <p:cNvPr id="213" name="4 types of market segmentation with real-world examples. Yieldify. (2022, April 14). Retrieved April 26, 2022, from https://www.yieldify.com/blog/types-of-market-segmentation/"/>
          <p:cNvSpPr txBox="1"/>
          <p:nvPr/>
        </p:nvSpPr>
        <p:spPr>
          <a:xfrm>
            <a:off x="1539463" y="7603499"/>
            <a:ext cx="21914892" cy="154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indent="-381000" algn="l" defTabSz="457200">
              <a:spcBef>
                <a:spcPts val="1200"/>
              </a:spcBef>
              <a:buSzPct val="123000"/>
              <a:buChar char="•"/>
              <a:defRPr sz="3000">
                <a:solidFill>
                  <a:srgbClr val="000000"/>
                </a:solidFill>
                <a:latin typeface="Times Roman"/>
                <a:ea typeface="Times Roman"/>
                <a:cs typeface="Times Roman"/>
                <a:sym typeface="Times Roman"/>
              </a:defRPr>
            </a:pPr>
            <a:r>
              <a:rPr i="1"/>
              <a:t>4 types of market segmentation with real-world examples</a:t>
            </a:r>
            <a:r>
              <a:t>. Yieldify. (2022, April 14). Retrieved April 26, 2022, from https://www.yieldify.com/blog/types-of-market-segmentation/ </a:t>
            </a:r>
          </a:p>
          <a:p>
            <a:pPr marL="152400" indent="-152400" algn="l" defTabSz="457200">
              <a:buSzPct val="123000"/>
              <a:buChar char="•"/>
              <a:defRPr sz="1200">
                <a:solidFill>
                  <a:srgbClr val="000000"/>
                </a:solidFill>
                <a:latin typeface="Times Roman"/>
                <a:ea typeface="Times Roman"/>
                <a:cs typeface="Times Roman"/>
                <a:sym typeface="Times Roman"/>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able of contents"/>
          <p:cNvSpPr txBox="1"/>
          <p:nvPr/>
        </p:nvSpPr>
        <p:spPr>
          <a:xfrm>
            <a:off x="9790842" y="842847"/>
            <a:ext cx="4802316" cy="7835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Table of contents</a:t>
            </a:r>
          </a:p>
        </p:txBody>
      </p:sp>
      <p:sp>
        <p:nvSpPr>
          <p:cNvPr id="163" name="Introduction."/>
          <p:cNvSpPr txBox="1"/>
          <p:nvPr/>
        </p:nvSpPr>
        <p:spPr>
          <a:xfrm>
            <a:off x="1716064" y="2923549"/>
            <a:ext cx="3717037"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Introduction.</a:t>
            </a:r>
          </a:p>
        </p:txBody>
      </p:sp>
      <p:sp>
        <p:nvSpPr>
          <p:cNvPr id="164" name="Conclusion."/>
          <p:cNvSpPr txBox="1"/>
          <p:nvPr/>
        </p:nvSpPr>
        <p:spPr>
          <a:xfrm>
            <a:off x="1687870" y="8635838"/>
            <a:ext cx="3773425" cy="1331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Conclusion.  </a:t>
            </a:r>
          </a:p>
        </p:txBody>
      </p:sp>
      <p:sp>
        <p:nvSpPr>
          <p:cNvPr id="165" name="What is market segmentation."/>
          <p:cNvSpPr txBox="1"/>
          <p:nvPr/>
        </p:nvSpPr>
        <p:spPr>
          <a:xfrm>
            <a:off x="1117296" y="4410149"/>
            <a:ext cx="8483093"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1117600" lvl="1" indent="-508000" algn="l">
              <a:buSzPct val="123000"/>
              <a:buChar char="•"/>
              <a:defRPr sz="4000" b="1"/>
            </a:pPr>
            <a:r>
              <a:t>What is market segmentation.</a:t>
            </a:r>
          </a:p>
        </p:txBody>
      </p:sp>
      <p:sp>
        <p:nvSpPr>
          <p:cNvPr id="166" name="Examples of market segmentation."/>
          <p:cNvSpPr txBox="1"/>
          <p:nvPr/>
        </p:nvSpPr>
        <p:spPr>
          <a:xfrm>
            <a:off x="1710804" y="5732762"/>
            <a:ext cx="9057641"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Examples of market segmentation.</a:t>
            </a:r>
          </a:p>
        </p:txBody>
      </p:sp>
      <p:sp>
        <p:nvSpPr>
          <p:cNvPr id="167" name="Types of market segmentation."/>
          <p:cNvSpPr txBox="1"/>
          <p:nvPr/>
        </p:nvSpPr>
        <p:spPr>
          <a:xfrm>
            <a:off x="1680400" y="7133407"/>
            <a:ext cx="8090409"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Types of market segmentation.</a:t>
            </a:r>
          </a:p>
        </p:txBody>
      </p:sp>
      <p:sp>
        <p:nvSpPr>
          <p:cNvPr id="168" name="reflection…"/>
          <p:cNvSpPr txBox="1"/>
          <p:nvPr/>
        </p:nvSpPr>
        <p:spPr>
          <a:xfrm>
            <a:off x="1680400" y="10138270"/>
            <a:ext cx="3388361" cy="2576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508000" indent="-508000" algn="l">
              <a:buSzPct val="123000"/>
              <a:buChar char="•"/>
              <a:defRPr sz="4000" b="1"/>
            </a:pPr>
            <a:r>
              <a:t>reflection</a:t>
            </a:r>
          </a:p>
          <a:p>
            <a:pPr algn="l">
              <a:defRPr sz="4000" b="1"/>
            </a:pPr>
            <a:endParaRPr/>
          </a:p>
          <a:p>
            <a:pPr marL="508000" indent="-508000" algn="l">
              <a:buSzPct val="123000"/>
              <a:buChar char="•"/>
              <a:defRPr sz="4000" b="1"/>
            </a:pPr>
            <a:r>
              <a:t>Reference .</a:t>
            </a:r>
          </a:p>
        </p:txBody>
      </p:sp>
      <p:sp>
        <p:nvSpPr>
          <p:cNvPr id="169"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A market is a gathering place for buyers and sellers to enable the exchange of products and services. Markets can be real, such as a retail store, or virtual, such as an e-commerce site."/>
          <p:cNvSpPr txBox="1"/>
          <p:nvPr/>
        </p:nvSpPr>
        <p:spPr>
          <a:xfrm>
            <a:off x="1506173" y="2860273"/>
            <a:ext cx="21371654" cy="13065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4000"/>
            </a:lvl1pPr>
          </a:lstStyle>
          <a:p>
            <a:r>
              <a:t>A market is a gathering place for buyers and sellers to enable the exchange of products and services. Markets can be real, such as a retail store, or virtual, such as an e-commerce site.</a:t>
            </a:r>
          </a:p>
        </p:txBody>
      </p:sp>
      <p:sp>
        <p:nvSpPr>
          <p:cNvPr id="172" name="Introduction"/>
          <p:cNvSpPr txBox="1"/>
          <p:nvPr/>
        </p:nvSpPr>
        <p:spPr>
          <a:xfrm>
            <a:off x="10473499" y="561016"/>
            <a:ext cx="343700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Introduction</a:t>
            </a:r>
          </a:p>
        </p:txBody>
      </p:sp>
      <p:sp>
        <p:nvSpPr>
          <p:cNvPr id="173"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Market segmentation is the process of dividing a target market into smaller, more defined categories. It segments customers and audiences into groups that share similar characteristics such as demographics, interests, needs, or location"/>
          <p:cNvSpPr txBox="1"/>
          <p:nvPr/>
        </p:nvSpPr>
        <p:spPr>
          <a:xfrm>
            <a:off x="1343820" y="2700381"/>
            <a:ext cx="21696360" cy="1930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defRPr sz="4000">
                <a:latin typeface="Helvetica"/>
                <a:ea typeface="Helvetica"/>
                <a:cs typeface="Helvetica"/>
                <a:sym typeface="Helvetica"/>
              </a:defRPr>
            </a:lvl1pPr>
          </a:lstStyle>
          <a:p>
            <a:r>
              <a:t>Market segmentation is the process of dividing a target market into smaller, more defined categories. It segments customers and audiences into groups that share similar characteristics such as demographics, interests, needs, or location</a:t>
            </a:r>
          </a:p>
        </p:txBody>
      </p:sp>
      <p:sp>
        <p:nvSpPr>
          <p:cNvPr id="176" name="What is market segmentation"/>
          <p:cNvSpPr txBox="1"/>
          <p:nvPr/>
        </p:nvSpPr>
        <p:spPr>
          <a:xfrm>
            <a:off x="8135493" y="561016"/>
            <a:ext cx="8113015"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What is market segmentation</a:t>
            </a:r>
          </a:p>
        </p:txBody>
      </p:sp>
      <p:sp>
        <p:nvSpPr>
          <p:cNvPr id="177" name="Market segmentation is a type of market research that aims to discover specific groups of customers so that products and branding can be tailored to appeal to them. Market segmentation is used to reduce risk by assessing which items have the best probabi"/>
          <p:cNvSpPr txBox="1"/>
          <p:nvPr/>
        </p:nvSpPr>
        <p:spPr>
          <a:xfrm>
            <a:off x="1431755" y="6444903"/>
            <a:ext cx="21918190" cy="37449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4000"/>
            </a:lvl1pPr>
          </a:lstStyle>
          <a:p>
            <a:r>
              <a:t>Market segmentation is a type of market research that aims to discover specific groups of customers so that products and branding can be tailored to appeal to them. Market segmentation is used to reduce risk by assessing which items have the best probability of capturing a share of a target market and the best means to deliver those products to that market. This enables the organization to improve its overall efficiency by concentrating limited resources on activities that yield the highest return on investment.</a:t>
            </a:r>
          </a:p>
        </p:txBody>
      </p:sp>
      <p:sp>
        <p:nvSpPr>
          <p:cNvPr id="178" name="Slide Number"/>
          <p:cNvSpPr txBox="1">
            <a:spLocks noGrp="1"/>
          </p:cNvSpPr>
          <p:nvPr>
            <p:ph type="sldNum" sz="quarter" idx="4294967295"/>
          </p:nvPr>
        </p:nvSpPr>
        <p:spPr>
          <a:xfrm>
            <a:off x="12065050" y="12907466"/>
            <a:ext cx="253900"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Examples of market segmentations"/>
          <p:cNvSpPr txBox="1"/>
          <p:nvPr/>
        </p:nvSpPr>
        <p:spPr>
          <a:xfrm>
            <a:off x="7315961" y="561016"/>
            <a:ext cx="9752077"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Examples of market segmentations</a:t>
            </a:r>
          </a:p>
        </p:txBody>
      </p:sp>
      <p:sp>
        <p:nvSpPr>
          <p:cNvPr id="181" name="Cereal manufacturers actively market to three or four market segments at a time, promoting traditional brands to older consumers and healthy brands to health-conscious consumers, while building brand loyalty among the youngest consumers by tying their pr"/>
          <p:cNvSpPr txBox="1"/>
          <p:nvPr/>
        </p:nvSpPr>
        <p:spPr>
          <a:xfrm>
            <a:off x="1265969" y="2645924"/>
            <a:ext cx="22089355" cy="2525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4000"/>
            </a:lvl1pPr>
          </a:lstStyle>
          <a:p>
            <a:r>
              <a:t>Cereal manufacturers actively market to three or four market segments at a time, promoting traditional brands to older consumers and healthy brands to health-conscious consumers, while building brand loyalty among the youngest consumers by tying their products to popular children's movie themes.</a:t>
            </a:r>
          </a:p>
        </p:txBody>
      </p:sp>
      <p:sp>
        <p:nvSpPr>
          <p:cNvPr id="182"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Geographically by region or area…"/>
          <p:cNvSpPr txBox="1"/>
          <p:nvPr/>
        </p:nvSpPr>
        <p:spPr>
          <a:xfrm>
            <a:off x="1518582" y="3490124"/>
            <a:ext cx="15253892" cy="2540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57200" indent="-317500" algn="l" defTabSz="457200">
              <a:buClr>
                <a:srgbClr val="111111"/>
              </a:buClr>
              <a:buSzPct val="123000"/>
              <a:buFont typeface="Helvetica"/>
              <a:buChar char="•"/>
              <a:defRPr sz="4000">
                <a:latin typeface="Helvetica"/>
                <a:ea typeface="Helvetica"/>
                <a:cs typeface="Helvetica"/>
                <a:sym typeface="Helvetica"/>
              </a:defRPr>
            </a:pPr>
            <a:r>
              <a:t>Geographically by region or area</a:t>
            </a:r>
          </a:p>
          <a:p>
            <a:pPr marL="457200" indent="-317500" algn="l" defTabSz="457200">
              <a:buClr>
                <a:srgbClr val="111111"/>
              </a:buClr>
              <a:buSzPct val="123000"/>
              <a:buFont typeface="Helvetica"/>
              <a:buChar char="•"/>
              <a:defRPr sz="4000">
                <a:latin typeface="Helvetica"/>
                <a:ea typeface="Helvetica"/>
                <a:cs typeface="Helvetica"/>
                <a:sym typeface="Helvetica"/>
              </a:defRPr>
            </a:pPr>
            <a:r>
              <a:t>Demographically by age, gender, family size, income, or life cycle</a:t>
            </a:r>
          </a:p>
          <a:p>
            <a:pPr marL="457200" indent="-317500" algn="l" defTabSz="457200">
              <a:buClr>
                <a:srgbClr val="111111"/>
              </a:buClr>
              <a:buSzPct val="123000"/>
              <a:buFont typeface="Helvetica"/>
              <a:buChar char="•"/>
              <a:defRPr sz="4000">
                <a:latin typeface="Helvetica"/>
                <a:ea typeface="Helvetica"/>
                <a:cs typeface="Helvetica"/>
                <a:sym typeface="Helvetica"/>
              </a:defRPr>
            </a:pPr>
            <a:r>
              <a:t>Psychographically by social class, lifestyle, or personality</a:t>
            </a:r>
          </a:p>
          <a:p>
            <a:pPr marL="457200" indent="-317500" algn="l" defTabSz="457200">
              <a:buClr>
                <a:srgbClr val="111111"/>
              </a:buClr>
              <a:buSzPct val="123000"/>
              <a:buFont typeface="Helvetica"/>
              <a:buChar char="•"/>
              <a:defRPr sz="4000">
                <a:latin typeface="Helvetica"/>
                <a:ea typeface="Helvetica"/>
                <a:cs typeface="Helvetica"/>
                <a:sym typeface="Helvetica"/>
              </a:defRPr>
            </a:pPr>
            <a:r>
              <a:t>Behaviorally by benefit, use, or response</a:t>
            </a:r>
          </a:p>
        </p:txBody>
      </p:sp>
      <p:sp>
        <p:nvSpPr>
          <p:cNvPr id="185" name="Companies can segment markets in several ways"/>
          <p:cNvSpPr txBox="1"/>
          <p:nvPr/>
        </p:nvSpPr>
        <p:spPr>
          <a:xfrm>
            <a:off x="1835079" y="1948125"/>
            <a:ext cx="11620208" cy="709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4100"/>
            </a:lvl1pPr>
          </a:lstStyle>
          <a:p>
            <a:r>
              <a:t>Companies can segment markets in several ways</a:t>
            </a:r>
          </a:p>
        </p:txBody>
      </p:sp>
      <p:sp>
        <p:nvSpPr>
          <p:cNvPr id="186" name="Slide Number"/>
          <p:cNvSpPr txBox="1">
            <a:spLocks noGrp="1"/>
          </p:cNvSpPr>
          <p:nvPr>
            <p:ph type="sldNum" sz="quarter" idx="4294967295"/>
          </p:nvPr>
        </p:nvSpPr>
        <p:spPr>
          <a:xfrm>
            <a:off x="12077547" y="12907466"/>
            <a:ext cx="228906"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1. Demographic segmentation: The who"/>
          <p:cNvSpPr txBox="1"/>
          <p:nvPr/>
        </p:nvSpPr>
        <p:spPr>
          <a:xfrm>
            <a:off x="1616464" y="1576953"/>
            <a:ext cx="9293171" cy="71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4080">
                <a:latin typeface="Helvetica"/>
                <a:ea typeface="Helvetica"/>
                <a:cs typeface="Helvetica"/>
                <a:sym typeface="Helvetica"/>
              </a:defRPr>
            </a:lvl1pPr>
          </a:lstStyle>
          <a:p>
            <a:r>
              <a:t>1. Demographic segmentation: The who</a:t>
            </a:r>
          </a:p>
        </p:txBody>
      </p:sp>
      <p:sp>
        <p:nvSpPr>
          <p:cNvPr id="189" name="Age…"/>
          <p:cNvSpPr txBox="1"/>
          <p:nvPr/>
        </p:nvSpPr>
        <p:spPr>
          <a:xfrm>
            <a:off x="1647464" y="5433699"/>
            <a:ext cx="7019545" cy="436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57200" indent="-317500" algn="l" defTabSz="457200">
              <a:buSzPct val="123000"/>
              <a:buFont typeface="Proxima Nova"/>
              <a:buChar char="•"/>
              <a:defRPr sz="4000">
                <a:latin typeface="Proxima Nova"/>
                <a:ea typeface="Proxima Nova"/>
                <a:cs typeface="Proxima Nova"/>
                <a:sym typeface="Proxima Nova"/>
              </a:defRPr>
            </a:pPr>
            <a:r>
              <a:t>Age</a:t>
            </a:r>
          </a:p>
          <a:p>
            <a:pPr marL="457200" indent="-317500" algn="l" defTabSz="457200">
              <a:buSzPct val="123000"/>
              <a:buFont typeface="Proxima Nova"/>
              <a:buChar char="•"/>
              <a:defRPr sz="4000">
                <a:latin typeface="Proxima Nova"/>
                <a:ea typeface="Proxima Nova"/>
                <a:cs typeface="Proxima Nova"/>
                <a:sym typeface="Proxima Nova"/>
              </a:defRPr>
            </a:pPr>
            <a:r>
              <a:t>Gender</a:t>
            </a:r>
          </a:p>
          <a:p>
            <a:pPr marL="457200" indent="-317500" algn="l" defTabSz="457200">
              <a:buSzPct val="123000"/>
              <a:buFont typeface="Proxima Nova"/>
              <a:buChar char="•"/>
              <a:defRPr sz="4000">
                <a:latin typeface="Proxima Nova"/>
                <a:ea typeface="Proxima Nova"/>
                <a:cs typeface="Proxima Nova"/>
                <a:sym typeface="Proxima Nova"/>
              </a:defRPr>
            </a:pPr>
            <a:r>
              <a:t>Ethnicity</a:t>
            </a:r>
          </a:p>
          <a:p>
            <a:pPr marL="457200" indent="-317500" algn="l" defTabSz="457200">
              <a:buSzPct val="123000"/>
              <a:buFont typeface="Proxima Nova"/>
              <a:buChar char="•"/>
              <a:defRPr sz="4000">
                <a:latin typeface="Proxima Nova"/>
                <a:ea typeface="Proxima Nova"/>
                <a:cs typeface="Proxima Nova"/>
                <a:sym typeface="Proxima Nova"/>
              </a:defRPr>
            </a:pPr>
            <a:r>
              <a:t>Income</a:t>
            </a:r>
          </a:p>
          <a:p>
            <a:pPr marL="457200" indent="-317500" algn="l" defTabSz="457200">
              <a:buSzPct val="123000"/>
              <a:buFont typeface="Proxima Nova"/>
              <a:buChar char="•"/>
              <a:defRPr sz="4000">
                <a:latin typeface="Proxima Nova"/>
                <a:ea typeface="Proxima Nova"/>
                <a:cs typeface="Proxima Nova"/>
                <a:sym typeface="Proxima Nova"/>
              </a:defRPr>
            </a:pPr>
            <a:r>
              <a:t>Level of education</a:t>
            </a:r>
          </a:p>
          <a:p>
            <a:pPr marL="457200" indent="-317500" algn="l" defTabSz="457200">
              <a:buSzPct val="123000"/>
              <a:buFont typeface="Proxima Nova"/>
              <a:buChar char="•"/>
              <a:defRPr sz="4000">
                <a:latin typeface="Proxima Nova"/>
                <a:ea typeface="Proxima Nova"/>
                <a:cs typeface="Proxima Nova"/>
                <a:sym typeface="Proxima Nova"/>
              </a:defRPr>
            </a:pPr>
            <a:r>
              <a:t>Religion</a:t>
            </a:r>
          </a:p>
          <a:p>
            <a:pPr marL="457200" indent="-317500" algn="l" defTabSz="457200">
              <a:buSzPct val="123000"/>
              <a:buFont typeface="Proxima Nova"/>
              <a:buChar char="•"/>
              <a:defRPr sz="4000">
                <a:latin typeface="Proxima Nova"/>
                <a:ea typeface="Proxima Nova"/>
                <a:cs typeface="Proxima Nova"/>
                <a:sym typeface="Proxima Nova"/>
              </a:defRPr>
            </a:pPr>
            <a:r>
              <a:t>Profession/role in a company</a:t>
            </a:r>
          </a:p>
        </p:txBody>
      </p:sp>
      <p:sp>
        <p:nvSpPr>
          <p:cNvPr id="190" name="This is perhaps the most straightforward way of defining customer groups, but it remains powerful. Demographic segmentation looks at identifiable non-character traits such as:"/>
          <p:cNvSpPr txBox="1"/>
          <p:nvPr/>
        </p:nvSpPr>
        <p:spPr>
          <a:xfrm>
            <a:off x="1586949" y="3200526"/>
            <a:ext cx="21687426"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defRPr sz="4000">
                <a:latin typeface="Proxima Nova"/>
                <a:ea typeface="Proxima Nova"/>
                <a:cs typeface="Proxima Nova"/>
                <a:sym typeface="Proxima Nova"/>
              </a:defRPr>
            </a:lvl1pPr>
          </a:lstStyle>
          <a:p>
            <a:r>
              <a:t>This is perhaps the most straightforward way of defining customer groups, but it remains powerful. Demographic segmentation looks at identifiable non-character traits such as:</a:t>
            </a:r>
          </a:p>
        </p:txBody>
      </p:sp>
      <p:sp>
        <p:nvSpPr>
          <p:cNvPr id="191" name="Slide Number"/>
          <p:cNvSpPr txBox="1">
            <a:spLocks noGrp="1"/>
          </p:cNvSpPr>
          <p:nvPr>
            <p:ph type="sldNum" sz="quarter" idx="4294967295"/>
          </p:nvPr>
        </p:nvSpPr>
        <p:spPr>
          <a:xfrm>
            <a:off x="12065050" y="12907466"/>
            <a:ext cx="253900"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2. Psychographic segmentation: The why…"/>
          <p:cNvSpPr txBox="1"/>
          <p:nvPr/>
        </p:nvSpPr>
        <p:spPr>
          <a:xfrm>
            <a:off x="1481985" y="1994248"/>
            <a:ext cx="21420031" cy="741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defRPr sz="4000">
                <a:latin typeface="Helvetica"/>
                <a:ea typeface="Helvetica"/>
                <a:cs typeface="Helvetica"/>
                <a:sym typeface="Helvetica"/>
              </a:defRPr>
            </a:pPr>
            <a:r>
              <a:t>2. Psychographic segmentation: The why</a:t>
            </a:r>
          </a:p>
          <a:p>
            <a:pPr algn="l" defTabSz="457200">
              <a:defRPr sz="4000">
                <a:latin typeface="Helvetica"/>
                <a:ea typeface="Helvetica"/>
                <a:cs typeface="Helvetica"/>
                <a:sym typeface="Helvetica"/>
              </a:defRPr>
            </a:pPr>
            <a:endParaRPr/>
          </a:p>
          <a:p>
            <a:pPr algn="l" defTabSz="457200">
              <a:defRPr sz="4000">
                <a:latin typeface="Proxima Nova"/>
                <a:ea typeface="Proxima Nova"/>
                <a:cs typeface="Proxima Nova"/>
                <a:sym typeface="Proxima Nova"/>
              </a:defRPr>
            </a:pPr>
            <a:r>
              <a:t>Psychographic segmentation is focused on your customers’ personalities and interests. Here we might look at customers and define them by their:</a:t>
            </a:r>
          </a:p>
          <a:p>
            <a:pPr algn="l" defTabSz="457200">
              <a:defRPr sz="4000">
                <a:latin typeface="Proxima Nova"/>
                <a:ea typeface="Proxima Nova"/>
                <a:cs typeface="Proxima Nova"/>
                <a:sym typeface="Proxima Nova"/>
              </a:defRPr>
            </a:pPr>
            <a:endParaRPr/>
          </a:p>
          <a:p>
            <a:pPr algn="l" defTabSz="457200">
              <a:defRPr sz="4000">
                <a:latin typeface="Proxima Nova"/>
                <a:ea typeface="Proxima Nova"/>
                <a:cs typeface="Proxima Nova"/>
                <a:sym typeface="Proxima Nova"/>
              </a:defRPr>
            </a:pPr>
            <a:endParaRPr/>
          </a:p>
          <a:p>
            <a:pPr marL="457200" indent="-317500" algn="l" defTabSz="457200">
              <a:buSzPct val="123000"/>
              <a:buFont typeface="Proxima Nova"/>
              <a:buChar char="•"/>
              <a:defRPr sz="4000">
                <a:latin typeface="Proxima Nova"/>
                <a:ea typeface="Proxima Nova"/>
                <a:cs typeface="Proxima Nova"/>
                <a:sym typeface="Proxima Nova"/>
              </a:defRPr>
            </a:pPr>
            <a:r>
              <a:t>Personality traits</a:t>
            </a:r>
          </a:p>
          <a:p>
            <a:pPr marL="457200" indent="-317500" algn="l" defTabSz="457200">
              <a:buSzPct val="123000"/>
              <a:buFont typeface="Proxima Nova"/>
              <a:buChar char="•"/>
              <a:defRPr sz="4000">
                <a:latin typeface="Proxima Nova"/>
                <a:ea typeface="Proxima Nova"/>
                <a:cs typeface="Proxima Nova"/>
                <a:sym typeface="Proxima Nova"/>
              </a:defRPr>
            </a:pPr>
            <a:r>
              <a:t>Hobbies</a:t>
            </a:r>
          </a:p>
          <a:p>
            <a:pPr marL="457200" indent="-317500" algn="l" defTabSz="457200">
              <a:buSzPct val="123000"/>
              <a:buFont typeface="Proxima Nova"/>
              <a:buChar char="•"/>
              <a:defRPr sz="4000">
                <a:latin typeface="Proxima Nova"/>
                <a:ea typeface="Proxima Nova"/>
                <a:cs typeface="Proxima Nova"/>
                <a:sym typeface="Proxima Nova"/>
              </a:defRPr>
            </a:pPr>
            <a:r>
              <a:t>Life goals</a:t>
            </a:r>
          </a:p>
          <a:p>
            <a:pPr marL="457200" indent="-317500" algn="l" defTabSz="457200">
              <a:buSzPct val="123000"/>
              <a:buFont typeface="Proxima Nova"/>
              <a:buChar char="•"/>
              <a:defRPr sz="4000">
                <a:latin typeface="Proxima Nova"/>
                <a:ea typeface="Proxima Nova"/>
                <a:cs typeface="Proxima Nova"/>
                <a:sym typeface="Proxima Nova"/>
              </a:defRPr>
            </a:pPr>
            <a:r>
              <a:t>Values</a:t>
            </a:r>
          </a:p>
          <a:p>
            <a:pPr marL="457200" indent="-317500" algn="l" defTabSz="457200">
              <a:buSzPct val="123000"/>
              <a:buFont typeface="Proxima Nova"/>
              <a:buChar char="•"/>
              <a:defRPr sz="4000">
                <a:latin typeface="Proxima Nova"/>
                <a:ea typeface="Proxima Nova"/>
                <a:cs typeface="Proxima Nova"/>
                <a:sym typeface="Proxima Nova"/>
              </a:defRPr>
            </a:pPr>
            <a:r>
              <a:t>Beliefs</a:t>
            </a:r>
          </a:p>
          <a:p>
            <a:pPr marL="457200" indent="-317500" algn="l" defTabSz="457200">
              <a:buSzPct val="123000"/>
              <a:buFont typeface="Proxima Nova"/>
              <a:buChar char="•"/>
              <a:defRPr sz="4000">
                <a:latin typeface="Proxima Nova"/>
                <a:ea typeface="Proxima Nova"/>
                <a:cs typeface="Proxima Nova"/>
                <a:sym typeface="Proxima Nova"/>
              </a:defRPr>
            </a:pPr>
            <a:r>
              <a:t>Lifestyles</a:t>
            </a:r>
          </a:p>
        </p:txBody>
      </p:sp>
      <p:sp>
        <p:nvSpPr>
          <p:cNvPr id="194"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3. Geographic segmentation: The where…"/>
          <p:cNvSpPr txBox="1"/>
          <p:nvPr/>
        </p:nvSpPr>
        <p:spPr>
          <a:xfrm>
            <a:off x="1378746" y="1692488"/>
            <a:ext cx="20711758" cy="558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defRPr sz="4000">
                <a:latin typeface="Helvetica"/>
                <a:ea typeface="Helvetica"/>
                <a:cs typeface="Helvetica"/>
                <a:sym typeface="Helvetica"/>
              </a:defRPr>
            </a:pPr>
            <a:r>
              <a:t>3. Geographic segmentation: The where</a:t>
            </a:r>
          </a:p>
          <a:p>
            <a:pPr algn="l" defTabSz="457200">
              <a:defRPr sz="4000">
                <a:latin typeface="Helvetica"/>
                <a:ea typeface="Helvetica"/>
                <a:cs typeface="Helvetica"/>
                <a:sym typeface="Helvetica"/>
              </a:defRPr>
            </a:pPr>
            <a:endParaRPr/>
          </a:p>
          <a:p>
            <a:pPr algn="l" defTabSz="457200">
              <a:defRPr sz="4000">
                <a:latin typeface="Proxima Nova"/>
                <a:ea typeface="Proxima Nova"/>
                <a:cs typeface="Proxima Nova"/>
                <a:sym typeface="Proxima Nova"/>
              </a:defRPr>
            </a:pPr>
            <a:r>
              <a:t>By comparison, geographic segmentation is often one of the easiest to identify, grouping customers with regards to their physical location. This can be defined in any number of ways:</a:t>
            </a:r>
          </a:p>
          <a:p>
            <a:pPr algn="l" defTabSz="457200">
              <a:defRPr sz="4000">
                <a:latin typeface="Proxima Nova"/>
                <a:ea typeface="Proxima Nova"/>
                <a:cs typeface="Proxima Nova"/>
                <a:sym typeface="Proxima Nova"/>
              </a:defRPr>
            </a:pPr>
            <a:endParaRPr/>
          </a:p>
          <a:p>
            <a:pPr marL="457200" indent="-317500" algn="l" defTabSz="457200">
              <a:buSzPct val="123000"/>
              <a:buFont typeface="Proxima Nova"/>
              <a:buChar char="•"/>
              <a:defRPr sz="4000">
                <a:latin typeface="Proxima Nova"/>
                <a:ea typeface="Proxima Nova"/>
                <a:cs typeface="Proxima Nova"/>
                <a:sym typeface="Proxima Nova"/>
              </a:defRPr>
            </a:pPr>
            <a:r>
              <a:t>Country</a:t>
            </a:r>
          </a:p>
          <a:p>
            <a:pPr marL="457200" indent="-317500" algn="l" defTabSz="457200">
              <a:buSzPct val="123000"/>
              <a:buFont typeface="Proxima Nova"/>
              <a:buChar char="•"/>
              <a:defRPr sz="4000">
                <a:latin typeface="Proxima Nova"/>
                <a:ea typeface="Proxima Nova"/>
                <a:cs typeface="Proxima Nova"/>
                <a:sym typeface="Proxima Nova"/>
              </a:defRPr>
            </a:pPr>
            <a:r>
              <a:t>Region</a:t>
            </a:r>
          </a:p>
          <a:p>
            <a:pPr marL="457200" indent="-317500" algn="l" defTabSz="457200">
              <a:buSzPct val="123000"/>
              <a:buFont typeface="Proxima Nova"/>
              <a:buChar char="•"/>
              <a:defRPr sz="4000">
                <a:latin typeface="Proxima Nova"/>
                <a:ea typeface="Proxima Nova"/>
                <a:cs typeface="Proxima Nova"/>
                <a:sym typeface="Proxima Nova"/>
              </a:defRPr>
            </a:pPr>
            <a:r>
              <a:t>City</a:t>
            </a:r>
          </a:p>
          <a:p>
            <a:pPr marL="457200" indent="-317500" algn="l" defTabSz="457200">
              <a:buSzPct val="123000"/>
              <a:buFont typeface="Proxima Nova"/>
              <a:buChar char="•"/>
              <a:defRPr sz="4000">
                <a:latin typeface="Proxima Nova"/>
                <a:ea typeface="Proxima Nova"/>
                <a:cs typeface="Proxima Nova"/>
                <a:sym typeface="Proxima Nova"/>
              </a:defRPr>
            </a:pPr>
            <a:r>
              <a:t>Postal code</a:t>
            </a:r>
          </a:p>
        </p:txBody>
      </p:sp>
      <p:sp>
        <p:nvSpPr>
          <p:cNvPr id="197" name="Slide Number"/>
          <p:cNvSpPr txBox="1">
            <a:spLocks noGrp="1"/>
          </p:cNvSpPr>
          <p:nvPr>
            <p:ph type="sldNum" sz="quarter" idx="4294967295"/>
          </p:nvPr>
        </p:nvSpPr>
        <p:spPr>
          <a:xfrm>
            <a:off x="12065050" y="12907466"/>
            <a:ext cx="253900"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664</Words>
  <Application>Microsoft Office PowerPoint</Application>
  <PresentationFormat>Custom</PresentationFormat>
  <Paragraphs>82</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Helvetica</vt:lpstr>
      <vt:lpstr>Helvetica Neue</vt:lpstr>
      <vt:lpstr>Helvetica Neue Medium</vt:lpstr>
      <vt:lpstr>Proxima Nova</vt:lpstr>
      <vt:lpstr>Times Roman</vt:lpstr>
      <vt:lpstr>21_BasicWhite</vt:lpstr>
      <vt:lpstr>The Definition of Market Segmentation.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Definition of Market Segmentation.</dc:title>
  <cp:lastModifiedBy>Maher Fattouh</cp:lastModifiedBy>
  <cp:revision>1</cp:revision>
  <dcterms:modified xsi:type="dcterms:W3CDTF">2022-05-30T07:47:49Z</dcterms:modified>
</cp:coreProperties>
</file>