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37"/>
  </p:notesMasterIdLst>
  <p:sldIdLst>
    <p:sldId id="256" r:id="rId4"/>
    <p:sldId id="258" r:id="rId5"/>
    <p:sldId id="259" r:id="rId6"/>
    <p:sldId id="269" r:id="rId7"/>
    <p:sldId id="262" r:id="rId8"/>
    <p:sldId id="260" r:id="rId9"/>
    <p:sldId id="271" r:id="rId10"/>
    <p:sldId id="261" r:id="rId11"/>
    <p:sldId id="272" r:id="rId12"/>
    <p:sldId id="273" r:id="rId13"/>
    <p:sldId id="290" r:id="rId14"/>
    <p:sldId id="291" r:id="rId15"/>
    <p:sldId id="274" r:id="rId16"/>
    <p:sldId id="275" r:id="rId17"/>
    <p:sldId id="276" r:id="rId18"/>
    <p:sldId id="277" r:id="rId19"/>
    <p:sldId id="278" r:id="rId20"/>
    <p:sldId id="279" r:id="rId21"/>
    <p:sldId id="285" r:id="rId22"/>
    <p:sldId id="280" r:id="rId23"/>
    <p:sldId id="263" r:id="rId24"/>
    <p:sldId id="286" r:id="rId25"/>
    <p:sldId id="264" r:id="rId26"/>
    <p:sldId id="281" r:id="rId27"/>
    <p:sldId id="282" r:id="rId28"/>
    <p:sldId id="265" r:id="rId29"/>
    <p:sldId id="266" r:id="rId30"/>
    <p:sldId id="283" r:id="rId31"/>
    <p:sldId id="284" r:id="rId32"/>
    <p:sldId id="267" r:id="rId33"/>
    <p:sldId id="287" r:id="rId34"/>
    <p:sldId id="288" r:id="rId35"/>
    <p:sldId id="289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11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71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viewProps" Target="viewProps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9E3C1D-A725-439D-AE00-283C6B7F8989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0D8BC9-054A-45C2-BA71-6890CABB94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8738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VC (vital capacity) = volume  of air expelled     from the lungs during a maximum expiration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D8BC9-054A-45C2-BA71-6890CABB940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7983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85AF5E-2420-43A4-A9AB-95D2D8DF9387}" type="slidenum">
              <a:rPr lang="en-US" smtClean="0">
                <a:solidFill>
                  <a:prstClr val="black"/>
                </a:solidFill>
              </a:rPr>
              <a:pPr/>
              <a:t>30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150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A83B2-6553-4B96-98A9-EA0431283B94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7EC6F-9217-4911-B54A-A1055918F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667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A83B2-6553-4B96-98A9-EA0431283B94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7EC6F-9217-4911-B54A-A1055918F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102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A83B2-6553-4B96-98A9-EA0431283B94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7EC6F-9217-4911-B54A-A1055918F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661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9144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9144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B6A21-AD1E-41D1-82C6-F2B1FB17BBB6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2995B-9F06-4272-A8B9-870F7B745EE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2700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B6A21-AD1E-41D1-82C6-F2B1FB17BBB6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2995B-9F06-4272-A8B9-870F7B745E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459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B6A21-AD1E-41D1-82C6-F2B1FB17BBB6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2995B-9F06-4272-A8B9-870F7B745EE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5243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5"/>
            <a:ext cx="370332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B6A21-AD1E-41D1-82C6-F2B1FB17BBB6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2995B-9F06-4272-A8B9-870F7B745E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686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5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B6A21-AD1E-41D1-82C6-F2B1FB17BBB6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2995B-9F06-4272-A8B9-870F7B745E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971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B6A21-AD1E-41D1-82C6-F2B1FB17BBB6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2995B-9F06-4272-A8B9-870F7B745E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154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B6A21-AD1E-41D1-82C6-F2B1FB17BBB6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2995B-9F06-4272-A8B9-870F7B745E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691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662B6A21-AD1E-41D1-82C6-F2B1FB17BBB6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344068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52995B-9F06-4272-A8B9-870F7B745EEB}" type="slidenum">
              <a:rPr lang="en-US" smtClean="0">
                <a:solidFill>
                  <a:srgbClr val="344068"/>
                </a:solidFill>
              </a:rPr>
              <a:pPr/>
              <a:t>‹#›</a:t>
            </a:fld>
            <a:endParaRPr lang="en-US">
              <a:solidFill>
                <a:srgbClr val="34406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6653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A83B2-6553-4B96-98A9-EA0431283B94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7EC6F-9217-4911-B54A-A1055918F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418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4948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B6A21-AD1E-41D1-82C6-F2B1FB17BBB6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2995B-9F06-4272-A8B9-870F7B745E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1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B6A21-AD1E-41D1-82C6-F2B1FB17BBB6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2995B-9F06-4272-A8B9-870F7B745E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656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B6A21-AD1E-41D1-82C6-F2B1FB17BBB6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2995B-9F06-4272-A8B9-870F7B745E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001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97FFB1-A1A1-EE45-8B81-394ABBC09B2F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6/20/2020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A2DB11-1680-A445-BDEF-1A310BD13F77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defTabSz="457200"/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1179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97FFB1-A1A1-EE45-8B81-394ABBC09B2F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6/20/2020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A2DB11-1680-A445-BDEF-1A310BD13F77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913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97FFB1-A1A1-EE45-8B81-394ABBC09B2F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6/20/2020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A2DB11-1680-A445-BDEF-1A310BD13F77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defTabSz="457200"/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558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97FFB1-A1A1-EE45-8B81-394ABBC09B2F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6/20/2020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A2DB11-1680-A445-BDEF-1A310BD13F77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368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97FFB1-A1A1-EE45-8B81-394ABBC09B2F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6/20/2020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A2DB11-1680-A445-BDEF-1A310BD13F77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228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97FFB1-A1A1-EE45-8B81-394ABBC09B2F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6/20/2020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A2DB11-1680-A445-BDEF-1A310BD13F77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9250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97FFB1-A1A1-EE45-8B81-394ABBC09B2F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6/20/2020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A2DB11-1680-A445-BDEF-1A310BD13F77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655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A83B2-6553-4B96-98A9-EA0431283B94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7EC6F-9217-4911-B54A-A1055918F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311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97FFB1-A1A1-EE45-8B81-394ABBC09B2F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6/20/2020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A2DB11-1680-A445-BDEF-1A310BD13F77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694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97FFB1-A1A1-EE45-8B81-394ABBC09B2F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6/20/2020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A2DB11-1680-A445-BDEF-1A310BD13F77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indent="-283464" defTabSz="457200">
              <a:lnSpc>
                <a:spcPts val="3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None/>
            </a:pPr>
            <a:endParaRPr lang="en-US" sz="3200" dirty="0">
              <a:solidFill>
                <a:prstClr val="black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dirty="0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9" name="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14099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97FFB1-A1A1-EE45-8B81-394ABBC09B2F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6/20/2020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A2DB11-1680-A445-BDEF-1A310BD13F77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291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97FFB1-A1A1-EE45-8B81-394ABBC09B2F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6/20/2020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A2DB11-1680-A445-BDEF-1A310BD13F77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822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A83B2-6553-4B96-98A9-EA0431283B94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7EC6F-9217-4911-B54A-A1055918F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510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A83B2-6553-4B96-98A9-EA0431283B94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7EC6F-9217-4911-B54A-A1055918F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41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A83B2-6553-4B96-98A9-EA0431283B94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7EC6F-9217-4911-B54A-A1055918F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13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A83B2-6553-4B96-98A9-EA0431283B94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7EC6F-9217-4911-B54A-A1055918F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706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A83B2-6553-4B96-98A9-EA0431283B94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7EC6F-9217-4911-B54A-A1055918F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96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A83B2-6553-4B96-98A9-EA0431283B94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7EC6F-9217-4911-B54A-A1055918F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704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A83B2-6553-4B96-98A9-EA0431283B94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77EC6F-9217-4911-B54A-A1055918F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828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5734"/>
            <a:ext cx="75438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62B6A21-AD1E-41D1-82C6-F2B1FB17BBB6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A52995B-9F06-4272-A8B9-870F7B745EE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505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defTabSz="457200"/>
            <a:fld id="{7D97FFB1-A1A1-EE45-8B81-394ABBC09B2F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 defTabSz="457200"/>
              <a:t>6/20/2020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defTabSz="457200"/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defTabSz="457200"/>
            <a:fld id="{03A2DB11-1680-A445-BDEF-1A310BD13F77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 defTabSz="457200"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688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COPD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470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-71462"/>
            <a:ext cx="8229600" cy="1143000"/>
          </a:xfrm>
        </p:spPr>
        <p:txBody>
          <a:bodyPr/>
          <a:lstStyle/>
          <a:p>
            <a:pPr algn="l" rtl="0"/>
            <a:r>
              <a:rPr lang="en-GB" sz="4000" b="1" u="sng" dirty="0" smtClean="0">
                <a:solidFill>
                  <a:srgbClr val="FF0000"/>
                </a:solidFill>
              </a:rPr>
              <a:t>Signs</a:t>
            </a:r>
            <a:r>
              <a:rPr lang="en-GB" sz="4000" b="1" dirty="0" smtClean="0">
                <a:solidFill>
                  <a:srgbClr val="FF0000"/>
                </a:solidFill>
              </a:rPr>
              <a:t>:</a:t>
            </a:r>
            <a:endParaRPr lang="ar-SA" sz="4000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893136" y="3158314"/>
            <a:ext cx="5112568" cy="936104"/>
          </a:xfrm>
        </p:spPr>
        <p:txBody>
          <a:bodyPr>
            <a:normAutofit fontScale="92500" lnSpcReduction="20000"/>
          </a:bodyPr>
          <a:lstStyle/>
          <a:p>
            <a:pPr marL="514350" indent="-514350" algn="just" rtl="0"/>
            <a:r>
              <a:rPr lang="en-US" sz="2400" dirty="0" smtClean="0"/>
              <a:t>Pursed lip </a:t>
            </a:r>
            <a:r>
              <a:rPr lang="en-US" sz="2400" dirty="0"/>
              <a:t>breathing, cyanosis or plethoric </a:t>
            </a:r>
            <a:r>
              <a:rPr lang="en-US" sz="2400" dirty="0" smtClean="0"/>
              <a:t>face, </a:t>
            </a:r>
            <a:r>
              <a:rPr lang="en-US" sz="2400" dirty="0" err="1" smtClean="0"/>
              <a:t>nicotin</a:t>
            </a:r>
            <a:r>
              <a:rPr lang="en-US" sz="2400" dirty="0" smtClean="0"/>
              <a:t> stain,</a:t>
            </a:r>
            <a:r>
              <a:rPr lang="en-GB" sz="2400" dirty="0" smtClean="0"/>
              <a:t> cricosternal distance &lt;3cm</a:t>
            </a:r>
            <a:endParaRPr lang="en-US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365104"/>
            <a:ext cx="2916159" cy="2229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980728"/>
            <a:ext cx="2853680" cy="4355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681" y="404664"/>
            <a:ext cx="1666875" cy="260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3484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Chest exam.:</a:t>
            </a:r>
            <a:br>
              <a:rPr lang="en-US" dirty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</a:t>
            </a:r>
            <a:r>
              <a:rPr lang="en-US" dirty="0"/>
              <a:t>of accessory muscles with supra-sternal and intercostal recession. </a:t>
            </a:r>
          </a:p>
          <a:p>
            <a:r>
              <a:rPr lang="en-US" dirty="0"/>
              <a:t>↓chest expansion bilaterally, ↓ TVF, impalpable apex beat ,  hyper-resonance especially in emphysema, ↓ cardiac &amp; liver dullness.</a:t>
            </a:r>
          </a:p>
          <a:p>
            <a:r>
              <a:rPr lang="en-US" dirty="0"/>
              <a:t>↓breath sounds  bilaterally + rhonchi &amp; crepitation in chronic bronchitis.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7749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08720"/>
            <a:ext cx="8568952" cy="5149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6321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عنصر نائب للمحتوى 5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757228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1025709">
                <a:tc>
                  <a:txBody>
                    <a:bodyPr/>
                    <a:lstStyle/>
                    <a:p>
                      <a:pPr algn="ctr" rtl="0"/>
                      <a:r>
                        <a:rPr lang="en-US" sz="2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Chronic bronchitis</a:t>
                      </a:r>
                    </a:p>
                    <a:p>
                      <a:pPr algn="ctr" rtl="0"/>
                      <a:r>
                        <a:rPr lang="en-US" sz="2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(Blue bloater)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Emphysema</a:t>
                      </a:r>
                    </a:p>
                    <a:p>
                      <a:pPr algn="ctr" rtl="0"/>
                      <a:r>
                        <a:rPr lang="en-US" sz="2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(Pink puffer)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endParaRPr lang="ar-SA" sz="2800" b="1" dirty="0"/>
                    </a:p>
                  </a:txBody>
                  <a:tcPr/>
                </a:tc>
              </a:tr>
              <a:tr h="1025709">
                <a:tc>
                  <a:txBody>
                    <a:bodyPr/>
                    <a:lstStyle/>
                    <a:p>
                      <a:pPr algn="ctr" rtl="0"/>
                      <a:r>
                        <a:rPr lang="en-US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Obese</a:t>
                      </a:r>
                      <a:endParaRPr lang="ar-SA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Thin</a:t>
                      </a:r>
                      <a:endParaRPr lang="ar-SA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Built</a:t>
                      </a:r>
                      <a:endParaRPr lang="ar-SA" sz="2800" b="1" dirty="0" smtClean="0"/>
                    </a:p>
                    <a:p>
                      <a:pPr algn="ctr" rtl="0"/>
                      <a:endParaRPr lang="ar-SA" sz="2800" b="1" dirty="0"/>
                    </a:p>
                  </a:txBody>
                  <a:tcPr/>
                </a:tc>
              </a:tr>
              <a:tr h="576485">
                <a:tc>
                  <a:txBody>
                    <a:bodyPr/>
                    <a:lstStyle/>
                    <a:p>
                      <a:pPr algn="ctr" rtl="0"/>
                      <a:r>
                        <a:rPr lang="en-GB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prominent</a:t>
                      </a:r>
                      <a:endParaRPr lang="ar-SA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Absent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Cyanosis</a:t>
                      </a:r>
                      <a:endParaRPr lang="ar-SA" sz="2800" b="1" dirty="0"/>
                    </a:p>
                  </a:txBody>
                  <a:tcPr/>
                </a:tc>
              </a:tr>
              <a:tr h="576485">
                <a:tc>
                  <a:txBody>
                    <a:bodyPr/>
                    <a:lstStyle/>
                    <a:p>
                      <a:pPr algn="ctr" rtl="0"/>
                      <a:r>
                        <a:rPr lang="en-GB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endParaRPr lang="ar-SA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++</a:t>
                      </a:r>
                      <a:endParaRPr lang="ar-SA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2800" b="1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Dyspnea</a:t>
                      </a:r>
                      <a:r>
                        <a:rPr lang="en-GB" sz="2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ar-SA" sz="2800" b="1" dirty="0"/>
                    </a:p>
                  </a:txBody>
                  <a:tcPr/>
                </a:tc>
              </a:tr>
              <a:tr h="1025709">
                <a:tc>
                  <a:txBody>
                    <a:bodyPr/>
                    <a:lstStyle/>
                    <a:p>
                      <a:pPr algn="ctr" rtl="0"/>
                      <a:r>
                        <a:rPr lang="ar-SA" sz="2800" b="0" dirty="0" smtClean="0"/>
                        <a:t>+</a:t>
                      </a:r>
                      <a:endParaRPr lang="ar-SA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+++</a:t>
                      </a:r>
                      <a:endParaRPr lang="ar-SA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Hyperinflation</a:t>
                      </a:r>
                    </a:p>
                    <a:p>
                      <a:pPr algn="ctr" rtl="0"/>
                      <a:endParaRPr lang="ar-SA" sz="2800" b="1" dirty="0"/>
                    </a:p>
                  </a:txBody>
                  <a:tcPr/>
                </a:tc>
              </a:tr>
              <a:tr h="1025709">
                <a:tc>
                  <a:txBody>
                    <a:bodyPr/>
                    <a:lstStyle/>
                    <a:p>
                      <a:pPr algn="ctr" rtl="0"/>
                      <a:r>
                        <a:rPr lang="en-US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Often [↑JVP, P. </a:t>
                      </a:r>
                      <a:r>
                        <a:rPr lang="en-US" sz="2800" b="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odema</a:t>
                      </a:r>
                      <a:r>
                        <a:rPr lang="en-US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endParaRPr lang="ar-SA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rarely</a:t>
                      </a:r>
                      <a:endParaRPr lang="ar-SA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800" b="1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Cor</a:t>
                      </a:r>
                      <a:r>
                        <a:rPr lang="en-US" sz="2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800" b="1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pulmonale</a:t>
                      </a:r>
                      <a:r>
                        <a:rPr lang="en-US" sz="2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ar-SA" sz="2800" b="1" dirty="0"/>
                    </a:p>
                  </a:txBody>
                  <a:tcPr/>
                </a:tc>
              </a:tr>
              <a:tr h="1025709">
                <a:tc>
                  <a:txBody>
                    <a:bodyPr/>
                    <a:lstStyle/>
                    <a:p>
                      <a:pPr algn="ctr" rtl="0"/>
                      <a:r>
                        <a:rPr lang="en-US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Type 2 </a:t>
                      </a:r>
                      <a:endParaRPr lang="ar-SA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Type 1</a:t>
                      </a:r>
                      <a:endParaRPr lang="ar-SA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Resp. Failure</a:t>
                      </a:r>
                    </a:p>
                    <a:p>
                      <a:pPr algn="ctr" rtl="0"/>
                      <a:endParaRPr lang="ar-SA" sz="2800" b="1" dirty="0"/>
                    </a:p>
                  </a:txBody>
                  <a:tcPr/>
                </a:tc>
              </a:tr>
              <a:tr h="576485">
                <a:tc>
                  <a:txBody>
                    <a:bodyPr/>
                    <a:lstStyle/>
                    <a:p>
                      <a:pPr algn="ctr" rtl="0"/>
                      <a:r>
                        <a:rPr lang="en-US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Early</a:t>
                      </a:r>
                      <a:endParaRPr lang="ar-SA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late</a:t>
                      </a:r>
                      <a:endParaRPr lang="ar-SA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ABG Disturbance </a:t>
                      </a:r>
                      <a:endParaRPr lang="ar-SA" sz="28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7184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/>
              <a:t>Investigation</a:t>
            </a:r>
            <a:endParaRPr lang="ar-SA" sz="6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 rtl="0">
              <a:buNone/>
            </a:pPr>
            <a:r>
              <a:rPr lang="en-US" b="1" dirty="0" smtClean="0"/>
              <a:t>CXR</a:t>
            </a:r>
            <a:endParaRPr lang="en-GB" b="1" dirty="0" smtClean="0"/>
          </a:p>
          <a:p>
            <a:pPr marL="514350" indent="-514350" algn="just" rtl="0"/>
            <a:r>
              <a:rPr lang="en-GB" dirty="0" smtClean="0"/>
              <a:t>Hyperinflation </a:t>
            </a:r>
          </a:p>
          <a:p>
            <a:pPr marL="514350" indent="-514350" algn="just" rtl="0"/>
            <a:r>
              <a:rPr lang="en-GB" dirty="0" err="1" smtClean="0"/>
              <a:t>Bullae</a:t>
            </a:r>
            <a:r>
              <a:rPr lang="en-GB" dirty="0" smtClean="0"/>
              <a:t> </a:t>
            </a:r>
          </a:p>
          <a:p>
            <a:pPr marL="514350" indent="-514350" algn="just" rtl="0"/>
            <a:r>
              <a:rPr lang="en-GB" dirty="0" smtClean="0"/>
              <a:t>Prominent </a:t>
            </a:r>
            <a:r>
              <a:rPr lang="en-GB" dirty="0" err="1" smtClean="0"/>
              <a:t>broncho</a:t>
            </a:r>
            <a:r>
              <a:rPr lang="en-GB" dirty="0" smtClean="0"/>
              <a:t> vascular markings</a:t>
            </a:r>
          </a:p>
          <a:p>
            <a:pPr marL="514350" indent="-514350" algn="just" rtl="0"/>
            <a:r>
              <a:rPr lang="en-GB" dirty="0" err="1" smtClean="0"/>
              <a:t>Pneumothorax</a:t>
            </a:r>
            <a:r>
              <a:rPr lang="en-US" b="1" dirty="0" smtClean="0"/>
              <a:t> </a:t>
            </a:r>
          </a:p>
          <a:p>
            <a:pPr algn="just" rtl="0">
              <a:buNone/>
            </a:pPr>
            <a:r>
              <a:rPr lang="en-US" b="1" dirty="0" smtClean="0"/>
              <a:t>CT </a:t>
            </a:r>
          </a:p>
          <a:p>
            <a:pPr marL="514350" indent="-514350" algn="just" rtl="0"/>
            <a:r>
              <a:rPr lang="en-US" dirty="0" smtClean="0"/>
              <a:t>For </a:t>
            </a:r>
            <a:r>
              <a:rPr lang="en-US" dirty="0"/>
              <a:t>Emphysema the best </a:t>
            </a:r>
            <a:r>
              <a:rPr lang="en-US" dirty="0" smtClean="0"/>
              <a:t>diagnostic method  is </a:t>
            </a:r>
            <a:r>
              <a:rPr lang="en-US" dirty="0"/>
              <a:t>CT scan. </a:t>
            </a:r>
          </a:p>
          <a:p>
            <a:pPr algn="just" rtl="0">
              <a:buNone/>
            </a:pPr>
            <a:r>
              <a:rPr lang="en-US" dirty="0" smtClean="0"/>
              <a:t>   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48365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GB" dirty="0" smtClean="0"/>
              <a:t>  </a:t>
            </a:r>
            <a:r>
              <a:rPr lang="en-GB" dirty="0">
                <a:solidFill>
                  <a:schemeClr val="tx1"/>
                </a:solidFill>
              </a:rPr>
              <a:t>S</a:t>
            </a:r>
            <a:r>
              <a:rPr lang="en-GB" dirty="0" smtClean="0">
                <a:solidFill>
                  <a:schemeClr val="tx1"/>
                </a:solidFill>
              </a:rPr>
              <a:t>igns of hyperinflation on X-ray</a:t>
            </a:r>
            <a:endParaRPr lang="ar-SA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071538" y="1571612"/>
            <a:ext cx="3571900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مربع نص 3"/>
          <p:cNvSpPr txBox="1"/>
          <p:nvPr/>
        </p:nvSpPr>
        <p:spPr>
          <a:xfrm>
            <a:off x="5072066" y="1714488"/>
            <a:ext cx="3214710" cy="267765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57200" indent="-457200" algn="just" rtl="0">
              <a:buFont typeface="+mj-lt"/>
              <a:buAutoNum type="arabicPeriod"/>
            </a:pPr>
            <a:r>
              <a:rPr lang="en-US" sz="2400" dirty="0" smtClean="0"/>
              <a:t>Tubular heart.</a:t>
            </a:r>
          </a:p>
          <a:p>
            <a:pPr marL="457200" indent="-457200" algn="just" rtl="0">
              <a:buFont typeface="+mj-lt"/>
              <a:buAutoNum type="arabicPeriod"/>
            </a:pPr>
            <a:r>
              <a:rPr lang="en-US" sz="2400" dirty="0" smtClean="0"/>
              <a:t>Flat diaphragm.</a:t>
            </a:r>
          </a:p>
          <a:p>
            <a:pPr marL="457200" indent="-457200" algn="just" rtl="0">
              <a:buFont typeface="+mj-lt"/>
              <a:buAutoNum type="arabicPeriod"/>
            </a:pPr>
            <a:r>
              <a:rPr lang="en-US" sz="2400" dirty="0" smtClean="0"/>
              <a:t>Prominent broncho-vascular marks.</a:t>
            </a:r>
          </a:p>
          <a:p>
            <a:pPr marL="457200" indent="-457200" algn="just" rtl="0">
              <a:buFont typeface="+mj-lt"/>
              <a:buAutoNum type="arabicPeriod"/>
            </a:pPr>
            <a:r>
              <a:rPr lang="en-US" sz="2400" dirty="0" smtClean="0"/>
              <a:t>Ant. Ribs &gt; 6 &amp; Post. Ribs &gt; 10.</a:t>
            </a:r>
            <a:endParaRPr lang="ar-LY" sz="2400" dirty="0"/>
          </a:p>
        </p:txBody>
      </p:sp>
    </p:spTree>
    <p:extLst>
      <p:ext uri="{BB962C8B-B14F-4D97-AF65-F5344CB8AC3E}">
        <p14:creationId xmlns:p14="http://schemas.microsoft.com/office/powerpoint/2010/main" val="992328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rmAutofit/>
          </a:bodyPr>
          <a:lstStyle/>
          <a:p>
            <a:pPr rtl="0"/>
            <a:r>
              <a:rPr lang="en-GB" dirty="0" smtClean="0"/>
              <a:t>CT chest  (Emphysema)</a:t>
            </a:r>
            <a:br>
              <a:rPr lang="en-GB" dirty="0" smtClean="0"/>
            </a:br>
            <a:r>
              <a:rPr lang="en-GB" dirty="0" err="1" smtClean="0"/>
              <a:t>Bullae</a:t>
            </a:r>
            <a:endParaRPr lang="ar-SA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285984" y="2000240"/>
            <a:ext cx="4714908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416205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-285776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 smtClean="0"/>
              <a:t>ABG</a:t>
            </a:r>
            <a:endParaRPr lang="ar-SA" sz="32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617549"/>
            <a:ext cx="8229600" cy="5954723"/>
          </a:xfrm>
        </p:spPr>
        <p:txBody>
          <a:bodyPr>
            <a:noAutofit/>
          </a:bodyPr>
          <a:lstStyle/>
          <a:p>
            <a:pPr algn="just" rtl="0"/>
            <a:r>
              <a:rPr lang="en-US" dirty="0"/>
              <a:t>Ch. Bronchitis →</a:t>
            </a:r>
            <a:r>
              <a:rPr lang="en-US" dirty="0" smtClean="0"/>
              <a:t> </a:t>
            </a:r>
            <a:r>
              <a:rPr lang="en-US" dirty="0"/>
              <a:t>RF type II.</a:t>
            </a:r>
          </a:p>
          <a:p>
            <a:pPr algn="just" rtl="0"/>
            <a:r>
              <a:rPr lang="en-US" dirty="0" smtClean="0"/>
              <a:t> </a:t>
            </a:r>
            <a:r>
              <a:rPr lang="en-US" dirty="0"/>
              <a:t>Emphysema </a:t>
            </a:r>
            <a:r>
              <a:rPr lang="en-US" dirty="0" smtClean="0"/>
              <a:t>  →Resp</a:t>
            </a:r>
            <a:r>
              <a:rPr lang="en-US" dirty="0"/>
              <a:t>. failure type I</a:t>
            </a:r>
            <a:r>
              <a:rPr lang="en-US" dirty="0" smtClean="0"/>
              <a:t>.</a:t>
            </a:r>
          </a:p>
          <a:p>
            <a:pPr algn="just" rtl="0">
              <a:buNone/>
            </a:pPr>
            <a:endParaRPr lang="en-US" b="1" dirty="0" smtClean="0"/>
          </a:p>
          <a:p>
            <a:pPr algn="just" rtl="0">
              <a:buNone/>
            </a:pPr>
            <a:r>
              <a:rPr lang="en-US" b="1" dirty="0" smtClean="0"/>
              <a:t> PFT</a:t>
            </a:r>
          </a:p>
          <a:p>
            <a:pPr algn="just" rtl="0">
              <a:buNone/>
            </a:pPr>
            <a:r>
              <a:rPr lang="en-US" b="1" dirty="0" smtClean="0"/>
              <a:t> (obstructive pattern)</a:t>
            </a:r>
            <a:endParaRPr lang="en-US" b="1" dirty="0"/>
          </a:p>
          <a:p>
            <a:pPr algn="just" rtl="0"/>
            <a:r>
              <a:rPr lang="en-GB" dirty="0" smtClean="0"/>
              <a:t>↓ FEV1 &lt; 80% of predicted.</a:t>
            </a:r>
          </a:p>
          <a:p>
            <a:pPr algn="just" rtl="0"/>
            <a:r>
              <a:rPr lang="en-GB" dirty="0" smtClean="0"/>
              <a:t>↓ FEV </a:t>
            </a:r>
            <a:r>
              <a:rPr lang="en-GB" dirty="0"/>
              <a:t>1/FVC &lt; 70%. BUT </a:t>
            </a:r>
            <a:r>
              <a:rPr lang="en-GB" dirty="0" smtClean="0"/>
              <a:t>(Bronchodilator </a:t>
            </a:r>
            <a:r>
              <a:rPr lang="en-GB" dirty="0"/>
              <a:t>reversibility &lt;15 </a:t>
            </a:r>
            <a:r>
              <a:rPr lang="en-GB" dirty="0" smtClean="0"/>
              <a:t>%) → </a:t>
            </a:r>
            <a:r>
              <a:rPr lang="en-GB" dirty="0"/>
              <a:t>differentiate from bronchial asthma</a:t>
            </a:r>
            <a:r>
              <a:rPr lang="en-GB" dirty="0" smtClean="0"/>
              <a:t>.</a:t>
            </a:r>
          </a:p>
          <a:p>
            <a:pPr algn="just" rtl="0"/>
            <a:r>
              <a:rPr lang="en-US" dirty="0" smtClean="0"/>
              <a:t>↓ </a:t>
            </a:r>
            <a:r>
              <a:rPr lang="en-US" b="1" dirty="0" smtClean="0"/>
              <a:t>DLCO: </a:t>
            </a:r>
            <a:r>
              <a:rPr lang="en-US" dirty="0" smtClean="0"/>
              <a:t>decreased </a:t>
            </a:r>
            <a:r>
              <a:rPr lang="en-US" dirty="0"/>
              <a:t>in </a:t>
            </a:r>
            <a:r>
              <a:rPr lang="en-US" dirty="0" smtClean="0"/>
              <a:t>emphysema.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2227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images_29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43608" y="160338"/>
            <a:ext cx="8184375" cy="6521948"/>
          </a:xfrm>
        </p:spPr>
      </p:pic>
      <p:sp>
        <p:nvSpPr>
          <p:cNvPr id="3" name="AutoShape 2" descr="ÙØªÙØ¬Ø© Ø¨Ø­Ø« Ø§ÙØµÙØ± Ø¹Ù âªPULMONARY SPIROMETRYâ¬â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8" name="Picture 4" descr="ØµÙØ±Ø© Ø°Ø§Øª ØµÙØ©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5" y="4072719"/>
            <a:ext cx="3716188" cy="2785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6652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 of severity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8280920" cy="3306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3971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b="1" dirty="0" smtClean="0">
                <a:solidFill>
                  <a:schemeClr val="tx2">
                    <a:satMod val="130000"/>
                  </a:schemeClr>
                </a:solidFill>
                <a:ea typeface="+mj-ea"/>
              </a:rPr>
              <a:t>definition</a:t>
            </a:r>
            <a:endParaRPr lang="ar-SA" b="1" dirty="0">
              <a:solidFill>
                <a:schemeClr val="tx2">
                  <a:satMod val="130000"/>
                </a:schemeClr>
              </a:solidFill>
              <a:ea typeface="+mj-ea"/>
            </a:endParaRPr>
          </a:p>
        </p:txBody>
      </p:sp>
      <p:pic>
        <p:nvPicPr>
          <p:cNvPr id="921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2960" y="1720850"/>
            <a:ext cx="7650898" cy="4254500"/>
          </a:xfrm>
        </p:spPr>
      </p:pic>
    </p:spTree>
    <p:extLst>
      <p:ext uri="{BB962C8B-B14F-4D97-AF65-F5344CB8AC3E}">
        <p14:creationId xmlns:p14="http://schemas.microsoft.com/office/powerpoint/2010/main" val="1737397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GB" sz="3200" b="1" dirty="0" smtClean="0"/>
              <a:t>ECG:</a:t>
            </a:r>
            <a:endParaRPr lang="ar-SA" sz="32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GB" dirty="0" smtClean="0"/>
              <a:t> </a:t>
            </a:r>
            <a:r>
              <a:rPr lang="en-GB" dirty="0"/>
              <a:t>M</a:t>
            </a:r>
            <a:r>
              <a:rPr lang="en-GB" dirty="0" smtClean="0"/>
              <a:t>ultifocal </a:t>
            </a:r>
            <a:r>
              <a:rPr lang="en-GB" dirty="0" err="1"/>
              <a:t>atrial</a:t>
            </a:r>
            <a:r>
              <a:rPr lang="en-GB" dirty="0"/>
              <a:t> tachycardia (MAT</a:t>
            </a:r>
            <a:r>
              <a:rPr lang="en-GB" dirty="0" smtClean="0"/>
              <a:t>)</a:t>
            </a:r>
          </a:p>
          <a:p>
            <a:endParaRPr lang="ar-SA" dirty="0"/>
          </a:p>
          <a:p>
            <a:pPr algn="l" rtl="0">
              <a:buNone/>
            </a:pPr>
            <a:r>
              <a:rPr lang="en-GB" b="1" dirty="0" smtClean="0"/>
              <a:t>CBC</a:t>
            </a:r>
            <a:r>
              <a:rPr lang="en-GB" dirty="0" smtClean="0"/>
              <a:t>: </a:t>
            </a:r>
          </a:p>
          <a:p>
            <a:pPr marL="514350" indent="-514350" algn="l" rtl="0"/>
            <a:r>
              <a:rPr lang="en-GB" dirty="0" err="1" smtClean="0"/>
              <a:t>Polycythemia</a:t>
            </a:r>
            <a:r>
              <a:rPr lang="en-GB" dirty="0" smtClean="0"/>
              <a:t> </a:t>
            </a:r>
          </a:p>
          <a:p>
            <a:pPr marL="514350" indent="-514350" algn="l" rtl="0"/>
            <a:r>
              <a:rPr lang="en-GB" dirty="0" err="1" smtClean="0"/>
              <a:t>Leukocytosis</a:t>
            </a:r>
            <a:r>
              <a:rPr lang="en-GB" dirty="0" smtClean="0"/>
              <a:t> </a:t>
            </a:r>
            <a:endParaRPr lang="ar-S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700213"/>
            <a:ext cx="4896544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4999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RX general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0" indent="-342900" algn="just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r>
              <a:rPr lang="en-US" sz="3200" b="1" dirty="0" smtClean="0">
                <a:solidFill>
                  <a:prstClr val="black"/>
                </a:solidFill>
              </a:rPr>
              <a:t>Smoking </a:t>
            </a:r>
            <a:r>
              <a:rPr lang="en-US" sz="3200" b="1" dirty="0">
                <a:solidFill>
                  <a:prstClr val="black"/>
                </a:solidFill>
              </a:rPr>
              <a:t>cessation: </a:t>
            </a:r>
            <a:r>
              <a:rPr lang="en-US" sz="3200" dirty="0">
                <a:solidFill>
                  <a:prstClr val="black"/>
                </a:solidFill>
              </a:rPr>
              <a:t>stops the progression of disease and ↓mortality.</a:t>
            </a:r>
          </a:p>
          <a:p>
            <a:pPr marL="342900" lvl="0" indent="-342900" algn="just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r>
              <a:rPr lang="en-GB" sz="3200" b="1" dirty="0" smtClean="0">
                <a:solidFill>
                  <a:prstClr val="black"/>
                </a:solidFill>
              </a:rPr>
              <a:t>Exercise REHAB </a:t>
            </a:r>
            <a:endParaRPr lang="en-GB" sz="3200" b="1" dirty="0">
              <a:solidFill>
                <a:prstClr val="black"/>
              </a:solidFill>
            </a:endParaRPr>
          </a:p>
          <a:p>
            <a:pPr marL="342900" lvl="0" indent="-342900" algn="just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r>
              <a:rPr lang="en-GB" sz="3200" b="1" dirty="0">
                <a:solidFill>
                  <a:prstClr val="black"/>
                </a:solidFill>
              </a:rPr>
              <a:t>Mucolytics </a:t>
            </a:r>
          </a:p>
          <a:p>
            <a:pPr marL="342900" lvl="0" indent="-342900" algn="just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r>
              <a:rPr lang="en-GB" sz="3200" b="1" dirty="0">
                <a:solidFill>
                  <a:prstClr val="black"/>
                </a:solidFill>
              </a:rPr>
              <a:t> Influenza &amp; pneumococcal vaccine </a:t>
            </a:r>
          </a:p>
          <a:p>
            <a:pPr marL="342900" lvl="0" indent="-342900" algn="just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r>
              <a:rPr lang="en-GB" sz="3200" b="1" dirty="0">
                <a:solidFill>
                  <a:prstClr val="black"/>
                </a:solidFill>
              </a:rPr>
              <a:t>Nutrition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7504" y="4725144"/>
            <a:ext cx="4276725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5125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935" y="1340768"/>
            <a:ext cx="8301190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9365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0790" y="457200"/>
            <a:ext cx="8566484" cy="5791200"/>
          </a:xfrm>
          <a:noFill/>
        </p:spPr>
      </p:pic>
    </p:spTree>
    <p:extLst>
      <p:ext uri="{BB962C8B-B14F-4D97-AF65-F5344CB8AC3E}">
        <p14:creationId xmlns:p14="http://schemas.microsoft.com/office/powerpoint/2010/main" val="2440925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bronchodilators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solidFill>
            <a:srgbClr val="FFDE75"/>
          </a:solidFill>
          <a:ln>
            <a:solidFill>
              <a:srgbClr val="FFDE75"/>
            </a:solidFill>
          </a:ln>
        </p:spPr>
        <p:txBody>
          <a:bodyPr/>
          <a:lstStyle/>
          <a:p>
            <a:pPr algn="ctr"/>
            <a:r>
              <a:rPr lang="en-US" b="1" dirty="0" smtClean="0"/>
              <a:t>Beta two agonist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ln>
            <a:solidFill>
              <a:srgbClr val="FFDE75"/>
            </a:solidFill>
          </a:ln>
        </p:spPr>
        <p:txBody>
          <a:bodyPr/>
          <a:lstStyle/>
          <a:p>
            <a:r>
              <a:rPr lang="en-US" dirty="0" smtClean="0"/>
              <a:t>Salbutamol (short acting) oral </a:t>
            </a:r>
            <a:r>
              <a:rPr lang="en-US" dirty="0"/>
              <a:t>and inhaled</a:t>
            </a:r>
          </a:p>
          <a:p>
            <a:r>
              <a:rPr lang="en-US" dirty="0" err="1"/>
              <a:t>Salmeterol</a:t>
            </a:r>
            <a:r>
              <a:rPr lang="en-US" dirty="0"/>
              <a:t>, </a:t>
            </a:r>
            <a:r>
              <a:rPr lang="en-US" dirty="0" err="1"/>
              <a:t>formeterol</a:t>
            </a:r>
            <a:r>
              <a:rPr lang="en-US" dirty="0"/>
              <a:t> (long acting) inhaled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solidFill>
            <a:srgbClr val="FFDE75"/>
          </a:solidFill>
          <a:ln>
            <a:solidFill>
              <a:srgbClr val="FFDE75"/>
            </a:solidFill>
          </a:ln>
        </p:spPr>
        <p:txBody>
          <a:bodyPr/>
          <a:lstStyle/>
          <a:p>
            <a:pPr algn="ctr"/>
            <a:r>
              <a:rPr lang="en-US" b="1" dirty="0"/>
              <a:t>Anticholinergic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ln>
            <a:solidFill>
              <a:srgbClr val="FFDE75"/>
            </a:solidFill>
          </a:ln>
        </p:spPr>
        <p:txBody>
          <a:bodyPr/>
          <a:lstStyle/>
          <a:p>
            <a:r>
              <a:rPr lang="en-US" dirty="0" smtClean="0"/>
              <a:t>Ipratropium bromide </a:t>
            </a:r>
            <a:r>
              <a:rPr lang="en-US" sz="2800" dirty="0" smtClean="0">
                <a:solidFill>
                  <a:srgbClr val="FF0000"/>
                </a:solidFill>
              </a:rPr>
              <a:t>ATROVENT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240030" y="3688080"/>
            <a:ext cx="2263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VENTOLIN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3810" y="3688081"/>
            <a:ext cx="1993820" cy="2255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0690" y="3205341"/>
            <a:ext cx="2413159" cy="3217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9792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 INFLAMMATORY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Steroids    systemic  i.v or oral tab</a:t>
            </a:r>
          </a:p>
          <a:p>
            <a:r>
              <a:rPr lang="en-US" dirty="0" smtClean="0"/>
              <a:t>Inhaled steroids</a:t>
            </a:r>
            <a:endParaRPr lang="en-US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6244" y="1864044"/>
            <a:ext cx="4557713" cy="456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05" y="2870834"/>
            <a:ext cx="3051095" cy="2813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05" y="5326380"/>
            <a:ext cx="750094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8171" y="4678681"/>
            <a:ext cx="1718072" cy="1638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6952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8917" y="457200"/>
            <a:ext cx="8482263" cy="5791200"/>
          </a:xfrm>
          <a:noFill/>
        </p:spPr>
      </p:pic>
    </p:spTree>
    <p:extLst>
      <p:ext uri="{BB962C8B-B14F-4D97-AF65-F5344CB8AC3E}">
        <p14:creationId xmlns:p14="http://schemas.microsoft.com/office/powerpoint/2010/main" val="2049177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4694" y="256674"/>
            <a:ext cx="8698832" cy="5887452"/>
          </a:xfrm>
          <a:noFill/>
        </p:spPr>
      </p:pic>
    </p:spTree>
    <p:extLst>
      <p:ext uri="{BB962C8B-B14F-4D97-AF65-F5344CB8AC3E}">
        <p14:creationId xmlns:p14="http://schemas.microsoft.com/office/powerpoint/2010/main" val="3911201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 term O2 therapy </a:t>
            </a:r>
            <a:br>
              <a:rPr lang="en-US" dirty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It </a:t>
            </a:r>
            <a:r>
              <a:rPr lang="en-US" b="1" u="sng" dirty="0"/>
              <a:t>improves survival.</a:t>
            </a:r>
          </a:p>
          <a:p>
            <a:r>
              <a:rPr lang="en-US" dirty="0"/>
              <a:t>Indications: </a:t>
            </a:r>
          </a:p>
          <a:p>
            <a:r>
              <a:rPr lang="en-US" dirty="0"/>
              <a:t>PO2 &lt;55mmHg.</a:t>
            </a:r>
          </a:p>
          <a:p>
            <a:r>
              <a:rPr lang="en-US" dirty="0"/>
              <a:t>PO2 55-60mmHg + pulmonary HTN and\or polycythemia. </a:t>
            </a:r>
          </a:p>
          <a:p>
            <a:r>
              <a:rPr lang="en-US" dirty="0"/>
              <a:t>Terminally ill patient.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9501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997512" cy="1450757"/>
          </a:xfrm>
        </p:spPr>
        <p:txBody>
          <a:bodyPr anchor="ctr">
            <a:normAutofit/>
          </a:bodyPr>
          <a:lstStyle/>
          <a:p>
            <a:r>
              <a:rPr lang="en-US" sz="2400" dirty="0"/>
              <a:t>Surgery and Minimally </a:t>
            </a:r>
            <a:r>
              <a:rPr lang="en-US" sz="2400" dirty="0" smtClean="0"/>
              <a:t>Invasive (Non-Surgical</a:t>
            </a:r>
            <a:r>
              <a:rPr lang="en-US" sz="2400" dirty="0"/>
              <a:t>) Approaches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Bullectomy </a:t>
            </a:r>
          </a:p>
          <a:p>
            <a:r>
              <a:rPr lang="en-US" dirty="0"/>
              <a:t>Lung Volume Reduction Surgery </a:t>
            </a:r>
          </a:p>
          <a:p>
            <a:r>
              <a:rPr lang="en-US" dirty="0"/>
              <a:t>Minimally Invasive approaches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Endobronchial Blockers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Bronchial Fenestration and Airways Bypass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Endobronchial Valves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Biological Lung Volume Reduction (Sealants)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700808"/>
            <a:ext cx="2404864" cy="1803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296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63788"/>
            <a:ext cx="5688632" cy="6141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5203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263316" y="0"/>
            <a:ext cx="11947358" cy="6858000"/>
          </a:xfrm>
          <a:noFill/>
        </p:spPr>
      </p:pic>
    </p:spTree>
    <p:extLst>
      <p:ext uri="{BB962C8B-B14F-4D97-AF65-F5344CB8AC3E}">
        <p14:creationId xmlns:p14="http://schemas.microsoft.com/office/powerpoint/2010/main" val="1988911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2696"/>
            <a:ext cx="9143999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180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8856984" cy="5629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1316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12777"/>
            <a:ext cx="8856983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6458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Pathogenesis </a:t>
            </a:r>
            <a:endParaRPr lang="en-US" dirty="0"/>
          </a:p>
        </p:txBody>
      </p:sp>
      <p:pic>
        <p:nvPicPr>
          <p:cNvPr id="4" name="Content Placeholder 3" descr="Screen Shot 2014-09-08 at 9.45.2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83" r="888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64197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11" y="1386840"/>
            <a:ext cx="2300288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3198" y="293860"/>
            <a:ext cx="5906453" cy="487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6266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507" y="1905004"/>
            <a:ext cx="7741085" cy="3681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0057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929354"/>
          </a:xfrm>
        </p:spPr>
        <p:txBody>
          <a:bodyPr>
            <a:normAutofit/>
          </a:bodyPr>
          <a:lstStyle/>
          <a:p>
            <a:pPr algn="just" rtl="0"/>
            <a:r>
              <a:rPr lang="en-GB" b="1" dirty="0" smtClean="0"/>
              <a:t>In Alpha-1 antitrypsin deficiency </a:t>
            </a:r>
            <a:r>
              <a:rPr lang="en-GB" dirty="0" err="1" smtClean="0"/>
              <a:t>panacinar</a:t>
            </a:r>
            <a:r>
              <a:rPr lang="en-GB" dirty="0" smtClean="0"/>
              <a:t> emphysema is </a:t>
            </a:r>
            <a:r>
              <a:rPr lang="en-US" dirty="0" smtClean="0"/>
              <a:t>generally maximal at the base.</a:t>
            </a:r>
            <a:endParaRPr lang="en-US" b="1" dirty="0" smtClean="0"/>
          </a:p>
          <a:p>
            <a:pPr algn="just" rtl="0"/>
            <a:endParaRPr lang="en-US" b="1" dirty="0" smtClean="0"/>
          </a:p>
          <a:p>
            <a:pPr algn="just" rtl="0"/>
            <a:r>
              <a:rPr lang="en-US" dirty="0" smtClean="0"/>
              <a:t>The pt. is &lt; 40 years with emphysema ± liver cirrhosis.</a:t>
            </a:r>
          </a:p>
          <a:p>
            <a:pPr algn="just" rtl="0"/>
            <a:endParaRPr lang="en-US" dirty="0" smtClean="0"/>
          </a:p>
          <a:p>
            <a:pPr algn="just" rtl="0"/>
            <a:r>
              <a:rPr lang="en-US" dirty="0" err="1" smtClean="0"/>
              <a:t>Centriacinar</a:t>
            </a:r>
            <a:r>
              <a:rPr lang="en-US" dirty="0" smtClean="0"/>
              <a:t> emphysema is commonest in the upper zones of both upper and lower lobes and has a </a:t>
            </a:r>
            <a:r>
              <a:rPr lang="en-US" b="1" dirty="0" smtClean="0"/>
              <a:t>closer relationship </a:t>
            </a:r>
            <a:r>
              <a:rPr lang="en-US" dirty="0" smtClean="0"/>
              <a:t>to cigarette smoking than </a:t>
            </a:r>
            <a:r>
              <a:rPr lang="en-US" dirty="0" err="1" smtClean="0"/>
              <a:t>panacinar</a:t>
            </a:r>
            <a:r>
              <a:rPr lang="en-US" dirty="0" smtClean="0"/>
              <a:t> disease.</a:t>
            </a:r>
            <a:endParaRPr lang="ar-SA" dirty="0" smtClean="0"/>
          </a:p>
          <a:p>
            <a:pPr algn="just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22043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61938" y="424349"/>
            <a:ext cx="8473856" cy="5711869"/>
          </a:xfrm>
          <a:noFill/>
        </p:spPr>
      </p:pic>
    </p:spTree>
    <p:extLst>
      <p:ext uri="{BB962C8B-B14F-4D97-AF65-F5344CB8AC3E}">
        <p14:creationId xmlns:p14="http://schemas.microsoft.com/office/powerpoint/2010/main" val="2773155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000" b="1" dirty="0" smtClean="0">
                <a:solidFill>
                  <a:srgbClr val="FF0000"/>
                </a:solidFill>
              </a:rPr>
              <a:t>Clinical Picture `</a:t>
            </a:r>
            <a:endParaRPr lang="ar-SA" sz="6000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txBody>
          <a:bodyPr>
            <a:normAutofit fontScale="92500" lnSpcReduction="10000"/>
          </a:bodyPr>
          <a:lstStyle/>
          <a:p>
            <a:pPr algn="l" rtl="0">
              <a:buNone/>
            </a:pPr>
            <a:r>
              <a:rPr lang="en-GB" sz="4000" b="1" u="sng" dirty="0" smtClean="0">
                <a:solidFill>
                  <a:srgbClr val="FF0000"/>
                </a:solidFill>
              </a:rPr>
              <a:t>Symptom</a:t>
            </a:r>
            <a:r>
              <a:rPr lang="en-GB" sz="4000" b="1" dirty="0" smtClean="0">
                <a:solidFill>
                  <a:srgbClr val="FF0000"/>
                </a:solidFill>
              </a:rPr>
              <a:t>:</a:t>
            </a:r>
            <a:endParaRPr lang="en-GB" sz="4000" b="1" dirty="0">
              <a:solidFill>
                <a:srgbClr val="FF0000"/>
              </a:solidFill>
            </a:endParaRPr>
          </a:p>
          <a:p>
            <a:pPr marL="514350" indent="-514350" algn="just" rtl="0">
              <a:buFont typeface="+mj-lt"/>
              <a:buAutoNum type="arabicPeriod"/>
            </a:pPr>
            <a:r>
              <a:rPr lang="en-GB" b="1" dirty="0" err="1" smtClean="0"/>
              <a:t>Dyspnea</a:t>
            </a:r>
            <a:endParaRPr lang="en-GB" b="1" dirty="0" smtClean="0"/>
          </a:p>
          <a:p>
            <a:pPr marL="914400" lvl="1" indent="-514350" algn="just" rtl="0"/>
            <a:r>
              <a:rPr lang="en-GB" dirty="0" smtClean="0"/>
              <a:t>(emphysema </a:t>
            </a:r>
            <a:r>
              <a:rPr lang="en-GB" dirty="0"/>
              <a:t>&gt; chronic bronchitis).</a:t>
            </a:r>
          </a:p>
          <a:p>
            <a:pPr marL="514350" indent="-514350" algn="just" rtl="0">
              <a:buFont typeface="+mj-lt"/>
              <a:buAutoNum type="arabicPeriod"/>
            </a:pPr>
            <a:r>
              <a:rPr lang="en-US" b="1" dirty="0" smtClean="0"/>
              <a:t>Productive cough with whitish </a:t>
            </a:r>
            <a:r>
              <a:rPr lang="en-US" b="1" dirty="0"/>
              <a:t>m</a:t>
            </a:r>
            <a:r>
              <a:rPr lang="en-US" b="1" dirty="0" smtClean="0"/>
              <a:t>ucoid sputum </a:t>
            </a:r>
          </a:p>
          <a:p>
            <a:pPr marL="914400" lvl="1" indent="-514350" algn="just" rtl="0"/>
            <a:r>
              <a:rPr lang="en-US" dirty="0" smtClean="0"/>
              <a:t>(chronic </a:t>
            </a:r>
            <a:r>
              <a:rPr lang="en-US" dirty="0"/>
              <a:t>bronchitis &gt; emphysema).</a:t>
            </a:r>
          </a:p>
          <a:p>
            <a:pPr marL="514350" indent="-514350" algn="just" rtl="0">
              <a:buFont typeface="+mj-lt"/>
              <a:buAutoNum type="arabicPeriod"/>
            </a:pPr>
            <a:r>
              <a:rPr lang="en-US" b="1" dirty="0" smtClean="0"/>
              <a:t>Wheeze</a:t>
            </a:r>
          </a:p>
          <a:p>
            <a:pPr marL="914400" lvl="1" indent="-514350" algn="just" rtl="0"/>
            <a:r>
              <a:rPr lang="en-US" dirty="0" smtClean="0"/>
              <a:t>Mainly in chronic bronchitis.</a:t>
            </a:r>
          </a:p>
          <a:p>
            <a:pPr marL="914400" lvl="1" indent="-514350" algn="just" rtl="0"/>
            <a:r>
              <a:rPr lang="en-US" dirty="0" smtClean="0"/>
              <a:t> </a:t>
            </a:r>
            <a:r>
              <a:rPr lang="en-US" dirty="0"/>
              <a:t>emphysema usually not causing wheeze unless coexists with bronchitis.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011728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3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3127</TotalTime>
  <Words>473</Words>
  <Application>Microsoft Office PowerPoint</Application>
  <PresentationFormat>On-screen Show (4:3)</PresentationFormat>
  <Paragraphs>113</Paragraphs>
  <Slides>33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33</vt:i4>
      </vt:variant>
    </vt:vector>
  </HeadingPairs>
  <TitlesOfParts>
    <vt:vector size="44" baseType="lpstr">
      <vt:lpstr>Arial</vt:lpstr>
      <vt:lpstr>Calibri</vt:lpstr>
      <vt:lpstr>Calibri Light</vt:lpstr>
      <vt:lpstr>Gill Sans MT</vt:lpstr>
      <vt:lpstr>Majalla UI</vt:lpstr>
      <vt:lpstr>Times New Roman</vt:lpstr>
      <vt:lpstr>Verdana</vt:lpstr>
      <vt:lpstr>Wingdings 2</vt:lpstr>
      <vt:lpstr>نسق Office</vt:lpstr>
      <vt:lpstr>Retrospect</vt:lpstr>
      <vt:lpstr>Solstice</vt:lpstr>
      <vt:lpstr>COPD</vt:lpstr>
      <vt:lpstr>definition</vt:lpstr>
      <vt:lpstr>PowerPoint Presentation</vt:lpstr>
      <vt:lpstr>Pathogenesis </vt:lpstr>
      <vt:lpstr>PowerPoint Presentation</vt:lpstr>
      <vt:lpstr>PowerPoint Presentation</vt:lpstr>
      <vt:lpstr>PowerPoint Presentation</vt:lpstr>
      <vt:lpstr>PowerPoint Presentation</vt:lpstr>
      <vt:lpstr>Clinical Picture `</vt:lpstr>
      <vt:lpstr>Signs:</vt:lpstr>
      <vt:lpstr>Chest exam.: </vt:lpstr>
      <vt:lpstr>PowerPoint Presentation</vt:lpstr>
      <vt:lpstr>PowerPoint Presentation</vt:lpstr>
      <vt:lpstr>Investigation</vt:lpstr>
      <vt:lpstr>  Signs of hyperinflation on X-ray</vt:lpstr>
      <vt:lpstr>CT chest  (Emphysema) Bullae</vt:lpstr>
      <vt:lpstr>ABG</vt:lpstr>
      <vt:lpstr>PowerPoint Presentation</vt:lpstr>
      <vt:lpstr>Classification of severity</vt:lpstr>
      <vt:lpstr>ECG:</vt:lpstr>
      <vt:lpstr>RX general</vt:lpstr>
      <vt:lpstr>PowerPoint Presentation</vt:lpstr>
      <vt:lpstr>PowerPoint Presentation</vt:lpstr>
      <vt:lpstr>bronchodilators</vt:lpstr>
      <vt:lpstr>ANTI INFLAMMATORY </vt:lpstr>
      <vt:lpstr>PowerPoint Presentation</vt:lpstr>
      <vt:lpstr>PowerPoint Presentation</vt:lpstr>
      <vt:lpstr>Long term O2 therapy  </vt:lpstr>
      <vt:lpstr>Surgery and Minimally Invasive (Non-Surgical) Approaches 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COPD</dc:title>
  <dc:creator>home</dc:creator>
  <cp:lastModifiedBy>SARA</cp:lastModifiedBy>
  <cp:revision>25</cp:revision>
  <dcterms:created xsi:type="dcterms:W3CDTF">2019-04-05T17:58:54Z</dcterms:created>
  <dcterms:modified xsi:type="dcterms:W3CDTF">2020-06-20T08:18:02Z</dcterms:modified>
</cp:coreProperties>
</file>