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Lst>
  <p:notesMasterIdLst>
    <p:notesMasterId r:id="rId3"/>
  </p:notesMasterIdLst>
  <p:sldIdLst>
    <p:sldId id="263" r:id="rId2"/>
  </p:sldIdLst>
  <p:sldSz cx="43891200" cy="32918400"/>
  <p:notesSz cx="6858000" cy="9144000"/>
  <p:embeddedFontLst>
    <p:embeddedFont>
      <p:font typeface="Calibri" panose="020F0502020204030204" pitchFamily="34" charset="0"/>
      <p:regular r:id="rId4"/>
      <p:bold r:id="rId5"/>
    </p:embeddedFont>
  </p:embeddedFontLst>
  <p:custDataLst>
    <p:tags r:id="rId6"/>
  </p:custDataLst>
  <p:defaultTex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guide id="3" orient="horz" pos="10368" userDrawn="1">
          <p15:clr>
            <a:srgbClr val="A4A3A4"/>
          </p15:clr>
        </p15:guide>
        <p15:guide id="4" pos="138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CBD3"/>
    <a:srgbClr val="A0BEC8"/>
    <a:srgbClr val="E3E3E3"/>
    <a:srgbClr val="F59696"/>
    <a:srgbClr val="DCDCDC"/>
    <a:srgbClr val="C9F1FF"/>
    <a:srgbClr val="93E2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65" autoAdjust="0"/>
    <p:restoredTop sz="94291" autoAdjust="0"/>
  </p:normalViewPr>
  <p:slideViewPr>
    <p:cSldViewPr snapToGrid="0">
      <p:cViewPr>
        <p:scale>
          <a:sx n="29" d="100"/>
          <a:sy n="29" d="100"/>
        </p:scale>
        <p:origin x="-2118" y="-1692"/>
      </p:cViewPr>
      <p:guideLst>
        <p:guide orient="horz" pos="6912"/>
        <p:guide pos="10368"/>
        <p:guide orient="horz" pos="10368"/>
        <p:guide pos="13824"/>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font" Target="fonts/font2.fntdata"/><Relationship Id="rId10" Type="http://schemas.openxmlformats.org/officeDocument/2006/relationships/tableStyles" Target="tableStyles.xml"/><Relationship Id="rId4" Type="http://schemas.openxmlformats.org/officeDocument/2006/relationships/font" Target="fonts/font1.fntdata"/><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defPPr>
              <a:defRPr kern="1200" smtId="4294967295"/>
            </a:defPPr>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defPPr>
              <a:defRPr kern="1200" smtId="4294967295"/>
            </a:defPPr>
            <a:lvl1pPr algn="r">
              <a:defRPr sz="1200"/>
            </a:lvl1pPr>
          </a:lstStyle>
          <a:p>
            <a:fld id="{7B0E8FA9-8B5F-4493-A208-FBBD06A1EBF4}" type="datetimeFigureOut">
              <a:rPr lang="en-US" smtClean="0"/>
              <a:t>6/7/2022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defPPr>
              <a:defRPr kern="1200" smtId="4294967295"/>
            </a:defPPr>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defPPr>
              <a:defRPr kern="1200" smtId="4294967295"/>
            </a:defPPr>
            <a:lvl1pPr algn="r">
              <a:defRPr sz="1200"/>
            </a:lvl1pPr>
          </a:lstStyle>
          <a:p>
            <a:fld id="{CD15AFD9-35F1-4A8D-8AD3-EDB948176196}" type="slidenum">
              <a:rPr lang="en-US" smtClean="0"/>
              <a:t>‹#›</a:t>
            </a:fld>
            <a:endParaRPr lang="en-US"/>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88077" rtl="0" eaLnBrk="1" latinLnBrk="0" hangingPunct="1">
      <a:defRPr sz="5700" kern="1200">
        <a:solidFill>
          <a:schemeClr val="tx1"/>
        </a:solidFill>
        <a:latin typeface="+mn-lt"/>
        <a:ea typeface="+mn-ea"/>
        <a:cs typeface="+mn-cs"/>
      </a:defRPr>
    </a:lvl1pPr>
    <a:lvl2pPr marL="2194039" algn="l" defTabSz="4388077" rtl="0" eaLnBrk="1" latinLnBrk="0" hangingPunct="1">
      <a:defRPr sz="5700" kern="1200">
        <a:solidFill>
          <a:schemeClr val="tx1"/>
        </a:solidFill>
        <a:latin typeface="+mn-lt"/>
        <a:ea typeface="+mn-ea"/>
        <a:cs typeface="+mn-cs"/>
      </a:defRPr>
    </a:lvl2pPr>
    <a:lvl3pPr marL="4388077" algn="l" defTabSz="4388077" rtl="0" eaLnBrk="1" latinLnBrk="0" hangingPunct="1">
      <a:defRPr sz="5700" kern="1200">
        <a:solidFill>
          <a:schemeClr val="tx1"/>
        </a:solidFill>
        <a:latin typeface="+mn-lt"/>
        <a:ea typeface="+mn-ea"/>
        <a:cs typeface="+mn-cs"/>
      </a:defRPr>
    </a:lvl3pPr>
    <a:lvl4pPr marL="6582120" algn="l" defTabSz="4388077" rtl="0" eaLnBrk="1" latinLnBrk="0" hangingPunct="1">
      <a:defRPr sz="5700" kern="1200">
        <a:solidFill>
          <a:schemeClr val="tx1"/>
        </a:solidFill>
        <a:latin typeface="+mn-lt"/>
        <a:ea typeface="+mn-ea"/>
        <a:cs typeface="+mn-cs"/>
      </a:defRPr>
    </a:lvl4pPr>
    <a:lvl5pPr marL="8776160" algn="l" defTabSz="4388077" rtl="0" eaLnBrk="1" latinLnBrk="0" hangingPunct="1">
      <a:defRPr sz="5700" kern="1200">
        <a:solidFill>
          <a:schemeClr val="tx1"/>
        </a:solidFill>
        <a:latin typeface="+mn-lt"/>
        <a:ea typeface="+mn-ea"/>
        <a:cs typeface="+mn-cs"/>
      </a:defRPr>
    </a:lvl5pPr>
    <a:lvl6pPr marL="10970199" algn="l" defTabSz="4388077" rtl="0" eaLnBrk="1" latinLnBrk="0" hangingPunct="1">
      <a:defRPr sz="5700" kern="1200">
        <a:solidFill>
          <a:schemeClr val="tx1"/>
        </a:solidFill>
        <a:latin typeface="+mn-lt"/>
        <a:ea typeface="+mn-ea"/>
        <a:cs typeface="+mn-cs"/>
      </a:defRPr>
    </a:lvl6pPr>
    <a:lvl7pPr marL="13164238" algn="l" defTabSz="4388077" rtl="0" eaLnBrk="1" latinLnBrk="0" hangingPunct="1">
      <a:defRPr sz="5700" kern="1200">
        <a:solidFill>
          <a:schemeClr val="tx1"/>
        </a:solidFill>
        <a:latin typeface="+mn-lt"/>
        <a:ea typeface="+mn-ea"/>
        <a:cs typeface="+mn-cs"/>
      </a:defRPr>
    </a:lvl7pPr>
    <a:lvl8pPr marL="15358277" algn="l" defTabSz="4388077" rtl="0" eaLnBrk="1" latinLnBrk="0" hangingPunct="1">
      <a:defRPr sz="5700" kern="1200">
        <a:solidFill>
          <a:schemeClr val="tx1"/>
        </a:solidFill>
        <a:latin typeface="+mn-lt"/>
        <a:ea typeface="+mn-ea"/>
        <a:cs typeface="+mn-cs"/>
      </a:defRPr>
    </a:lvl8pPr>
    <a:lvl9pPr marL="17552318" algn="l" defTabSz="4388077" rtl="0" eaLnBrk="1" latinLnBrk="0" hangingPunct="1">
      <a:defRPr sz="5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9676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9462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New picture"/>
          <p:cNvPicPr/>
          <p:nvPr/>
        </p:nvPicPr>
        <p:blipFill>
          <a:blip r:embed="rId4"/>
          <a:stretch>
            <a:fillRect/>
          </a:stretch>
        </p:blipFill>
        <p:spPr>
          <a:xfrm rot="16200000">
            <a:off x="-11506200" y="16459200"/>
            <a:ext cx="14274800" cy="4368800"/>
          </a:xfrm>
          <a:prstGeom prst="rect">
            <a:avLst/>
          </a:prstGeom>
        </p:spPr>
      </p:pic>
      <p:pic>
        <p:nvPicPr>
          <p:cNvPr id="3" name="New picture"/>
          <p:cNvPicPr/>
          <p:nvPr/>
        </p:nvPicPr>
        <p:blipFill>
          <a:blip r:embed="rId4"/>
          <a:stretch>
            <a:fillRect/>
          </a:stretch>
        </p:blipFill>
        <p:spPr>
          <a:xfrm rot="5400000">
            <a:off x="41122600" y="16459200"/>
            <a:ext cx="14274800" cy="4368800"/>
          </a:xfrm>
          <a:prstGeom prst="rect">
            <a:avLst/>
          </a:prstGeom>
        </p:spPr>
      </p:pic>
      <p:pic>
        <p:nvPicPr>
          <p:cNvPr id="4" name="New picture"/>
          <p:cNvPicPr/>
          <p:nvPr/>
        </p:nvPicPr>
        <p:blipFill>
          <a:blip r:embed="rId5"/>
          <a:stretch>
            <a:fillRect/>
          </a:stretch>
        </p:blipFill>
        <p:spPr>
          <a:xfrm>
            <a:off x="6959600" y="33426400"/>
            <a:ext cx="29972000" cy="1549400"/>
          </a:xfrm>
          <a:prstGeom prst="rect">
            <a:avLst/>
          </a:prstGeom>
        </p:spPr>
      </p:pic>
      <p:sp>
        <p:nvSpPr>
          <p:cNvPr id="5"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assessingslate  Size: 48x36</a:t>
            </a:r>
          </a:p>
        </p:txBody>
      </p:sp>
    </p:spTree>
    <p:extLst>
      <p:ext uri="{BB962C8B-B14F-4D97-AF65-F5344CB8AC3E}">
        <p14:creationId xmlns:p14="http://schemas.microsoft.com/office/powerpoint/2010/main" val="2054342921"/>
      </p:ext>
    </p:extLst>
  </p:cSld>
  <p:clrMap bg1="lt1" tx1="dk1" bg2="lt2" tx2="dk2" accent1="accent1" accent2="accent2" accent3="accent3" accent4="accent4" accent5="accent5" accent6="accent6" hlink="hlink" folHlink="folHlink"/>
  <p:sldLayoutIdLst>
    <p:sldLayoutId id="2147483679" r:id="rId1"/>
    <p:sldLayoutId id="2147483680" r:id="rId2"/>
  </p:sldLayoutIdLst>
  <p:transition/>
  <p:txStyles>
    <p:title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p:titleStyle>
    <p:bodyStyle>
      <a:defPPr>
        <a:defRPr kern="1200" smtId="4294967295"/>
      </a:defPPr>
      <a:lvl1pPr marL="0" indent="0" algn="l" defTabSz="4389028" rtl="0" eaLnBrk="1" latinLnBrk="0" hangingPunct="1">
        <a:spcBef>
          <a:spcPct val="20000"/>
        </a:spcBef>
        <a:buFont typeface="Arial" pitchFamily="34" charset="0"/>
        <a:buNone/>
        <a:defRPr sz="13400" kern="120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4" algn="l" defTabSz="4389028" rtl="0" eaLnBrk="1" latinLnBrk="0" hangingPunct="1">
        <a:defRPr sz="8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2"/>
            <a:ext cx="43891200" cy="5677960"/>
          </a:xfrm>
          <a:prstGeom prst="rect">
            <a:avLst/>
          </a:prstGeom>
          <a:solidFill>
            <a:srgbClr val="A0BEC8"/>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defPPr>
              <a:defRPr kern="1200" smtId="4294967295"/>
            </a:defPPr>
          </a:lstStyle>
          <a:p>
            <a:pPr algn="ctr"/>
            <a:endParaRPr lang="en-US"/>
          </a:p>
        </p:txBody>
      </p:sp>
      <p:sp>
        <p:nvSpPr>
          <p:cNvPr id="71" name="Rectangle: Rounded Corners 70"/>
          <p:cNvSpPr/>
          <p:nvPr/>
        </p:nvSpPr>
        <p:spPr>
          <a:xfrm>
            <a:off x="20385367" y="24981287"/>
            <a:ext cx="21590551" cy="7252475"/>
          </a:xfrm>
          <a:prstGeom prst="roundRect">
            <a:avLst>
              <a:gd name="adj" fmla="val 3948"/>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9" name="TextBox 58">
            <a:extLst>
              <a:ext uri="{FF2B5EF4-FFF2-40B4-BE49-F238E27FC236}">
                <a16:creationId xmlns:a16="http://schemas.microsoft.com/office/drawing/2014/main" xmlns="" id="{2224C3B5-C740-463A-8086-222E05D55D53}"/>
              </a:ext>
            </a:extLst>
          </p:cNvPr>
          <p:cNvSpPr txBox="1"/>
          <p:nvPr/>
        </p:nvSpPr>
        <p:spPr>
          <a:xfrm>
            <a:off x="20715154" y="25921751"/>
            <a:ext cx="20968784" cy="6190156"/>
          </a:xfrm>
          <a:prstGeom prst="rect">
            <a:avLst/>
          </a:prstGeom>
          <a:noFill/>
        </p:spPr>
        <p:txBody>
          <a:bodyPr wrap="square" rtlCol="0">
            <a:spAutoFit/>
          </a:bodyPr>
          <a:lstStyle>
            <a:defPPr>
              <a:defRPr kern="1200" smtId="4294967295"/>
            </a:defPPr>
          </a:lstStyle>
          <a:p>
            <a:pPr marL="107100" lvl="0" algn="l" rtl="0">
              <a:lnSpc>
                <a:spcPct val="125000"/>
              </a:lnSpc>
              <a:buSzPts val="1100"/>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1.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Lleras</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R, Smith R, Adrien L,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Schlecht</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N, Burk R, Harris T et al. Unique DNA Methylation Loci Distinguish Anatomic Site and HPV Status in Head and Neck Squamous Cell Carcinoma. Clinical Cancer Research. 2013;19(19):5444-5455. </a:t>
            </a:r>
          </a:p>
          <a:p>
            <a:pPr marL="107100" lvl="0" algn="l" rtl="0">
              <a:lnSpc>
                <a:spcPct val="125000"/>
              </a:lnSpc>
              <a:buSzPts val="1100"/>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2. Poling J, Ma X, Bui S, Luo Y, Li R, Koch W et al. Human papillomavirus (HPV) status of non-tobacco related squamous cell carcinomas of the lateral tongue. Oral Oncology. 2014;50(4):306-310. ;50:306---10</a:t>
            </a:r>
          </a:p>
          <a:p>
            <a:pPr marL="107100" lvl="0" algn="l" rtl="0">
              <a:lnSpc>
                <a:spcPct val="125000"/>
              </a:lnSpc>
              <a:buSzPts val="1100"/>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Tsimplaki</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E,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Argyri</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E,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Xesfyngi</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D,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Daskalopoulou</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D,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Stravopodis</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DJ,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Panotopoulou</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E. Prevalence and expression of human papillomavirus in 53 patients with oral tongue squamous cell carcinoma. Anticancer Res. 2014;34:1021---5.</a:t>
            </a:r>
          </a:p>
          <a:p>
            <a:pPr marL="107100" lvl="0" algn="l" rtl="0">
              <a:lnSpc>
                <a:spcPct val="125000"/>
              </a:lnSpc>
              <a:buSzPts val="1100"/>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4. Reyes M, Rojas-Alcayaga G,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Pennacchiotti</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G, Carrillo D, Muñoz J. Human papillomavirus infection in oral squamous cell carcinomas from Chilean patients. Experimental and Molecular Pathology. 2015;99(1):95-99. 2015;99:95---9.</a:t>
            </a:r>
          </a:p>
          <a:p>
            <a:pPr marL="107100" lvl="0" algn="l" rtl="0">
              <a:lnSpc>
                <a:spcPct val="125000"/>
              </a:lnSpc>
              <a:buSzPts val="1100"/>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5.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Chor</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J,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Vlantis</a:t>
            </a: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 A, Chow T, Fung S, Ng F, Lau C et al. The role of human papillomavirus in head and neck squamous cell carcinoma: A case control study on a southern Chinese population. Journal of Medical Virology. 2015;88(5):877-887.</a:t>
            </a:r>
          </a:p>
        </p:txBody>
      </p:sp>
      <p:sp>
        <p:nvSpPr>
          <p:cNvPr id="60" name="TextBox 59">
            <a:extLst>
              <a:ext uri="{FF2B5EF4-FFF2-40B4-BE49-F238E27FC236}">
                <a16:creationId xmlns:a16="http://schemas.microsoft.com/office/drawing/2014/main" xmlns="" id="{1043F711-D47E-42B5-B443-99A2ED27753E}"/>
              </a:ext>
            </a:extLst>
          </p:cNvPr>
          <p:cNvSpPr txBox="1"/>
          <p:nvPr/>
        </p:nvSpPr>
        <p:spPr>
          <a:xfrm>
            <a:off x="20715154" y="25188977"/>
            <a:ext cx="15319949"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References</a:t>
            </a:r>
          </a:p>
        </p:txBody>
      </p:sp>
      <p:sp>
        <p:nvSpPr>
          <p:cNvPr id="42" name="Rectangle: Rounded Corners 41"/>
          <p:cNvSpPr/>
          <p:nvPr/>
        </p:nvSpPr>
        <p:spPr>
          <a:xfrm>
            <a:off x="30184058" y="17353868"/>
            <a:ext cx="12591476" cy="6665731"/>
          </a:xfrm>
          <a:prstGeom prst="roundRect">
            <a:avLst>
              <a:gd name="adj" fmla="val 1477"/>
            </a:avLst>
          </a:prstGeom>
          <a:solidFill>
            <a:srgbClr val="A0BEC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61" name="TextBox 60">
            <a:extLst>
              <a:ext uri="{FF2B5EF4-FFF2-40B4-BE49-F238E27FC236}">
                <a16:creationId xmlns:a16="http://schemas.microsoft.com/office/drawing/2014/main" xmlns="" id="{89EBE15B-4246-47D5-A572-FC8BC1A36A14}"/>
              </a:ext>
            </a:extLst>
          </p:cNvPr>
          <p:cNvSpPr txBox="1"/>
          <p:nvPr/>
        </p:nvSpPr>
        <p:spPr>
          <a:xfrm>
            <a:off x="30102690" y="19231132"/>
            <a:ext cx="12145399" cy="3170099"/>
          </a:xfrm>
          <a:prstGeom prst="rect">
            <a:avLst/>
          </a:prstGeom>
          <a:noFill/>
        </p:spPr>
        <p:txBody>
          <a:bodyPr wrap="square" rtlCol="0">
            <a:spAutoFit/>
          </a:bodyPr>
          <a:lstStyle>
            <a:defPPr>
              <a:defRPr kern="1200" smtId="4294967295"/>
            </a:defPPr>
          </a:lstStyle>
          <a:p>
            <a:pPr marL="450000"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 this study, seventeen patients (4.4 %) tested positive for HPV/mRNA. It was unable to determine if HPV infection was linked to OSCC since none of the five studies examined were longitudinal and had no control group. This fact underscores the necessity for the importance of doing studies on this subject.</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3" name="TextBox 82">
            <a:extLst>
              <a:ext uri="{FF2B5EF4-FFF2-40B4-BE49-F238E27FC236}">
                <a16:creationId xmlns:a16="http://schemas.microsoft.com/office/drawing/2014/main" xmlns="" id="{66B428E8-E946-4C04-BA2E-DBE7C90A92EC}"/>
              </a:ext>
            </a:extLst>
          </p:cNvPr>
          <p:cNvSpPr txBox="1"/>
          <p:nvPr/>
        </p:nvSpPr>
        <p:spPr>
          <a:xfrm>
            <a:off x="30534095" y="17915310"/>
            <a:ext cx="7436910"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Conclusion</a:t>
            </a:r>
            <a:endParaRPr lang="en-US" sz="3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9" name="Rectangle: Rounded Corners 38"/>
          <p:cNvSpPr/>
          <p:nvPr/>
        </p:nvSpPr>
        <p:spPr>
          <a:xfrm>
            <a:off x="1258744" y="6258111"/>
            <a:ext cx="10631498" cy="6006219"/>
          </a:xfrm>
          <a:prstGeom prst="roundRect">
            <a:avLst>
              <a:gd name="adj" fmla="val 1711"/>
            </a:avLst>
          </a:prstGeom>
          <a:solidFill>
            <a:srgbClr val="A0BEC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46" name="TextBox 45"/>
          <p:cNvSpPr txBox="1"/>
          <p:nvPr/>
        </p:nvSpPr>
        <p:spPr>
          <a:xfrm>
            <a:off x="965759" y="7029969"/>
            <a:ext cx="10829168" cy="4959050"/>
          </a:xfrm>
          <a:prstGeom prst="rect">
            <a:avLst/>
          </a:prstGeom>
          <a:noFill/>
        </p:spPr>
        <p:txBody>
          <a:bodyPr wrap="square" rtlCol="0">
            <a:spAutoFit/>
          </a:bodyPr>
          <a:lstStyle>
            <a:defPPr>
              <a:defRPr kern="1200" smtId="4294967295"/>
            </a:defPPr>
          </a:lstStyle>
          <a:p>
            <a:pPr marL="450000">
              <a:lnSpc>
                <a:spcPct val="125000"/>
              </a:lnSpc>
            </a:pPr>
            <a:r>
              <a:rPr lang="en-US" sz="3200" dirty="0">
                <a:latin typeface="Times New Roman" panose="02020603050405020304" pitchFamily="18" charset="0"/>
                <a:ea typeface="Open Sans" panose="020B0606030504020204" pitchFamily="34" charset="0"/>
                <a:cs typeface="Times New Roman" panose="02020603050405020304" pitchFamily="18" charset="0"/>
              </a:rPr>
              <a:t>The association between human papillomavirus (HPV) and oral squamous cell carcinomas is well established, but the involvement of HPV in this development remains controversial. In this study, a search strategy retrieved 2129 articles from four electronic databases to find studies that assessed HPV oncogenic activity by the E6 and E7 mRNA. Assessment of the full text was done for 626 articles, but only five were included.</a:t>
            </a:r>
          </a:p>
        </p:txBody>
      </p:sp>
      <p:sp>
        <p:nvSpPr>
          <p:cNvPr id="47" name="TextBox 46"/>
          <p:cNvSpPr txBox="1"/>
          <p:nvPr/>
        </p:nvSpPr>
        <p:spPr>
          <a:xfrm>
            <a:off x="1368503" y="6475191"/>
            <a:ext cx="9144000"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Abstract</a:t>
            </a:r>
          </a:p>
        </p:txBody>
      </p:sp>
      <p:sp>
        <p:nvSpPr>
          <p:cNvPr id="43" name="Rectangle: Rounded Corners 42"/>
          <p:cNvSpPr/>
          <p:nvPr/>
        </p:nvSpPr>
        <p:spPr>
          <a:xfrm>
            <a:off x="1066239" y="12739059"/>
            <a:ext cx="10905371" cy="11803904"/>
          </a:xfrm>
          <a:prstGeom prst="roundRect">
            <a:avLst>
              <a:gd name="adj" fmla="val 2004"/>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86" name="TextBox 85">
            <a:extLst>
              <a:ext uri="{FF2B5EF4-FFF2-40B4-BE49-F238E27FC236}">
                <a16:creationId xmlns:a16="http://schemas.microsoft.com/office/drawing/2014/main" xmlns="" id="{9B320F11-3F85-4920-92E0-15D89C7AF4D2}"/>
              </a:ext>
            </a:extLst>
          </p:cNvPr>
          <p:cNvSpPr txBox="1"/>
          <p:nvPr/>
        </p:nvSpPr>
        <p:spPr>
          <a:xfrm>
            <a:off x="1258743" y="13783307"/>
            <a:ext cx="10631499" cy="10871502"/>
          </a:xfrm>
          <a:prstGeom prst="rect">
            <a:avLst/>
          </a:prstGeom>
          <a:noFill/>
        </p:spPr>
        <p:txBody>
          <a:bodyPr wrap="square" rtlCol="0">
            <a:spAutoFit/>
          </a:bodyPr>
          <a:lstStyle>
            <a:defPPr>
              <a:defRPr kern="1200" smtId="4294967295"/>
            </a:defPPr>
          </a:lstStyle>
          <a:p>
            <a:pPr marL="450000">
              <a:lnSpc>
                <a:spcPct val="125000"/>
              </a:lnSpc>
              <a:spcAft>
                <a:spcPts val="400"/>
              </a:spcAft>
            </a:pP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oral cavity is the most frequent anatomical location affected by cancer, depending on country and gender.</a:t>
            </a:r>
            <a:r>
              <a:rPr lang="en-US" sz="3200"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Annually, about 275,000 new cases of oral cancer are recorded worldwide with squamous cell carcinoma (SCC) accounting for approximately 80%---90% of all malignancies.</a:t>
            </a:r>
            <a:r>
              <a:rPr lang="en-US" sz="3200"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OSCC is a dangerous and possibly life-threatening condition in which the tongue and mouth floor get inflamed. It mainly affects men in their fifth and sixth decades of life, and individuals under the age of 40 are uncommon.</a:t>
            </a:r>
            <a:r>
              <a:rPr lang="en-US" sz="3200" dirty="0">
                <a:latin typeface="Times New Roman" panose="02020603050405020304" pitchFamily="18" charset="0"/>
                <a:ea typeface="Calibri" panose="020F0502020204030204" pitchFamily="34" charset="0"/>
                <a:cs typeface="Times New Roman" panose="02020603050405020304" pitchFamily="18" charset="0"/>
              </a:rPr>
              <a:t> </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Sexual behavior and exposure to human papillomavirus (HPV) are consistent risk factors for anogenital cancers and oropharyngeal SCC. HPV viruses have circular double-stranded DNA genomes of approximately 8000 base pairs. Benign proliferation is associated with the low risk HPV type and malignancy with the high risk HPV. Subtypes 16 and 18, and 6 and 11 were considered </a:t>
            </a:r>
            <a:r>
              <a:rPr lang="en-US" sz="32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hr</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a:t>
            </a:r>
            <a:r>
              <a:rPr lang="en-US" sz="32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lr</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HPV.</a:t>
            </a: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a:p>
            <a:pPr marL="228600">
              <a:lnSpc>
                <a:spcPct val="107000"/>
              </a:lnSpc>
              <a:spcAft>
                <a:spcPts val="400"/>
              </a:spcAft>
            </a:pPr>
            <a:endParaRPr lang="en-US" sz="2400" b="1" baseline="30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87" name="TextBox 86">
            <a:extLst>
              <a:ext uri="{FF2B5EF4-FFF2-40B4-BE49-F238E27FC236}">
                <a16:creationId xmlns:a16="http://schemas.microsoft.com/office/drawing/2014/main" xmlns="" id="{7DB2E49A-CE7A-4210-AE9F-5037030C938E}"/>
              </a:ext>
            </a:extLst>
          </p:cNvPr>
          <p:cNvSpPr txBox="1"/>
          <p:nvPr/>
        </p:nvSpPr>
        <p:spPr>
          <a:xfrm>
            <a:off x="1710372" y="13014370"/>
            <a:ext cx="9144000"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Introduction</a:t>
            </a:r>
            <a:endParaRPr lang="en-US" sz="3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4" name="Rectangle: Rounded Corners 43"/>
          <p:cNvSpPr/>
          <p:nvPr/>
        </p:nvSpPr>
        <p:spPr>
          <a:xfrm>
            <a:off x="30102690" y="6211844"/>
            <a:ext cx="12672844" cy="10180336"/>
          </a:xfrm>
          <a:prstGeom prst="roundRect">
            <a:avLst>
              <a:gd name="adj" fmla="val 2700"/>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88" name="TextBox 87">
            <a:extLst>
              <a:ext uri="{FF2B5EF4-FFF2-40B4-BE49-F238E27FC236}">
                <a16:creationId xmlns:a16="http://schemas.microsoft.com/office/drawing/2014/main" xmlns="" id="{42B0A569-B3B2-4D39-9EF7-F3CC8A0EDD42}"/>
              </a:ext>
            </a:extLst>
          </p:cNvPr>
          <p:cNvSpPr txBox="1"/>
          <p:nvPr/>
        </p:nvSpPr>
        <p:spPr>
          <a:xfrm>
            <a:off x="30021322" y="7313312"/>
            <a:ext cx="12132207" cy="8652369"/>
          </a:xfrm>
          <a:prstGeom prst="rect">
            <a:avLst/>
          </a:prstGeom>
          <a:noFill/>
        </p:spPr>
        <p:txBody>
          <a:bodyPr wrap="square" rtlCol="0">
            <a:spAutoFit/>
          </a:bodyPr>
          <a:lstStyle>
            <a:defPPr>
              <a:defRPr kern="1200" smtId="4294967295"/>
            </a:defPPr>
          </a:lstStyle>
          <a:p>
            <a:pPr marL="450000" algn="l"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Seventeen cases (4.4%) were HPV/mRNA-positive. 14 cases were positive for HPV-16 and two for HPV-18. The subtype 16 is identified in 90%---95% of HPV-positive oropharyngeal SCC. The maximum and minimum age of OSCC patients was 92 and 19 years old, respectively. Also, only two papers reported data on the HPV prevalence related to anatomic sites in OSCCs. The tongue was the only site described on these papers. Among the 383 OSCC patients identified in the five articles selected for this review, the majority were male. OSCCs are more common in men than women (2:1), but the incidence in females has probably increased due to the greater exposure of this group to carcinogenic agents such as alcohol and tobacco. The present study sought to obtain data on the number of HPV/mRNA-positive patients, smokers and/or consumers of alcohol. However, few studies provided that information.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9" name="TextBox 88">
            <a:extLst>
              <a:ext uri="{FF2B5EF4-FFF2-40B4-BE49-F238E27FC236}">
                <a16:creationId xmlns:a16="http://schemas.microsoft.com/office/drawing/2014/main" xmlns="" id="{CA3FBD3B-628E-43FF-A33F-32B15438C990}"/>
              </a:ext>
            </a:extLst>
          </p:cNvPr>
          <p:cNvSpPr txBox="1"/>
          <p:nvPr/>
        </p:nvSpPr>
        <p:spPr>
          <a:xfrm>
            <a:off x="30433262" y="6570885"/>
            <a:ext cx="11880141"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Discussion</a:t>
            </a:r>
            <a:endParaRPr lang="en-US" sz="3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0" name="Rectangle: Rounded Corners 39"/>
          <p:cNvSpPr/>
          <p:nvPr/>
        </p:nvSpPr>
        <p:spPr>
          <a:xfrm>
            <a:off x="1915282" y="25011247"/>
            <a:ext cx="16224918" cy="7324276"/>
          </a:xfrm>
          <a:prstGeom prst="roundRect">
            <a:avLst>
              <a:gd name="adj" fmla="val 1822"/>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90" name="TextBox 89">
            <a:extLst>
              <a:ext uri="{FF2B5EF4-FFF2-40B4-BE49-F238E27FC236}">
                <a16:creationId xmlns:a16="http://schemas.microsoft.com/office/drawing/2014/main" xmlns="" id="{29FDCEBF-DA7D-4AE0-A6BD-06A1FEAE41E1}"/>
              </a:ext>
            </a:extLst>
          </p:cNvPr>
          <p:cNvSpPr txBox="1"/>
          <p:nvPr/>
        </p:nvSpPr>
        <p:spPr>
          <a:xfrm>
            <a:off x="1915282" y="25928000"/>
            <a:ext cx="15843329" cy="6407523"/>
          </a:xfrm>
          <a:prstGeom prst="rect">
            <a:avLst/>
          </a:prstGeom>
          <a:noFill/>
        </p:spPr>
        <p:txBody>
          <a:bodyPr wrap="square" rtlCol="0">
            <a:spAutoFit/>
          </a:bodyPr>
          <a:lstStyle>
            <a:defPPr>
              <a:defRPr kern="1200" smtId="4294967295"/>
            </a:defPPr>
          </a:lstStyle>
          <a:p>
            <a:pPr marL="450000" algn="l"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We conducted a search on Medline, Embase, Web of Science and Lilacs databases from the earliest record to February 2018. No restriction was applied on the year of publication. Studies included in the review were restricted to English, Spanish and Portuguese languages. Citation tracking was performed by manually screening reference lists.</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450000" algn="l"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Eligible studies included those that were </a:t>
            </a:r>
            <a:r>
              <a:rPr lang="en-US" sz="3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a:t>
            </a: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performed in humans; ii) were cohort, case control or cross-sectional; iii) assessed the HPV oncogenic activity by the E6 and E7 mRNA; iv) included primary OSCCs which; v) diagnosis had been confirmed by biopsy.</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450000" algn="l"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number and location of HPV-positive patients, mean age, tumor location, detected HPV subtypes, number and percentage of smokers, drinkers and oral sex practitioners were collected.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1" name="TextBox 90">
            <a:extLst>
              <a:ext uri="{FF2B5EF4-FFF2-40B4-BE49-F238E27FC236}">
                <a16:creationId xmlns:a16="http://schemas.microsoft.com/office/drawing/2014/main" xmlns="" id="{15232698-55E6-4C6D-9947-A1F5F1CCE1E0}"/>
              </a:ext>
            </a:extLst>
          </p:cNvPr>
          <p:cNvSpPr txBox="1"/>
          <p:nvPr/>
        </p:nvSpPr>
        <p:spPr>
          <a:xfrm>
            <a:off x="2372482" y="25213865"/>
            <a:ext cx="9144000"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Methodology</a:t>
            </a:r>
            <a:endParaRPr lang="en-US" sz="3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1" name="Rectangle: Rounded Corners 40"/>
          <p:cNvSpPr/>
          <p:nvPr/>
        </p:nvSpPr>
        <p:spPr>
          <a:xfrm>
            <a:off x="12780576" y="6276843"/>
            <a:ext cx="16398239" cy="7252475"/>
          </a:xfrm>
          <a:prstGeom prst="roundRect">
            <a:avLst>
              <a:gd name="adj" fmla="val 1937"/>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92" name="TextBox 91">
            <a:extLst>
              <a:ext uri="{FF2B5EF4-FFF2-40B4-BE49-F238E27FC236}">
                <a16:creationId xmlns:a16="http://schemas.microsoft.com/office/drawing/2014/main" xmlns="" id="{65C4E645-8814-452E-ABF9-94046EFDF552}"/>
              </a:ext>
            </a:extLst>
          </p:cNvPr>
          <p:cNvSpPr txBox="1"/>
          <p:nvPr/>
        </p:nvSpPr>
        <p:spPr>
          <a:xfrm>
            <a:off x="12780576" y="7386407"/>
            <a:ext cx="15869157" cy="4959050"/>
          </a:xfrm>
          <a:prstGeom prst="rect">
            <a:avLst/>
          </a:prstGeom>
          <a:noFill/>
        </p:spPr>
        <p:txBody>
          <a:bodyPr wrap="square" rtlCol="0">
            <a:spAutoFit/>
          </a:bodyPr>
          <a:lstStyle>
            <a:defPPr>
              <a:defRPr kern="1200" smtId="4294967295"/>
            </a:defPPr>
          </a:lstStyle>
          <a:p>
            <a:pPr marL="450000" algn="l" rtl="0">
              <a:lnSpc>
                <a:spcPct val="125000"/>
              </a:lnSpc>
              <a:spcAft>
                <a:spcPts val="800"/>
              </a:spcAft>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Searches performed through the databases retrieved 3146 articles, which added to the 72 identified from a systematic review by Ndiaye et al., resulted in 3218 studies. The full text of 2129 articles was assessed in 626 of them, but only five were included. The main reason for exclusion was the lack of E6/E7 mRNA expression analysis to characterize HPV oncogenic activity.  All included papers were published between 2013 and 2016 and reported data from North and South America, Asia, and Europe. The five articles included a total of 383 patients, most of them male. The most prevalent subtype was the HPV-16, described in 14 cases, followed by HPV-18 and HPV-13. </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3" name="TextBox 92">
            <a:extLst>
              <a:ext uri="{FF2B5EF4-FFF2-40B4-BE49-F238E27FC236}">
                <a16:creationId xmlns:a16="http://schemas.microsoft.com/office/drawing/2014/main" xmlns="" id="{7381E656-1550-4678-91D6-50348E24F942}"/>
              </a:ext>
            </a:extLst>
          </p:cNvPr>
          <p:cNvSpPr txBox="1"/>
          <p:nvPr/>
        </p:nvSpPr>
        <p:spPr>
          <a:xfrm>
            <a:off x="13186611" y="6678521"/>
            <a:ext cx="9144000" cy="707886"/>
          </a:xfrm>
          <a:prstGeom prst="rect">
            <a:avLst/>
          </a:prstGeom>
          <a:noFill/>
        </p:spPr>
        <p:txBody>
          <a:bodyPr wrap="square" rtlCol="0">
            <a:spAutoFit/>
          </a:bodyPr>
          <a:lstStyle>
            <a:defPPr>
              <a:defRPr kern="1200" smtId="4294967295"/>
            </a:defPPr>
          </a:lstStyle>
          <a:p>
            <a:r>
              <a:rPr lang="en-US" sz="4000" b="1" dirty="0">
                <a:solidFill>
                  <a:schemeClr val="tx1">
                    <a:lumMod val="75000"/>
                    <a:lumOff val="25000"/>
                  </a:schemeClr>
                </a:solidFill>
                <a:latin typeface="Times New Roman" panose="02020603050405020304" pitchFamily="18" charset="0"/>
                <a:cs typeface="Times New Roman" panose="02020603050405020304" pitchFamily="18" charset="0"/>
              </a:rPr>
              <a:t>Results</a:t>
            </a:r>
            <a:endParaRPr lang="en-US" sz="3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xmlns="" id="{5B6673B4-D230-49D5-8FC7-03A28F0B696C}"/>
              </a:ext>
            </a:extLst>
          </p:cNvPr>
          <p:cNvSpPr/>
          <p:nvPr/>
        </p:nvSpPr>
        <p:spPr>
          <a:xfrm>
            <a:off x="7434262" y="67350"/>
            <a:ext cx="28213557" cy="3046988"/>
          </a:xfrm>
          <a:prstGeom prst="rect">
            <a:avLst/>
          </a:prstGeom>
          <a:noFill/>
        </p:spPr>
        <p:txBody>
          <a:bodyPr wrap="none" lIns="91440" tIns="45720" rIns="91440" bIns="45720">
            <a:spAutoFit/>
          </a:bodyPr>
          <a:lstStyle/>
          <a:p>
            <a:pPr algn="ctr"/>
            <a:r>
              <a:rPr lang="en-US" sz="96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Human Papillomavirus Infection and </a:t>
            </a:r>
          </a:p>
          <a:p>
            <a:pPr algn="ctr"/>
            <a:r>
              <a:rPr lang="en-US" sz="96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Oral Squamous Cell Carcinoma - a systematic review</a:t>
            </a:r>
            <a:endParaRPr lang="ar-SA" sz="9600" b="1" cap="none" spc="0" dirty="0">
              <a:ln w="0"/>
              <a:solidFill>
                <a:schemeClr val="tx1"/>
              </a:solidFill>
              <a:effectLst>
                <a:outerShdw blurRad="38100" dist="19050" dir="2700000" algn="tl" rotWithShape="0">
                  <a:schemeClr val="dk1">
                    <a:alpha val="40000"/>
                  </a:schemeClr>
                </a:outerShdw>
              </a:effectLst>
            </a:endParaRPr>
          </a:p>
        </p:txBody>
      </p:sp>
      <p:sp>
        <p:nvSpPr>
          <p:cNvPr id="31" name="Text Placeholder 16">
            <a:extLst>
              <a:ext uri="{FF2B5EF4-FFF2-40B4-BE49-F238E27FC236}">
                <a16:creationId xmlns:a16="http://schemas.microsoft.com/office/drawing/2014/main" xmlns="" id="{3B78D08E-130D-4E93-9F86-08C8B8163857}"/>
              </a:ext>
            </a:extLst>
          </p:cNvPr>
          <p:cNvSpPr txBox="1"/>
          <p:nvPr/>
        </p:nvSpPr>
        <p:spPr>
          <a:xfrm>
            <a:off x="7173068" y="3011563"/>
            <a:ext cx="27432000" cy="2597634"/>
          </a:xfrm>
          <a:prstGeom prst="rect">
            <a:avLst/>
          </a:prstGeom>
        </p:spPr>
        <p:txBody>
          <a:bodyPr lIns="85344" tIns="42672" rIns="85344" bIns="42672">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4800" dirty="0">
                <a:latin typeface="Times New Roman" panose="02020603050405020304" pitchFamily="18" charset="0"/>
                <a:cs typeface="Times New Roman" panose="02020603050405020304" pitchFamily="18" charset="0"/>
              </a:rPr>
              <a:t>Saad Salih Saad 2379 </a:t>
            </a:r>
          </a:p>
          <a:p>
            <a:pPr algn="ctr"/>
            <a:r>
              <a:rPr lang="en-US" sz="4800" dirty="0">
                <a:latin typeface="Times New Roman" panose="02020603050405020304" pitchFamily="18" charset="0"/>
                <a:cs typeface="Times New Roman" panose="02020603050405020304" pitchFamily="18" charset="0"/>
              </a:rPr>
              <a:t> Supervisor: Dr. Asma Al-</a:t>
            </a:r>
            <a:r>
              <a:rPr lang="en-US" sz="4800" dirty="0" err="1">
                <a:latin typeface="Times New Roman" panose="02020603050405020304" pitchFamily="18" charset="0"/>
                <a:cs typeface="Times New Roman" panose="02020603050405020304" pitchFamily="18" charset="0"/>
              </a:rPr>
              <a:t>Sheikhi</a:t>
            </a:r>
            <a:endParaRPr lang="en-US" sz="4800" dirty="0">
              <a:latin typeface="Times New Roman" panose="02020603050405020304" pitchFamily="18" charset="0"/>
              <a:cs typeface="Times New Roman" panose="02020603050405020304" pitchFamily="18" charset="0"/>
            </a:endParaRPr>
          </a:p>
          <a:p>
            <a:pPr algn="ctr"/>
            <a:r>
              <a:rPr lang="en-US" sz="4800" dirty="0">
                <a:latin typeface="Times New Roman" panose="02020603050405020304" pitchFamily="18" charset="0"/>
                <a:cs typeface="Times New Roman" panose="02020603050405020304" pitchFamily="18" charset="0"/>
              </a:rPr>
              <a:t>LIBYAN INTERNATIONAL MEDICAL UNIVERSTIY</a:t>
            </a:r>
          </a:p>
        </p:txBody>
      </p:sp>
      <p:pic>
        <p:nvPicPr>
          <p:cNvPr id="32" name="صورة 6">
            <a:extLst>
              <a:ext uri="{FF2B5EF4-FFF2-40B4-BE49-F238E27FC236}">
                <a16:creationId xmlns:a16="http://schemas.microsoft.com/office/drawing/2014/main" xmlns="" id="{77026E69-3786-4503-B2ED-3116A10337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462" y="378031"/>
            <a:ext cx="5888210" cy="4198216"/>
          </a:xfrm>
          <a:prstGeom prst="rect">
            <a:avLst/>
          </a:prstGeom>
        </p:spPr>
      </p:pic>
      <p:pic>
        <p:nvPicPr>
          <p:cNvPr id="33" name="صورة 7">
            <a:extLst>
              <a:ext uri="{FF2B5EF4-FFF2-40B4-BE49-F238E27FC236}">
                <a16:creationId xmlns:a16="http://schemas.microsoft.com/office/drawing/2014/main" xmlns="" id="{A1BE510B-92CE-4452-9682-96210281335F}"/>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8100"/>
                    </a14:imgEffect>
                  </a14:imgLayer>
                </a14:imgProps>
              </a:ext>
              <a:ext uri="{28A0092B-C50C-407E-A947-70E740481C1C}">
                <a14:useLocalDpi xmlns:a14="http://schemas.microsoft.com/office/drawing/2010/main" val="0"/>
              </a:ext>
            </a:extLst>
          </a:blip>
          <a:stretch>
            <a:fillRect/>
          </a:stretch>
        </p:blipFill>
        <p:spPr>
          <a:xfrm>
            <a:off x="36698569" y="266473"/>
            <a:ext cx="6141880" cy="4829910"/>
          </a:xfrm>
          <a:prstGeom prst="rect">
            <a:avLst/>
          </a:prstGeom>
        </p:spPr>
      </p:pic>
      <p:graphicFrame>
        <p:nvGraphicFramePr>
          <p:cNvPr id="3" name="Table 2">
            <a:extLst>
              <a:ext uri="{FF2B5EF4-FFF2-40B4-BE49-F238E27FC236}">
                <a16:creationId xmlns:a16="http://schemas.microsoft.com/office/drawing/2014/main" xmlns="" id="{FDA94633-31AB-473C-A426-2E8A9A17EE6B}"/>
              </a:ext>
            </a:extLst>
          </p:cNvPr>
          <p:cNvGraphicFramePr>
            <a:graphicFrameLocks noGrp="1"/>
          </p:cNvGraphicFramePr>
          <p:nvPr>
            <p:extLst>
              <p:ext uri="{D42A27DB-BD31-4B8C-83A1-F6EECF244321}">
                <p14:modId xmlns:p14="http://schemas.microsoft.com/office/powerpoint/2010/main" val="122273231"/>
              </p:ext>
            </p:extLst>
          </p:nvPr>
        </p:nvGraphicFramePr>
        <p:xfrm>
          <a:off x="12780575" y="14057518"/>
          <a:ext cx="16398238" cy="10373614"/>
        </p:xfrm>
        <a:graphic>
          <a:graphicData uri="http://schemas.openxmlformats.org/drawingml/2006/table">
            <a:tbl>
              <a:tblPr firstRow="1" firstCol="1" bandRow="1">
                <a:tableStyleId>{5C22544A-7EE6-4342-B048-85BDC9FD1C3A}</a:tableStyleId>
              </a:tblPr>
              <a:tblGrid>
                <a:gridCol w="2113031">
                  <a:extLst>
                    <a:ext uri="{9D8B030D-6E8A-4147-A177-3AD203B41FA5}">
                      <a16:colId xmlns:a16="http://schemas.microsoft.com/office/drawing/2014/main" xmlns="" val="1672606233"/>
                    </a:ext>
                  </a:extLst>
                </a:gridCol>
                <a:gridCol w="2113031">
                  <a:extLst>
                    <a:ext uri="{9D8B030D-6E8A-4147-A177-3AD203B41FA5}">
                      <a16:colId xmlns:a16="http://schemas.microsoft.com/office/drawing/2014/main" xmlns="" val="1938894171"/>
                    </a:ext>
                  </a:extLst>
                </a:gridCol>
                <a:gridCol w="2628316">
                  <a:extLst>
                    <a:ext uri="{9D8B030D-6E8A-4147-A177-3AD203B41FA5}">
                      <a16:colId xmlns:a16="http://schemas.microsoft.com/office/drawing/2014/main" xmlns="" val="2087077506"/>
                    </a:ext>
                  </a:extLst>
                </a:gridCol>
                <a:gridCol w="1651502">
                  <a:extLst>
                    <a:ext uri="{9D8B030D-6E8A-4147-A177-3AD203B41FA5}">
                      <a16:colId xmlns:a16="http://schemas.microsoft.com/office/drawing/2014/main" xmlns="" val="3113280247"/>
                    </a:ext>
                  </a:extLst>
                </a:gridCol>
                <a:gridCol w="1645734">
                  <a:extLst>
                    <a:ext uri="{9D8B030D-6E8A-4147-A177-3AD203B41FA5}">
                      <a16:colId xmlns:a16="http://schemas.microsoft.com/office/drawing/2014/main" xmlns="" val="822855975"/>
                    </a:ext>
                  </a:extLst>
                </a:gridCol>
                <a:gridCol w="2069432">
                  <a:extLst>
                    <a:ext uri="{9D8B030D-6E8A-4147-A177-3AD203B41FA5}">
                      <a16:colId xmlns:a16="http://schemas.microsoft.com/office/drawing/2014/main" xmlns="" val="2495348095"/>
                    </a:ext>
                  </a:extLst>
                </a:gridCol>
                <a:gridCol w="2045368">
                  <a:extLst>
                    <a:ext uri="{9D8B030D-6E8A-4147-A177-3AD203B41FA5}">
                      <a16:colId xmlns:a16="http://schemas.microsoft.com/office/drawing/2014/main" xmlns="" val="883348687"/>
                    </a:ext>
                  </a:extLst>
                </a:gridCol>
                <a:gridCol w="2131824">
                  <a:extLst>
                    <a:ext uri="{9D8B030D-6E8A-4147-A177-3AD203B41FA5}">
                      <a16:colId xmlns:a16="http://schemas.microsoft.com/office/drawing/2014/main" xmlns="" val="3193163958"/>
                    </a:ext>
                  </a:extLst>
                </a:gridCol>
              </a:tblGrid>
              <a:tr h="398141">
                <a:tc gridSpan="8">
                  <a:txBody>
                    <a:bodyPr/>
                    <a:lstStyle/>
                    <a:p>
                      <a:pPr marR="239395" algn="l" rtl="0">
                        <a:lnSpc>
                          <a:spcPct val="107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Table 1 Summary of data regarding HPV/mRNA-positive patients from included studies.</a:t>
                      </a:r>
                    </a:p>
                  </a:txBody>
                  <a:tcPr marL="68580" marR="68580" marT="0" marB="0">
                    <a:lnB w="12700" cap="flat" cmpd="sng" algn="ctr">
                      <a:solidFill>
                        <a:schemeClr val="tx1"/>
                      </a:solidFill>
                      <a:prstDash val="solid"/>
                      <a:round/>
                      <a:headEnd type="none" w="med" len="med"/>
                      <a:tailEnd type="none" w="med" len="med"/>
                    </a:lnB>
                    <a:solidFill>
                      <a:srgbClr val="A0BEC8"/>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xmlns="" val="3220615129"/>
                  </a:ext>
                </a:extLst>
              </a:tr>
              <a:tr h="398141">
                <a:tc rowSpan="2">
                  <a:txBody>
                    <a:bodyPr/>
                    <a:lstStyle/>
                    <a:p>
                      <a:pPr marL="76200" algn="l" rtl="0">
                        <a:lnSpc>
                          <a:spcPct val="107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Study</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rowSpan="2">
                  <a:txBody>
                    <a:bodyPr/>
                    <a:lstStyle/>
                    <a:p>
                      <a:pPr marR="8636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Mean age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R="173990" algn="ctr" rtl="0">
                        <a:lnSpc>
                          <a:spcPct val="107000"/>
                        </a:lnSpc>
                        <a:spcAft>
                          <a:spcPts val="800"/>
                        </a:spcAft>
                      </a:pPr>
                      <a:r>
                        <a:rPr lang="en-US" sz="3200" dirty="0" err="1">
                          <a:latin typeface="Times New Roman" panose="02020603050405020304" pitchFamily="18" charset="0"/>
                          <a:cs typeface="Times New Roman" panose="02020603050405020304" pitchFamily="18" charset="0"/>
                        </a:rPr>
                        <a:t>Tumer</a:t>
                      </a:r>
                      <a:endParaRPr lang="en-US" sz="3200" dirty="0">
                        <a:latin typeface="Times New Roman" panose="02020603050405020304" pitchFamily="18" charset="0"/>
                        <a:cs typeface="Times New Roman" panose="02020603050405020304" pitchFamily="18" charset="0"/>
                      </a:endParaRPr>
                    </a:p>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Site (n)</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HPV subtypes</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B3CBD3"/>
                    </a:solidFill>
                  </a:tcPr>
                </a:tc>
                <a:tc hMerge="1">
                  <a:txBody>
                    <a:bodyPr/>
                    <a:lstStyle/>
                    <a:p>
                      <a:pPr rtl="1"/>
                      <a:endParaRPr lang="ar-SA"/>
                    </a:p>
                  </a:txBody>
                  <a:tcPr/>
                </a:tc>
                <a:tc rowSpan="2">
                  <a:txBody>
                    <a:bodyPr/>
                    <a:lstStyle/>
                    <a:p>
                      <a:pPr marR="173990" algn="ctr" rtl="0">
                        <a:lnSpc>
                          <a:spcPct val="107000"/>
                        </a:lnSpc>
                        <a:spcAft>
                          <a:spcPts val="800"/>
                        </a:spcAft>
                      </a:pPr>
                      <a:r>
                        <a:rPr lang="en-US" sz="3200">
                          <a:latin typeface="Times New Roman" panose="02020603050405020304" pitchFamily="18" charset="0"/>
                          <a:cs typeface="Times New Roman" panose="02020603050405020304" pitchFamily="18" charset="0"/>
                        </a:rPr>
                        <a:t>Tobacco </a:t>
                      </a:r>
                    </a:p>
                    <a:p>
                      <a:pPr marR="173990" algn="ctr" rtl="0">
                        <a:lnSpc>
                          <a:spcPct val="107000"/>
                        </a:lnSpc>
                        <a:spcAft>
                          <a:spcPts val="800"/>
                        </a:spcAft>
                      </a:pPr>
                      <a:r>
                        <a:rPr lang="en-US" sz="3200">
                          <a:latin typeface="Times New Roman" panose="02020603050405020304" pitchFamily="18" charset="0"/>
                          <a:cs typeface="Times New Roman" panose="02020603050405020304" pitchFamily="18" charset="0"/>
                        </a:rPr>
                        <a:t>Use n(%)</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Alcohol </a:t>
                      </a:r>
                      <a:r>
                        <a:rPr lang="en-US" sz="3200" dirty="0" err="1" smtClean="0">
                          <a:latin typeface="Times New Roman" panose="02020603050405020304" pitchFamily="18" charset="0"/>
                          <a:cs typeface="Times New Roman" panose="02020603050405020304" pitchFamily="18" charset="0"/>
                        </a:rPr>
                        <a:t>consumpt</a:t>
                      </a:r>
                      <a:r>
                        <a:rPr lang="en-US" sz="3200" dirty="0" smtClean="0">
                          <a:latin typeface="Times New Roman" panose="02020603050405020304" pitchFamily="18" charset="0"/>
                          <a:cs typeface="Times New Roman" panose="02020603050405020304" pitchFamily="18" charset="0"/>
                        </a:rPr>
                        <a:t>-ion </a:t>
                      </a:r>
                      <a:r>
                        <a:rPr lang="en-US" sz="3200" dirty="0">
                          <a:latin typeface="Times New Roman" panose="02020603050405020304" pitchFamily="18" charset="0"/>
                          <a:cs typeface="Times New Roman" panose="02020603050405020304" pitchFamily="18" charset="0"/>
                        </a:rPr>
                        <a:t>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Oral sex</a:t>
                      </a:r>
                    </a:p>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particle</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90300236"/>
                  </a:ext>
                </a:extLst>
              </a:tr>
              <a:tr h="853842">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HPV 16 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HPV 18 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778910170"/>
                  </a:ext>
                </a:extLst>
              </a:tr>
              <a:tr h="932078">
                <a:tc>
                  <a:txBody>
                    <a:bodyPr/>
                    <a:lstStyle/>
                    <a:p>
                      <a:pPr marL="76200" algn="l" rtl="0">
                        <a:lnSpc>
                          <a:spcPct val="107000"/>
                        </a:lnSpc>
                        <a:spcAft>
                          <a:spcPts val="800"/>
                        </a:spcAft>
                      </a:pPr>
                      <a:r>
                        <a:rPr lang="en-US" sz="3200" dirty="0" err="1">
                          <a:solidFill>
                            <a:schemeClr val="tx1"/>
                          </a:solidFill>
                          <a:latin typeface="Times New Roman" panose="02020603050405020304" pitchFamily="18" charset="0"/>
                          <a:cs typeface="Times New Roman" panose="02020603050405020304" pitchFamily="18" charset="0"/>
                        </a:rPr>
                        <a:t>Lleras</a:t>
                      </a:r>
                      <a:r>
                        <a:rPr lang="en-US" sz="3200" dirty="0">
                          <a:solidFill>
                            <a:schemeClr val="tx1"/>
                          </a:solidFill>
                          <a:latin typeface="Times New Roman" panose="02020603050405020304" pitchFamily="18" charset="0"/>
                          <a:cs typeface="Times New Roman" panose="02020603050405020304" pitchFamily="18" charset="0"/>
                        </a:rPr>
                        <a:t> et al.</a:t>
                      </a:r>
                    </a:p>
                    <a:p>
                      <a:pPr marL="76200" algn="l" rtl="0">
                        <a:lnSpc>
                          <a:spcPct val="115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(2013)</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a:txBody>
                    <a:bodyPr/>
                    <a:lstStyle/>
                    <a:p>
                      <a:pPr marR="8636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mentioned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6 (17%)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extLst>
                  <a:ext uri="{0D108BD9-81ED-4DB2-BD59-A6C34878D82A}">
                    <a16:rowId xmlns:a16="http://schemas.microsoft.com/office/drawing/2014/main" xmlns="" val="2962384080"/>
                  </a:ext>
                </a:extLst>
              </a:tr>
              <a:tr h="932078">
                <a:tc>
                  <a:txBody>
                    <a:bodyPr/>
                    <a:lstStyle/>
                    <a:p>
                      <a:pPr marL="76200" algn="l" rtl="0">
                        <a:lnSpc>
                          <a:spcPct val="107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Poling </a:t>
                      </a:r>
                      <a:r>
                        <a:rPr lang="en-US" sz="3200" dirty="0" smtClean="0">
                          <a:solidFill>
                            <a:schemeClr val="tx1"/>
                          </a:solidFill>
                          <a:latin typeface="Times New Roman" panose="02020603050405020304" pitchFamily="18" charset="0"/>
                          <a:cs typeface="Times New Roman" panose="02020603050405020304" pitchFamily="18" charset="0"/>
                        </a:rPr>
                        <a:t>et </a:t>
                      </a:r>
                      <a:r>
                        <a:rPr lang="en-US" sz="3200" dirty="0">
                          <a:solidFill>
                            <a:schemeClr val="tx1"/>
                          </a:solidFill>
                          <a:latin typeface="Times New Roman" panose="02020603050405020304" pitchFamily="18" charset="0"/>
                          <a:cs typeface="Times New Roman" panose="02020603050405020304" pitchFamily="18" charset="0"/>
                        </a:rPr>
                        <a:t>al.</a:t>
                      </a:r>
                    </a:p>
                    <a:p>
                      <a:pPr marL="76200" algn="l" rtl="0">
                        <a:lnSpc>
                          <a:spcPct val="115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(2014)</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a:txBody>
                    <a:bodyPr/>
                    <a:lstStyle/>
                    <a:p>
                      <a:pPr algn="ctr" rtl="0">
                        <a:lnSpc>
                          <a:spcPct val="107000"/>
                        </a:lnSpc>
                        <a:spcAft>
                          <a:spcPts val="800"/>
                        </a:spcAft>
                      </a:pPr>
                      <a:r>
                        <a:rPr lang="en-US" sz="3200" dirty="0" smtClean="0">
                          <a:latin typeface="Times New Roman" panose="02020603050405020304" pitchFamily="18" charset="0"/>
                          <a:cs typeface="Times New Roman" panose="02020603050405020304" pitchFamily="18" charset="0"/>
                        </a:rPr>
                        <a:t>62</a:t>
                      </a:r>
                      <a:endParaRPr lang="en-US" sz="3200" dirty="0">
                        <a:latin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Tongue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a:latin typeface="Times New Roman" panose="02020603050405020304" pitchFamily="18" charset="0"/>
                          <a:cs typeface="Times New Roman" panose="02020603050405020304" pitchFamily="18"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(100%)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35095059"/>
                  </a:ext>
                </a:extLst>
              </a:tr>
              <a:tr h="1339673">
                <a:tc>
                  <a:txBody>
                    <a:bodyPr/>
                    <a:lstStyle/>
                    <a:p>
                      <a:pPr marL="76200" marR="172085" algn="l" rtl="0">
                        <a:lnSpc>
                          <a:spcPct val="115000"/>
                        </a:lnSpc>
                        <a:spcAft>
                          <a:spcPts val="800"/>
                        </a:spcAft>
                      </a:pPr>
                      <a:r>
                        <a:rPr lang="en-US" sz="3200" dirty="0" err="1">
                          <a:solidFill>
                            <a:schemeClr val="tx1"/>
                          </a:solidFill>
                          <a:latin typeface="Times New Roman" panose="02020603050405020304" pitchFamily="18" charset="0"/>
                          <a:cs typeface="Times New Roman" panose="02020603050405020304" pitchFamily="18" charset="0"/>
                        </a:rPr>
                        <a:t>Tsimplaki</a:t>
                      </a:r>
                      <a:r>
                        <a:rPr lang="en-US" sz="3200" dirty="0">
                          <a:solidFill>
                            <a:schemeClr val="tx1"/>
                          </a:solidFill>
                          <a:latin typeface="Times New Roman" panose="02020603050405020304" pitchFamily="18" charset="0"/>
                          <a:cs typeface="Times New Roman" panose="02020603050405020304" pitchFamily="18" charset="0"/>
                        </a:rPr>
                        <a:t> et al. (2014)</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51.2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Tongue (5)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4 (7.5%)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(1.9%)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extLst>
                  <a:ext uri="{0D108BD9-81ED-4DB2-BD59-A6C34878D82A}">
                    <a16:rowId xmlns:a16="http://schemas.microsoft.com/office/drawing/2014/main" xmlns="" val="4161799168"/>
                  </a:ext>
                </a:extLst>
              </a:tr>
              <a:tr h="1678904">
                <a:tc>
                  <a:txBody>
                    <a:bodyPr/>
                    <a:lstStyle/>
                    <a:p>
                      <a:pPr marL="76200" algn="l" rtl="0">
                        <a:lnSpc>
                          <a:spcPct val="107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Reyes et al.</a:t>
                      </a:r>
                    </a:p>
                    <a:p>
                      <a:pPr marL="76200" algn="l" rtl="0">
                        <a:lnSpc>
                          <a:spcPct val="115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(2015)</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60.4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14287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Tongue (3), alveolar ridge (1) , and  not specified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4 (80%)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1 (20%)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173990"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R="239395" algn="ctr" rtl="0">
                        <a:lnSpc>
                          <a:spcPct val="107000"/>
                        </a:lnSpc>
                        <a:spcAft>
                          <a:spcPts val="800"/>
                        </a:spcAft>
                      </a:pPr>
                      <a:r>
                        <a:rPr lang="en-US" sz="3200" dirty="0">
                          <a:latin typeface="Times New Roman" panose="02020603050405020304" pitchFamily="18" charset="0"/>
                          <a:cs typeface="Times New Roman" panose="02020603050405020304" pitchFamily="18" charset="0"/>
                        </a:rPr>
                        <a:t>Not specified</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234027311"/>
                  </a:ext>
                </a:extLst>
              </a:tr>
              <a:tr h="932078">
                <a:tc>
                  <a:txBody>
                    <a:bodyPr/>
                    <a:lstStyle/>
                    <a:p>
                      <a:pPr marL="76200" algn="l" rtl="0">
                        <a:lnSpc>
                          <a:spcPct val="107000"/>
                        </a:lnSpc>
                        <a:spcAft>
                          <a:spcPts val="800"/>
                        </a:spcAft>
                      </a:pPr>
                      <a:r>
                        <a:rPr lang="en-US" sz="3200" dirty="0" err="1">
                          <a:solidFill>
                            <a:schemeClr val="tx1"/>
                          </a:solidFill>
                          <a:latin typeface="Times New Roman" panose="02020603050405020304" pitchFamily="18" charset="0"/>
                          <a:cs typeface="Times New Roman" panose="02020603050405020304" pitchFamily="18" charset="0"/>
                        </a:rPr>
                        <a:t>Chor</a:t>
                      </a:r>
                      <a:r>
                        <a:rPr lang="en-US" sz="3200" dirty="0">
                          <a:solidFill>
                            <a:schemeClr val="tx1"/>
                          </a:solidFill>
                          <a:latin typeface="Times New Roman" panose="02020603050405020304" pitchFamily="18" charset="0"/>
                          <a:cs typeface="Times New Roman" panose="02020603050405020304" pitchFamily="18" charset="0"/>
                        </a:rPr>
                        <a:t> et al.</a:t>
                      </a:r>
                    </a:p>
                    <a:p>
                      <a:pPr marL="76200" algn="l" rtl="0">
                        <a:lnSpc>
                          <a:spcPct val="115000"/>
                        </a:lnSpc>
                        <a:spcAft>
                          <a:spcPts val="800"/>
                        </a:spcAft>
                      </a:pPr>
                      <a:r>
                        <a:rPr lang="en-US" sz="3200" dirty="0">
                          <a:solidFill>
                            <a:schemeClr val="tx1"/>
                          </a:solidFill>
                          <a:latin typeface="Times New Roman" panose="02020603050405020304" pitchFamily="18" charset="0"/>
                          <a:cs typeface="Times New Roman" panose="02020603050405020304" pitchFamily="18" charset="0"/>
                        </a:rPr>
                        <a:t>(2016)</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0BEC8"/>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tc>
                  <a:txBody>
                    <a:bodyPr/>
                    <a:lstStyle/>
                    <a:p>
                      <a:pPr algn="ctr" rtl="0">
                        <a:lnSpc>
                          <a:spcPct val="107000"/>
                        </a:lnSpc>
                        <a:spcAft>
                          <a:spcPts val="800"/>
                        </a:spcAft>
                      </a:pPr>
                      <a:r>
                        <a:rPr lang="en-US" sz="3200" dirty="0">
                          <a:latin typeface="Times New Roman" panose="02020603050405020304" pitchFamily="18"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CBD3"/>
                    </a:solidFill>
                  </a:tcPr>
                </a:tc>
                <a:extLst>
                  <a:ext uri="{0D108BD9-81ED-4DB2-BD59-A6C34878D82A}">
                    <a16:rowId xmlns:a16="http://schemas.microsoft.com/office/drawing/2014/main" xmlns="" val="1110089748"/>
                  </a:ext>
                </a:extLst>
              </a:tr>
            </a:tbl>
          </a:graphicData>
        </a:graphic>
      </p:graphicFrame>
    </p:spTree>
    <p:extLst>
      <p:ext uri="{BB962C8B-B14F-4D97-AF65-F5344CB8AC3E}">
        <p14:creationId xmlns:p14="http://schemas.microsoft.com/office/powerpoint/2010/main" val="412812335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assessingslate|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Arial"/>
        <a:cs typeface="Arial"/>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8655</TotalTime>
  <Words>1158</Words>
  <Application>Microsoft Office PowerPoint</Application>
  <PresentationFormat>مخصص</PresentationFormat>
  <Paragraphs>82</Paragraphs>
  <Slides>1</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vt:i4>
      </vt:variant>
    </vt:vector>
  </HeadingPairs>
  <TitlesOfParts>
    <vt:vector size="6" baseType="lpstr">
      <vt:lpstr>Times New Roman</vt:lpstr>
      <vt:lpstr>Arial</vt:lpstr>
      <vt:lpstr>Open Sans</vt:lpstr>
      <vt:lpstr>Calibri</vt:lpstr>
      <vt:lpstr>Office Theme</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PIXEL</cp:lastModifiedBy>
  <cp:revision>44</cp:revision>
  <dcterms:modified xsi:type="dcterms:W3CDTF">2022-06-07T19:39:11Z</dcterms:modified>
  <cp:category>science research poster</cp:category>
</cp:coreProperties>
</file>