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1" r:id="rId6"/>
    <p:sldId id="262" r:id="rId7"/>
    <p:sldId id="263" r:id="rId8"/>
    <p:sldId id="264" r:id="rId9"/>
    <p:sldId id="267" r:id="rId10"/>
    <p:sldId id="266" r:id="rId11"/>
    <p:sldId id="275" r:id="rId12"/>
    <p:sldId id="260" r:id="rId13"/>
    <p:sldId id="27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6C1C851-0A8C-4DCB-93A7-69B767054AC9}">
          <p14:sldIdLst>
            <p14:sldId id="256"/>
            <p14:sldId id="257"/>
            <p14:sldId id="258"/>
            <p14:sldId id="259"/>
            <p14:sldId id="261"/>
            <p14:sldId id="262"/>
            <p14:sldId id="263"/>
            <p14:sldId id="264"/>
            <p14:sldId id="267"/>
            <p14:sldId id="266"/>
            <p14:sldId id="275"/>
            <p14:sldId id="260"/>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6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CB9D91-3653-4210-9427-991555820F31}" type="datetimeFigureOut">
              <a:rPr lang="en-US" smtClean="0"/>
              <a:t>6/6/2022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B35AE8-3E03-4C52-A3B7-82358B1BF814}" type="slidenum">
              <a:rPr lang="en-US" smtClean="0"/>
              <a:t>‹#›</a:t>
            </a:fld>
            <a:endParaRPr lang="en-US"/>
          </a:p>
        </p:txBody>
      </p:sp>
    </p:spTree>
    <p:extLst>
      <p:ext uri="{BB962C8B-B14F-4D97-AF65-F5344CB8AC3E}">
        <p14:creationId xmlns:p14="http://schemas.microsoft.com/office/powerpoint/2010/main" val="2337680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naslov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1808163"/>
            <a:ext cx="6870700" cy="1798637"/>
          </a:xfrm>
        </p:spPr>
        <p:txBody>
          <a:bodyPr anchor="b">
            <a:normAutofit/>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2584450" y="3713163"/>
            <a:ext cx="6076950" cy="5381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704623-2481-4FD2-8B1C-D4B0E8469076}"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3840624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685FF1-588A-4E33-B472-A2F26BDE23B0}"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696102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n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9965A0-EDBF-4678-B71C-E643B3C17E5E}"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3430233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3380D-B418-42AD-B4C9-913DEAF3295E}"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3413310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lomka">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lgn="l">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3A76FC-B002-4180-B33E-42C386B12058}"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573639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Naslov i 2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C2780C-6553-421D-939E-306A2E3FF996}" type="datetime1">
              <a:rPr lang="en-US" smtClean="0"/>
              <a:t>6/6/2022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816171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056872-9B0D-4FC1-B531-5B063B05BBD4}" type="datetime1">
              <a:rPr lang="en-US" smtClean="0"/>
              <a:t>6/6/2022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469269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2975D-5A11-40C5-B147-085101CCAB90}" type="datetime1">
              <a:rPr lang="en-US" smtClean="0"/>
              <a:t>6/6/2022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183859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F4984C-14E8-4905-989D-D6B5B497097F}" type="datetime1">
              <a:rPr lang="en-US" smtClean="0"/>
              <a:t>6/6/2022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3415574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a opisom slik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E78871-9CF7-440E-9434-282503B5080B}" type="datetime1">
              <a:rPr lang="en-US" smtClean="0"/>
              <a:t>6/6/2022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829858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a opisom slik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51B2F2-8F71-433B-BA32-F03A35655D94}" type="datetime1">
              <a:rPr lang="en-US" smtClean="0"/>
              <a:t>6/6/2022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B7371-373E-4D93-A138-879E0635481B}" type="slidenum">
              <a:rPr lang="en-US" smtClean="0"/>
              <a:t>‹#›</a:t>
            </a:fld>
            <a:endParaRPr lang="en-US"/>
          </a:p>
        </p:txBody>
      </p:sp>
    </p:spTree>
    <p:extLst>
      <p:ext uri="{BB962C8B-B14F-4D97-AF65-F5344CB8AC3E}">
        <p14:creationId xmlns:p14="http://schemas.microsoft.com/office/powerpoint/2010/main" val="21842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bs-Latn-BA"/>
              <a:t>Kliknite da biste uredili stilove prototipa naslova</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bs-Latn-BA"/>
              <a:t>Kliknite da biste uredili stilove teksta prototipa</a:t>
            </a:r>
          </a:p>
          <a:p>
            <a:pPr lvl="1"/>
            <a:r>
              <a:rPr lang="bs-Latn-BA"/>
              <a:t>Drugi nivo</a:t>
            </a:r>
          </a:p>
          <a:p>
            <a:pPr lvl="2"/>
            <a:r>
              <a:rPr lang="bs-Latn-BA"/>
              <a:t>Treći nivo</a:t>
            </a:r>
          </a:p>
          <a:p>
            <a:pPr lvl="3"/>
            <a:r>
              <a:rPr lang="bs-Latn-BA"/>
              <a:t>Četvrti nivo</a:t>
            </a:r>
          </a:p>
          <a:p>
            <a:pPr lvl="4"/>
            <a:r>
              <a:rPr lang="bs-Latn-BA"/>
              <a:t>Peti nivo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rgbClr val="EA6C85"/>
                </a:solidFill>
              </a:defRPr>
            </a:lvl1pPr>
          </a:lstStyle>
          <a:p>
            <a:fld id="{54F57F4E-A352-40CE-8544-A705052A027A}" type="datetime1">
              <a:rPr lang="en-US" smtClean="0"/>
              <a:t>6/6/2022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rgbClr val="EA6C85"/>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rgbClr val="EA6C85"/>
                </a:solidFill>
              </a:defRPr>
            </a:lvl1pPr>
          </a:lstStyle>
          <a:p>
            <a:fld id="{570B7371-373E-4D93-A138-879E0635481B}" type="slidenum">
              <a:rPr lang="en-US" smtClean="0"/>
              <a:pPr/>
              <a:t>‹#›</a:t>
            </a:fld>
            <a:endParaRPr lang="en-US"/>
          </a:p>
        </p:txBody>
      </p:sp>
      <p:pic>
        <p:nvPicPr>
          <p:cNvPr id="8" name="Picture 7"/>
          <p:cNvPicPr>
            <a:picLocks noChangeAspect="1"/>
          </p:cNvPicPr>
          <p:nvPr userDrawn="1"/>
        </p:nvPicPr>
        <p:blipFill rotWithShape="1">
          <a:blip r:embed="rId14"/>
          <a:srcRect l="39555" t="19097" r="40435" b="69618"/>
          <a:stretch/>
        </p:blipFill>
        <p:spPr>
          <a:xfrm rot="16200000">
            <a:off x="-748690" y="5017110"/>
            <a:ext cx="1136899" cy="360480"/>
          </a:xfrm>
          <a:prstGeom prst="rect">
            <a:avLst/>
          </a:prstGeom>
        </p:spPr>
      </p:pic>
    </p:spTree>
    <p:extLst>
      <p:ext uri="{BB962C8B-B14F-4D97-AF65-F5344CB8AC3E}">
        <p14:creationId xmlns:p14="http://schemas.microsoft.com/office/powerpoint/2010/main" val="41108337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lnSpc>
          <a:spcPct val="90000"/>
        </a:lnSpc>
        <a:spcBef>
          <a:spcPct val="0"/>
        </a:spcBef>
        <a:buNone/>
        <a:defRPr sz="4400" b="1" kern="1200">
          <a:solidFill>
            <a:srgbClr val="EA6C85"/>
          </a:solidFill>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f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WEB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2142" y="2686792"/>
            <a:ext cx="6870700" cy="1484415"/>
          </a:xfrm>
        </p:spPr>
        <p:txBody>
          <a:bodyPr>
            <a:noAutofit/>
          </a:bodyPr>
          <a:lstStyle/>
          <a:p>
            <a:r>
              <a:rPr lang="en-US" sz="6600" dirty="0"/>
              <a:t>Early</a:t>
            </a:r>
            <a:br>
              <a:rPr lang="en-US" sz="6600" dirty="0"/>
            </a:br>
            <a:r>
              <a:rPr lang="en-US" sz="6600" dirty="0"/>
              <a:t>Detection </a:t>
            </a:r>
            <a:br>
              <a:rPr lang="en-US" sz="6600" dirty="0"/>
            </a:br>
            <a:r>
              <a:rPr lang="en-US" sz="6600" dirty="0"/>
              <a:t>Saves Lives</a:t>
            </a:r>
          </a:p>
        </p:txBody>
      </p:sp>
      <p:sp>
        <p:nvSpPr>
          <p:cNvPr id="3" name="Subtitle 2"/>
          <p:cNvSpPr>
            <a:spLocks noGrp="1"/>
          </p:cNvSpPr>
          <p:nvPr>
            <p:ph type="subTitle" idx="1"/>
          </p:nvPr>
        </p:nvSpPr>
        <p:spPr>
          <a:xfrm>
            <a:off x="1912142" y="4553024"/>
            <a:ext cx="6076950" cy="1484415"/>
          </a:xfrm>
        </p:spPr>
        <p:txBody>
          <a:bodyPr>
            <a:noAutofit/>
          </a:bodyPr>
          <a:lstStyle/>
          <a:p>
            <a:r>
              <a:rPr lang="en-US" dirty="0"/>
              <a:t>Presented by : </a:t>
            </a:r>
          </a:p>
          <a:p>
            <a:r>
              <a:rPr lang="en-US" dirty="0"/>
              <a:t>Faraj </a:t>
            </a:r>
            <a:r>
              <a:rPr lang="en-US" dirty="0" err="1"/>
              <a:t>Makhlouf</a:t>
            </a:r>
            <a:endParaRPr lang="en-US" dirty="0"/>
          </a:p>
          <a:p>
            <a:r>
              <a:rPr lang="en-US" dirty="0"/>
              <a:t>R.NO : 3442</a:t>
            </a:r>
          </a:p>
          <a:p>
            <a:r>
              <a:rPr lang="en-US" dirty="0"/>
              <a:t>Academic year : 2021-2022</a:t>
            </a:r>
          </a:p>
          <a:p>
            <a:r>
              <a:rPr lang="en-US" dirty="0"/>
              <a:t>Date : 18/5/2022</a:t>
            </a:r>
          </a:p>
        </p:txBody>
      </p:sp>
      <p:pic>
        <p:nvPicPr>
          <p:cNvPr id="5" name="Picture 4">
            <a:extLst>
              <a:ext uri="{FF2B5EF4-FFF2-40B4-BE49-F238E27FC236}">
                <a16:creationId xmlns:a16="http://schemas.microsoft.com/office/drawing/2014/main" id="{E9A6C241-FD58-4476-BDB7-BCF3B35D00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17" y="1"/>
            <a:ext cx="1859225" cy="1153166"/>
          </a:xfrm>
          <a:prstGeom prst="rect">
            <a:avLst/>
          </a:prstGeom>
        </p:spPr>
      </p:pic>
      <p:pic>
        <p:nvPicPr>
          <p:cNvPr id="7" name="Picture 6">
            <a:extLst>
              <a:ext uri="{FF2B5EF4-FFF2-40B4-BE49-F238E27FC236}">
                <a16:creationId xmlns:a16="http://schemas.microsoft.com/office/drawing/2014/main" id="{3163C26A-659A-4476-8887-35B2B1833F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4366" y="-278814"/>
            <a:ext cx="2779872" cy="1720098"/>
          </a:xfrm>
          <a:prstGeom prst="rect">
            <a:avLst/>
          </a:prstGeom>
        </p:spPr>
      </p:pic>
      <p:sp>
        <p:nvSpPr>
          <p:cNvPr id="8" name="TextBox 7">
            <a:extLst>
              <a:ext uri="{FF2B5EF4-FFF2-40B4-BE49-F238E27FC236}">
                <a16:creationId xmlns:a16="http://schemas.microsoft.com/office/drawing/2014/main" id="{00D6017A-08B1-4973-8D03-C7AEA01697EC}"/>
              </a:ext>
            </a:extLst>
          </p:cNvPr>
          <p:cNvSpPr txBox="1"/>
          <p:nvPr/>
        </p:nvSpPr>
        <p:spPr>
          <a:xfrm>
            <a:off x="1912142" y="136524"/>
            <a:ext cx="5636527" cy="1107996"/>
          </a:xfrm>
          <a:prstGeom prst="rect">
            <a:avLst/>
          </a:prstGeom>
          <a:noFill/>
        </p:spPr>
        <p:txBody>
          <a:bodyPr wrap="square" rtlCol="0">
            <a:spAutoFit/>
          </a:bodyPr>
          <a:lstStyle/>
          <a:p>
            <a:pPr algn="ctr"/>
            <a:r>
              <a:rPr lang="ar-LY" sz="2400" b="1" dirty="0"/>
              <a:t>الجامعة الليبية الدولية للعلوم الطبية</a:t>
            </a:r>
            <a:r>
              <a:rPr lang="ar-LY" sz="2400" dirty="0"/>
              <a:t> </a:t>
            </a:r>
            <a:endParaRPr lang="en-US" sz="2400" dirty="0"/>
          </a:p>
          <a:p>
            <a:pPr algn="ctr"/>
            <a:r>
              <a:rPr lang="ar-LY" sz="2400" dirty="0"/>
              <a:t>كلية العلوم الطبية التطبيقية </a:t>
            </a:r>
            <a:endParaRPr lang="en-US" sz="2400" dirty="0"/>
          </a:p>
          <a:p>
            <a:pPr algn="ctr"/>
            <a:endParaRPr lang="ar-LY" sz="1800" dirty="0"/>
          </a:p>
        </p:txBody>
      </p:sp>
      <p:sp>
        <p:nvSpPr>
          <p:cNvPr id="4" name="Slide Number Placeholder 3">
            <a:extLst>
              <a:ext uri="{FF2B5EF4-FFF2-40B4-BE49-F238E27FC236}">
                <a16:creationId xmlns:a16="http://schemas.microsoft.com/office/drawing/2014/main" id="{83543F5C-A8E9-4A08-846D-B53483A1A265}"/>
              </a:ext>
            </a:extLst>
          </p:cNvPr>
          <p:cNvSpPr>
            <a:spLocks noGrp="1"/>
          </p:cNvSpPr>
          <p:nvPr>
            <p:ph type="sldNum" sz="quarter" idx="12"/>
          </p:nvPr>
        </p:nvSpPr>
        <p:spPr/>
        <p:txBody>
          <a:bodyPr/>
          <a:lstStyle/>
          <a:p>
            <a:fld id="{570B7371-373E-4D93-A138-879E0635481B}" type="slidenum">
              <a:rPr lang="en-US" smtClean="0"/>
              <a:t>1</a:t>
            </a:fld>
            <a:endParaRPr lang="en-US"/>
          </a:p>
        </p:txBody>
      </p:sp>
    </p:spTree>
    <p:extLst>
      <p:ext uri="{BB962C8B-B14F-4D97-AF65-F5344CB8AC3E}">
        <p14:creationId xmlns:p14="http://schemas.microsoft.com/office/powerpoint/2010/main" val="3893195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84" y="320674"/>
            <a:ext cx="7886700" cy="1325563"/>
          </a:xfrm>
        </p:spPr>
        <p:txBody>
          <a:bodyPr/>
          <a:lstStyle/>
          <a:p>
            <a:r>
              <a:rPr lang="en-US" dirty="0"/>
              <a:t>Preventions of breast cancer</a:t>
            </a:r>
          </a:p>
        </p:txBody>
      </p:sp>
      <p:sp>
        <p:nvSpPr>
          <p:cNvPr id="3" name="Content Placeholder 2"/>
          <p:cNvSpPr>
            <a:spLocks noGrp="1"/>
          </p:cNvSpPr>
          <p:nvPr>
            <p:ph idx="1"/>
          </p:nvPr>
        </p:nvSpPr>
        <p:spPr/>
        <p:txBody>
          <a:bodyPr/>
          <a:lstStyle/>
          <a:p>
            <a:pPr marL="514350" indent="-514350">
              <a:buAutoNum type="arabicPeriod"/>
            </a:pPr>
            <a:r>
              <a:rPr lang="en-US" sz="2400" noProof="1"/>
              <a:t>Losing weight , that is some certain type of diets may be help to prevent .</a:t>
            </a:r>
          </a:p>
          <a:p>
            <a:pPr marL="0" indent="0">
              <a:buNone/>
            </a:pPr>
            <a:endParaRPr lang="en-US" sz="2400" noProof="1"/>
          </a:p>
          <a:p>
            <a:pPr marL="0" indent="0">
              <a:buNone/>
            </a:pPr>
            <a:r>
              <a:rPr lang="en-US" sz="2400" noProof="1"/>
              <a:t>2. Some hormonal medicine , such as</a:t>
            </a:r>
          </a:p>
          <a:p>
            <a:pPr marL="0" indent="0">
              <a:buNone/>
            </a:pPr>
            <a:r>
              <a:rPr lang="en-US" sz="2400" noProof="1"/>
              <a:t> </a:t>
            </a:r>
            <a:r>
              <a:rPr lang="en-US" sz="2400" i="1" noProof="1"/>
              <a:t>T</a:t>
            </a:r>
            <a:r>
              <a:rPr lang="en-US" sz="2400" i="1" dirty="0" err="1"/>
              <a:t>amoxifen</a:t>
            </a:r>
            <a:r>
              <a:rPr lang="en-US" sz="2400" dirty="0"/>
              <a:t> .</a:t>
            </a:r>
          </a:p>
          <a:p>
            <a:pPr marL="0" indent="0">
              <a:buNone/>
            </a:pPr>
            <a:endParaRPr lang="en-US" sz="2400" noProof="1"/>
          </a:p>
          <a:p>
            <a:pPr marL="0" indent="0">
              <a:buNone/>
            </a:pPr>
            <a:r>
              <a:rPr lang="en-US" sz="2400" noProof="1"/>
              <a:t>3. Vaccine , may be help to prevent from breast cancer .</a:t>
            </a:r>
          </a:p>
          <a:p>
            <a:pPr marL="0" indent="0">
              <a:buNone/>
            </a:pPr>
            <a:endParaRPr lang="en-US" noProof="1"/>
          </a:p>
        </p:txBody>
      </p:sp>
      <p:sp>
        <p:nvSpPr>
          <p:cNvPr id="4" name="Slide Number Placeholder 3">
            <a:extLst>
              <a:ext uri="{FF2B5EF4-FFF2-40B4-BE49-F238E27FC236}">
                <a16:creationId xmlns:a16="http://schemas.microsoft.com/office/drawing/2014/main" id="{0F6AC2A4-4F2A-4B9D-B759-59F3A47AB13E}"/>
              </a:ext>
            </a:extLst>
          </p:cNvPr>
          <p:cNvSpPr>
            <a:spLocks noGrp="1"/>
          </p:cNvSpPr>
          <p:nvPr>
            <p:ph type="sldNum" sz="quarter" idx="12"/>
          </p:nvPr>
        </p:nvSpPr>
        <p:spPr/>
        <p:txBody>
          <a:bodyPr/>
          <a:lstStyle/>
          <a:p>
            <a:fld id="{570B7371-373E-4D93-A138-879E0635481B}" type="slidenum">
              <a:rPr lang="en-US" smtClean="0"/>
              <a:t>10</a:t>
            </a:fld>
            <a:endParaRPr lang="en-US"/>
          </a:p>
        </p:txBody>
      </p:sp>
    </p:spTree>
    <p:extLst>
      <p:ext uri="{BB962C8B-B14F-4D97-AF65-F5344CB8AC3E}">
        <p14:creationId xmlns:p14="http://schemas.microsoft.com/office/powerpoint/2010/main" val="352787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Conclusion</a:t>
            </a:r>
            <a:r>
              <a:rPr lang="en-US" dirty="0"/>
              <a:t> </a:t>
            </a:r>
          </a:p>
        </p:txBody>
      </p:sp>
      <p:sp>
        <p:nvSpPr>
          <p:cNvPr id="3" name="Content Placeholder 2"/>
          <p:cNvSpPr>
            <a:spLocks noGrp="1"/>
          </p:cNvSpPr>
          <p:nvPr>
            <p:ph idx="1"/>
          </p:nvPr>
        </p:nvSpPr>
        <p:spPr/>
        <p:txBody>
          <a:bodyPr/>
          <a:lstStyle/>
          <a:p>
            <a:pPr marL="0" indent="0">
              <a:buNone/>
            </a:pPr>
            <a:r>
              <a:rPr lang="en-US" noProof="1"/>
              <a:t>Breast cancer is the second cause leading to death of women in the world .</a:t>
            </a:r>
            <a:endParaRPr lang="ar-LY" noProof="1"/>
          </a:p>
          <a:p>
            <a:pPr marL="0" indent="0">
              <a:buNone/>
            </a:pPr>
            <a:r>
              <a:rPr lang="en-US" noProof="1"/>
              <a:t>When we are understood the risks and diagnosis and treatment so we must be prevent us from this type of cancer .</a:t>
            </a:r>
          </a:p>
        </p:txBody>
      </p:sp>
      <p:sp>
        <p:nvSpPr>
          <p:cNvPr id="4" name="Slide Number Placeholder 3">
            <a:extLst>
              <a:ext uri="{FF2B5EF4-FFF2-40B4-BE49-F238E27FC236}">
                <a16:creationId xmlns:a16="http://schemas.microsoft.com/office/drawing/2014/main" id="{B4D273AC-B833-42F0-BE3A-6F1EDCF63835}"/>
              </a:ext>
            </a:extLst>
          </p:cNvPr>
          <p:cNvSpPr>
            <a:spLocks noGrp="1"/>
          </p:cNvSpPr>
          <p:nvPr>
            <p:ph type="sldNum" sz="quarter" idx="12"/>
          </p:nvPr>
        </p:nvSpPr>
        <p:spPr/>
        <p:txBody>
          <a:bodyPr/>
          <a:lstStyle/>
          <a:p>
            <a:fld id="{570B7371-373E-4D93-A138-879E0635481B}" type="slidenum">
              <a:rPr lang="en-US" smtClean="0"/>
              <a:t>11</a:t>
            </a:fld>
            <a:endParaRPr lang="en-US"/>
          </a:p>
        </p:txBody>
      </p:sp>
    </p:spTree>
    <p:extLst>
      <p:ext uri="{BB962C8B-B14F-4D97-AF65-F5344CB8AC3E}">
        <p14:creationId xmlns:p14="http://schemas.microsoft.com/office/powerpoint/2010/main" val="1479640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t>
            </a:r>
          </a:p>
        </p:txBody>
      </p:sp>
      <p:sp>
        <p:nvSpPr>
          <p:cNvPr id="3" name="Content Placeholder 2"/>
          <p:cNvSpPr>
            <a:spLocks noGrp="1"/>
          </p:cNvSpPr>
          <p:nvPr>
            <p:ph idx="1"/>
          </p:nvPr>
        </p:nvSpPr>
        <p:spPr/>
        <p:txBody>
          <a:bodyPr>
            <a:normAutofit fontScale="92500" lnSpcReduction="10000"/>
          </a:bodyPr>
          <a:lstStyle/>
          <a:p>
            <a:r>
              <a:rPr lang="en-US" sz="2600" b="0" i="0" dirty="0">
                <a:solidFill>
                  <a:srgbClr val="000000"/>
                </a:solidFill>
                <a:effectLst/>
                <a:latin typeface="Open Sans" panose="020B0604020202020204" pitchFamily="34" charset="0"/>
              </a:rPr>
              <a:t>Centers for diseases control and prevention </a:t>
            </a:r>
          </a:p>
          <a:p>
            <a:pPr marL="0" indent="0">
              <a:buNone/>
            </a:pPr>
            <a:r>
              <a:rPr lang="en-US" sz="1600" b="0" i="0" dirty="0">
                <a:solidFill>
                  <a:srgbClr val="000000"/>
                </a:solidFill>
                <a:effectLst/>
                <a:latin typeface="Open Sans" panose="020B0606030504020204" pitchFamily="34" charset="0"/>
              </a:rPr>
              <a:t>&lt;https://www.cdc.gov/cancer/breast/basic_info/&gt; [Accessed 21 April 2022].</a:t>
            </a:r>
            <a:r>
              <a:rPr lang="en-US" sz="2400" b="0" i="0" dirty="0">
                <a:solidFill>
                  <a:srgbClr val="000000"/>
                </a:solidFill>
                <a:effectLst/>
                <a:latin typeface="Open Sans" panose="020B0604020202020204" pitchFamily="34" charset="0"/>
              </a:rPr>
              <a:t> </a:t>
            </a:r>
          </a:p>
          <a:p>
            <a:r>
              <a:rPr lang="en-US" sz="2600" b="0" i="0" dirty="0">
                <a:solidFill>
                  <a:srgbClr val="000000"/>
                </a:solidFill>
                <a:effectLst/>
                <a:latin typeface="Open Sans" panose="020B0604020202020204" pitchFamily="34" charset="0"/>
              </a:rPr>
              <a:t>Centers for diseases control and prevention</a:t>
            </a:r>
          </a:p>
          <a:p>
            <a:pPr marL="0" indent="0">
              <a:buNone/>
            </a:pPr>
            <a:r>
              <a:rPr lang="en-US" sz="1600" b="0" i="0" dirty="0">
                <a:solidFill>
                  <a:srgbClr val="000000"/>
                </a:solidFill>
                <a:effectLst/>
                <a:latin typeface="Open Sans" panose="020B0606030504020204" pitchFamily="34" charset="0"/>
              </a:rPr>
              <a:t>&lt;https://www.cdc.gov/cancer/breast/basic_info/diagnosis.htm&gt; [Accessed 22 April 2022].</a:t>
            </a:r>
          </a:p>
          <a:p>
            <a:r>
              <a:rPr lang="en-US" sz="2600" dirty="0"/>
              <a:t>American Cancer Society</a:t>
            </a:r>
          </a:p>
          <a:p>
            <a:pPr marL="0" indent="0">
              <a:buNone/>
            </a:pPr>
            <a:r>
              <a:rPr lang="en-US" sz="1600" b="0" i="0" dirty="0">
                <a:solidFill>
                  <a:srgbClr val="000000"/>
                </a:solidFill>
                <a:effectLst/>
                <a:latin typeface="Open Sans" panose="020B0606030504020204" pitchFamily="34" charset="0"/>
              </a:rPr>
              <a:t>Cancer.org. 2022. </a:t>
            </a:r>
            <a:r>
              <a:rPr lang="en-US" sz="1600" b="0" i="1" dirty="0">
                <a:solidFill>
                  <a:srgbClr val="000000"/>
                </a:solidFill>
                <a:effectLst/>
                <a:latin typeface="Open Sans" panose="020B0606030504020204" pitchFamily="34" charset="0"/>
              </a:rPr>
              <a:t>About breast cancer</a:t>
            </a:r>
            <a:r>
              <a:rPr lang="en-US" sz="1600" b="0" i="0" dirty="0">
                <a:solidFill>
                  <a:srgbClr val="000000"/>
                </a:solidFill>
                <a:effectLst/>
                <a:latin typeface="Open Sans" panose="020B0606030504020204" pitchFamily="34" charset="0"/>
              </a:rPr>
              <a:t>. [online] Available at: &lt;https://www.cancer.org/content/dam/CRC/PDF/Public/8577.00.pdf&gt; [Accessed 11 May 2022].</a:t>
            </a:r>
          </a:p>
          <a:p>
            <a:r>
              <a:rPr lang="en-US" sz="2600" b="0" i="0" dirty="0">
                <a:solidFill>
                  <a:srgbClr val="000000"/>
                </a:solidFill>
                <a:effectLst/>
                <a:latin typeface="Open Sans" panose="020B0606030504020204" pitchFamily="34" charset="0"/>
              </a:rPr>
              <a:t> </a:t>
            </a:r>
            <a:r>
              <a:rPr lang="en-US" sz="2600" b="0" i="0" dirty="0">
                <a:solidFill>
                  <a:srgbClr val="000000"/>
                </a:solidFill>
                <a:effectLst/>
                <a:latin typeface="Open Sans" panose="020B0604020202020204" pitchFamily="34" charset="0"/>
              </a:rPr>
              <a:t>Centers for diseases control and prevention </a:t>
            </a:r>
          </a:p>
          <a:p>
            <a:pPr marL="0" indent="0">
              <a:buNone/>
            </a:pPr>
            <a:r>
              <a:rPr lang="en-US" sz="1600" b="0" i="0" dirty="0">
                <a:solidFill>
                  <a:srgbClr val="000000"/>
                </a:solidFill>
                <a:effectLst/>
                <a:latin typeface="Open Sans" panose="020B0606030504020204" pitchFamily="34" charset="0"/>
              </a:rPr>
              <a:t> </a:t>
            </a:r>
            <a:r>
              <a:rPr lang="en-US" sz="1700" b="0" i="0" dirty="0">
                <a:solidFill>
                  <a:srgbClr val="000000"/>
                </a:solidFill>
                <a:effectLst/>
                <a:latin typeface="Open Sans" panose="020B0606030504020204" pitchFamily="34" charset="0"/>
              </a:rPr>
              <a:t>2022. [online] Available at: &lt;https://www.cdc.gov/cancer/breast/basic_info/treatment.htm&gt; [Accessed 11 May 2022].</a:t>
            </a:r>
            <a:endParaRPr lang="en-US" sz="2600" b="0" i="0" dirty="0">
              <a:solidFill>
                <a:srgbClr val="000000"/>
              </a:solidFill>
              <a:effectLst/>
              <a:latin typeface="Open Sans" panose="020B0606030504020204" pitchFamily="34" charset="0"/>
            </a:endParaRPr>
          </a:p>
          <a:p>
            <a:pPr marL="0" indent="0">
              <a:buNone/>
            </a:pPr>
            <a:r>
              <a:rPr lang="en-US" sz="2200" noProof="1">
                <a:solidFill>
                  <a:srgbClr val="000000"/>
                </a:solidFill>
                <a:latin typeface="Open Sans" panose="020B0606030504020204" pitchFamily="34" charset="0"/>
              </a:rPr>
              <a:t> </a:t>
            </a:r>
            <a:endParaRPr lang="en-US" sz="3500" noProof="1"/>
          </a:p>
        </p:txBody>
      </p:sp>
      <p:sp>
        <p:nvSpPr>
          <p:cNvPr id="4" name="Slide Number Placeholder 3">
            <a:extLst>
              <a:ext uri="{FF2B5EF4-FFF2-40B4-BE49-F238E27FC236}">
                <a16:creationId xmlns:a16="http://schemas.microsoft.com/office/drawing/2014/main" id="{D590CF69-916C-403C-9B7E-A34AE6B66641}"/>
              </a:ext>
            </a:extLst>
          </p:cNvPr>
          <p:cNvSpPr>
            <a:spLocks noGrp="1"/>
          </p:cNvSpPr>
          <p:nvPr>
            <p:ph type="sldNum" sz="quarter" idx="12"/>
          </p:nvPr>
        </p:nvSpPr>
        <p:spPr/>
        <p:txBody>
          <a:bodyPr/>
          <a:lstStyle/>
          <a:p>
            <a:fld id="{570B7371-373E-4D93-A138-879E0635481B}" type="slidenum">
              <a:rPr lang="en-US" smtClean="0"/>
              <a:t>12</a:t>
            </a:fld>
            <a:endParaRPr lang="en-US"/>
          </a:p>
        </p:txBody>
      </p:sp>
    </p:spTree>
    <p:extLst>
      <p:ext uri="{BB962C8B-B14F-4D97-AF65-F5344CB8AC3E}">
        <p14:creationId xmlns:p14="http://schemas.microsoft.com/office/powerpoint/2010/main" val="2762718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a:extLst>
              <a:ext uri="{FF2B5EF4-FFF2-40B4-BE49-F238E27FC236}">
                <a16:creationId xmlns:a16="http://schemas.microsoft.com/office/drawing/2014/main" id="{7A460641-2F29-40DD-A6AF-E7E2C0DB9D0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68178" cy="6965244"/>
          </a:xfrm>
        </p:spPr>
      </p:pic>
      <p:sp>
        <p:nvSpPr>
          <p:cNvPr id="4" name="Slide Number Placeholder 3">
            <a:extLst>
              <a:ext uri="{FF2B5EF4-FFF2-40B4-BE49-F238E27FC236}">
                <a16:creationId xmlns:a16="http://schemas.microsoft.com/office/drawing/2014/main" id="{EE7102B5-72F0-4459-9821-34A51A35E136}"/>
              </a:ext>
            </a:extLst>
          </p:cNvPr>
          <p:cNvSpPr>
            <a:spLocks noGrp="1"/>
          </p:cNvSpPr>
          <p:nvPr>
            <p:ph type="sldNum" sz="quarter" idx="12"/>
          </p:nvPr>
        </p:nvSpPr>
        <p:spPr/>
        <p:txBody>
          <a:bodyPr/>
          <a:lstStyle/>
          <a:p>
            <a:fld id="{570B7371-373E-4D93-A138-879E0635481B}" type="slidenum">
              <a:rPr lang="en-US" smtClean="0"/>
              <a:t>13</a:t>
            </a:fld>
            <a:endParaRPr lang="en-US"/>
          </a:p>
        </p:txBody>
      </p:sp>
      <p:sp>
        <p:nvSpPr>
          <p:cNvPr id="7" name="TextBox 6">
            <a:extLst>
              <a:ext uri="{FF2B5EF4-FFF2-40B4-BE49-F238E27FC236}">
                <a16:creationId xmlns:a16="http://schemas.microsoft.com/office/drawing/2014/main" id="{F3071D36-16A1-42C9-BF80-12E7E424FFCB}"/>
              </a:ext>
            </a:extLst>
          </p:cNvPr>
          <p:cNvSpPr txBox="1"/>
          <p:nvPr/>
        </p:nvSpPr>
        <p:spPr>
          <a:xfrm>
            <a:off x="1128889" y="1433689"/>
            <a:ext cx="4775200" cy="1938992"/>
          </a:xfrm>
          <a:prstGeom prst="rect">
            <a:avLst/>
          </a:prstGeom>
          <a:noFill/>
        </p:spPr>
        <p:txBody>
          <a:bodyPr wrap="square" rtlCol="0">
            <a:spAutoFit/>
          </a:bodyPr>
          <a:lstStyle/>
          <a:p>
            <a:r>
              <a:rPr lang="en-US" sz="6000" dirty="0">
                <a:latin typeface="Blackadder ITC" panose="04020505051007020D02" pitchFamily="82" charset="0"/>
              </a:rPr>
              <a:t>Thank you for attention </a:t>
            </a:r>
          </a:p>
        </p:txBody>
      </p:sp>
    </p:spTree>
    <p:extLst>
      <p:ext uri="{BB962C8B-B14F-4D97-AF65-F5344CB8AC3E}">
        <p14:creationId xmlns:p14="http://schemas.microsoft.com/office/powerpoint/2010/main" val="468050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400" noProof="1"/>
              <a:t>Over review about breast cancer .</a:t>
            </a:r>
          </a:p>
          <a:p>
            <a:pPr marL="514350" indent="-514350">
              <a:buFont typeface="+mj-lt"/>
              <a:buAutoNum type="arabicPeriod"/>
            </a:pPr>
            <a:endParaRPr lang="en-US" sz="2400" noProof="1"/>
          </a:p>
          <a:p>
            <a:pPr marL="514350" indent="-514350">
              <a:buFont typeface="+mj-lt"/>
              <a:buAutoNum type="arabicPeriod"/>
            </a:pPr>
            <a:r>
              <a:rPr lang="en-US" sz="2400" noProof="1"/>
              <a:t>Discuss diagnosis of breast cancer .</a:t>
            </a:r>
          </a:p>
          <a:p>
            <a:pPr marL="514350" indent="-514350">
              <a:buFont typeface="+mj-lt"/>
              <a:buAutoNum type="arabicPeriod"/>
            </a:pPr>
            <a:endParaRPr lang="en-US" sz="2400" noProof="1"/>
          </a:p>
          <a:p>
            <a:pPr marL="514350" indent="-514350">
              <a:buFont typeface="+mj-lt"/>
              <a:buAutoNum type="arabicPeriod"/>
            </a:pPr>
            <a:r>
              <a:rPr lang="en-US" sz="2400" noProof="1"/>
              <a:t>Outline treatments of breast cancer .</a:t>
            </a:r>
          </a:p>
          <a:p>
            <a:pPr marL="514350" indent="-514350">
              <a:buFont typeface="+mj-lt"/>
              <a:buAutoNum type="arabicPeriod"/>
            </a:pPr>
            <a:endParaRPr lang="en-US" sz="2400" noProof="1"/>
          </a:p>
          <a:p>
            <a:pPr marL="514350" indent="-514350">
              <a:buFont typeface="+mj-lt"/>
              <a:buAutoNum type="arabicPeriod"/>
            </a:pPr>
            <a:r>
              <a:rPr lang="en-US" sz="2400" noProof="1"/>
              <a:t>Discuss how we can prevent .</a:t>
            </a:r>
          </a:p>
        </p:txBody>
      </p:sp>
      <p:sp>
        <p:nvSpPr>
          <p:cNvPr id="4" name="Slide Number Placeholder 3">
            <a:extLst>
              <a:ext uri="{FF2B5EF4-FFF2-40B4-BE49-F238E27FC236}">
                <a16:creationId xmlns:a16="http://schemas.microsoft.com/office/drawing/2014/main" id="{568A3B86-0051-43B9-BBC6-612D6522F5C7}"/>
              </a:ext>
            </a:extLst>
          </p:cNvPr>
          <p:cNvSpPr>
            <a:spLocks noGrp="1"/>
          </p:cNvSpPr>
          <p:nvPr>
            <p:ph type="sldNum" sz="quarter" idx="12"/>
          </p:nvPr>
        </p:nvSpPr>
        <p:spPr/>
        <p:txBody>
          <a:bodyPr/>
          <a:lstStyle/>
          <a:p>
            <a:fld id="{570B7371-373E-4D93-A138-879E0635481B}" type="slidenum">
              <a:rPr lang="en-US" smtClean="0"/>
              <a:t>2</a:t>
            </a:fld>
            <a:endParaRPr lang="en-US"/>
          </a:p>
        </p:txBody>
      </p:sp>
    </p:spTree>
    <p:extLst>
      <p:ext uri="{BB962C8B-B14F-4D97-AF65-F5344CB8AC3E}">
        <p14:creationId xmlns:p14="http://schemas.microsoft.com/office/powerpoint/2010/main" val="11134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t>
            </a:r>
          </a:p>
        </p:txBody>
      </p:sp>
      <p:sp>
        <p:nvSpPr>
          <p:cNvPr id="3" name="Content Placeholder 2"/>
          <p:cNvSpPr>
            <a:spLocks noGrp="1"/>
          </p:cNvSpPr>
          <p:nvPr>
            <p:ph idx="1"/>
          </p:nvPr>
        </p:nvSpPr>
        <p:spPr>
          <a:xfrm>
            <a:off x="628650" y="1825625"/>
            <a:ext cx="7886700" cy="4254542"/>
          </a:xfrm>
        </p:spPr>
        <p:txBody>
          <a:bodyPr>
            <a:normAutofit/>
          </a:bodyPr>
          <a:lstStyle/>
          <a:p>
            <a:r>
              <a:rPr lang="en-US" sz="2400" b="0" i="0" dirty="0">
                <a:solidFill>
                  <a:srgbClr val="222222"/>
                </a:solidFill>
                <a:effectLst/>
                <a:latin typeface="Roboto Slab"/>
              </a:rPr>
              <a:t>Breast cancer is the most common in women ,The breast cancer are the second cause leading to death of women .</a:t>
            </a:r>
          </a:p>
          <a:p>
            <a:pPr marL="0" indent="0">
              <a:buNone/>
            </a:pPr>
            <a:endParaRPr lang="en-US" sz="2400" b="0" i="0" dirty="0">
              <a:solidFill>
                <a:srgbClr val="222222"/>
              </a:solidFill>
              <a:effectLst/>
              <a:latin typeface="Roboto Slab"/>
            </a:endParaRPr>
          </a:p>
          <a:p>
            <a:r>
              <a:rPr lang="en-US" sz="2400" b="0" i="0" dirty="0">
                <a:solidFill>
                  <a:srgbClr val="222222"/>
                </a:solidFill>
                <a:effectLst/>
                <a:latin typeface="Roboto Slab"/>
              </a:rPr>
              <a:t>About 255,000 women and 2,300 men are diagnosed with breast cancer each year in the United States, and about 42,000 women and 500 men die from breast cancer each year in the United States.</a:t>
            </a:r>
            <a:endParaRPr lang="en-US" sz="2400" noProof="1"/>
          </a:p>
        </p:txBody>
      </p:sp>
      <p:sp>
        <p:nvSpPr>
          <p:cNvPr id="4" name="Slide Number Placeholder 3">
            <a:extLst>
              <a:ext uri="{FF2B5EF4-FFF2-40B4-BE49-F238E27FC236}">
                <a16:creationId xmlns:a16="http://schemas.microsoft.com/office/drawing/2014/main" id="{8F4615EC-4DAC-428A-854E-7F757511B6E9}"/>
              </a:ext>
            </a:extLst>
          </p:cNvPr>
          <p:cNvSpPr>
            <a:spLocks noGrp="1"/>
          </p:cNvSpPr>
          <p:nvPr>
            <p:ph type="sldNum" sz="quarter" idx="12"/>
          </p:nvPr>
        </p:nvSpPr>
        <p:spPr/>
        <p:txBody>
          <a:bodyPr/>
          <a:lstStyle/>
          <a:p>
            <a:fld id="{570B7371-373E-4D93-A138-879E0635481B}" type="slidenum">
              <a:rPr lang="en-US" smtClean="0"/>
              <a:t>3</a:t>
            </a:fld>
            <a:endParaRPr lang="en-US"/>
          </a:p>
        </p:txBody>
      </p:sp>
    </p:spTree>
    <p:extLst>
      <p:ext uri="{BB962C8B-B14F-4D97-AF65-F5344CB8AC3E}">
        <p14:creationId xmlns:p14="http://schemas.microsoft.com/office/powerpoint/2010/main" val="158169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t>How does breast cancer diagnosed ?</a:t>
            </a:r>
          </a:p>
        </p:txBody>
      </p:sp>
      <p:sp>
        <p:nvSpPr>
          <p:cNvPr id="3" name="Content Placeholder 2"/>
          <p:cNvSpPr>
            <a:spLocks noGrp="1"/>
          </p:cNvSpPr>
          <p:nvPr>
            <p:ph idx="1"/>
          </p:nvPr>
        </p:nvSpPr>
        <p:spPr/>
        <p:txBody>
          <a:bodyPr>
            <a:normAutofit/>
          </a:bodyPr>
          <a:lstStyle/>
          <a:p>
            <a:r>
              <a:rPr lang="en-US" sz="2400" noProof="1"/>
              <a:t>Breast ultrasound .</a:t>
            </a:r>
          </a:p>
          <a:p>
            <a:endParaRPr lang="en-US" sz="2400" noProof="1"/>
          </a:p>
          <a:p>
            <a:r>
              <a:rPr lang="en-US" sz="2400" noProof="1"/>
              <a:t>Diagnostic mammography .</a:t>
            </a:r>
          </a:p>
          <a:p>
            <a:endParaRPr lang="en-US" sz="2400" noProof="1"/>
          </a:p>
          <a:p>
            <a:r>
              <a:rPr lang="en-US" sz="2400" noProof="1"/>
              <a:t>Breast magnetic resonance imagind ( MRI ) .</a:t>
            </a:r>
          </a:p>
          <a:p>
            <a:endParaRPr lang="en-US" sz="2400" noProof="1"/>
          </a:p>
          <a:p>
            <a:r>
              <a:rPr lang="en-US" sz="2400" noProof="1"/>
              <a:t>Biopsy .</a:t>
            </a:r>
          </a:p>
        </p:txBody>
      </p:sp>
      <p:sp>
        <p:nvSpPr>
          <p:cNvPr id="4" name="Slide Number Placeholder 3">
            <a:extLst>
              <a:ext uri="{FF2B5EF4-FFF2-40B4-BE49-F238E27FC236}">
                <a16:creationId xmlns:a16="http://schemas.microsoft.com/office/drawing/2014/main" id="{7A2F5417-C690-4E46-9C57-BE61AAF65E07}"/>
              </a:ext>
            </a:extLst>
          </p:cNvPr>
          <p:cNvSpPr>
            <a:spLocks noGrp="1"/>
          </p:cNvSpPr>
          <p:nvPr>
            <p:ph type="sldNum" sz="quarter" idx="12"/>
          </p:nvPr>
        </p:nvSpPr>
        <p:spPr/>
        <p:txBody>
          <a:bodyPr/>
          <a:lstStyle/>
          <a:p>
            <a:fld id="{570B7371-373E-4D93-A138-879E0635481B}" type="slidenum">
              <a:rPr lang="en-US" smtClean="0"/>
              <a:t>4</a:t>
            </a:fld>
            <a:endParaRPr lang="en-US"/>
          </a:p>
        </p:txBody>
      </p:sp>
    </p:spTree>
    <p:extLst>
      <p:ext uri="{BB962C8B-B14F-4D97-AF65-F5344CB8AC3E}">
        <p14:creationId xmlns:p14="http://schemas.microsoft.com/office/powerpoint/2010/main" val="201310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arn(inVertic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noProof="1"/>
              <a:t>Breast ultrasound</a:t>
            </a:r>
            <a:endParaRPr lang="en-US" dirty="0"/>
          </a:p>
        </p:txBody>
      </p:sp>
      <p:pic>
        <p:nvPicPr>
          <p:cNvPr id="5" name="Content Placeholder 4">
            <a:extLst>
              <a:ext uri="{FF2B5EF4-FFF2-40B4-BE49-F238E27FC236}">
                <a16:creationId xmlns:a16="http://schemas.microsoft.com/office/drawing/2014/main" id="{053CC1E0-6AE0-46FD-AC3F-1738E5796E5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1430" y="2141536"/>
            <a:ext cx="6527007" cy="4351338"/>
          </a:xfrm>
        </p:spPr>
      </p:pic>
      <p:sp>
        <p:nvSpPr>
          <p:cNvPr id="3" name="Slide Number Placeholder 2">
            <a:extLst>
              <a:ext uri="{FF2B5EF4-FFF2-40B4-BE49-F238E27FC236}">
                <a16:creationId xmlns:a16="http://schemas.microsoft.com/office/drawing/2014/main" id="{E6B59FF2-9B23-4BF5-B0FC-15F125574516}"/>
              </a:ext>
            </a:extLst>
          </p:cNvPr>
          <p:cNvSpPr>
            <a:spLocks noGrp="1"/>
          </p:cNvSpPr>
          <p:nvPr>
            <p:ph type="sldNum" sz="quarter" idx="12"/>
          </p:nvPr>
        </p:nvSpPr>
        <p:spPr/>
        <p:txBody>
          <a:bodyPr/>
          <a:lstStyle/>
          <a:p>
            <a:fld id="{570B7371-373E-4D93-A138-879E0635481B}" type="slidenum">
              <a:rPr lang="en-US" smtClean="0"/>
              <a:t>5</a:t>
            </a:fld>
            <a:endParaRPr lang="en-US"/>
          </a:p>
        </p:txBody>
      </p:sp>
    </p:spTree>
    <p:extLst>
      <p:ext uri="{BB962C8B-B14F-4D97-AF65-F5344CB8AC3E}">
        <p14:creationId xmlns:p14="http://schemas.microsoft.com/office/powerpoint/2010/main" val="473211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noProof="1"/>
              <a:t>Diagnostic mammography</a:t>
            </a:r>
            <a:endParaRPr lang="en-US" dirty="0"/>
          </a:p>
        </p:txBody>
      </p:sp>
      <p:pic>
        <p:nvPicPr>
          <p:cNvPr id="5" name="Content Placeholder 4">
            <a:extLst>
              <a:ext uri="{FF2B5EF4-FFF2-40B4-BE49-F238E27FC236}">
                <a16:creationId xmlns:a16="http://schemas.microsoft.com/office/drawing/2014/main" id="{DDF6AD5C-401F-46CD-AAB1-C267695DCAB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0515" y="2101939"/>
            <a:ext cx="6181725" cy="4114800"/>
          </a:xfrm>
        </p:spPr>
      </p:pic>
      <p:sp>
        <p:nvSpPr>
          <p:cNvPr id="3" name="Slide Number Placeholder 2">
            <a:extLst>
              <a:ext uri="{FF2B5EF4-FFF2-40B4-BE49-F238E27FC236}">
                <a16:creationId xmlns:a16="http://schemas.microsoft.com/office/drawing/2014/main" id="{91122C4E-AA57-4FCE-B189-54622ACA5911}"/>
              </a:ext>
            </a:extLst>
          </p:cNvPr>
          <p:cNvSpPr>
            <a:spLocks noGrp="1"/>
          </p:cNvSpPr>
          <p:nvPr>
            <p:ph type="sldNum" sz="quarter" idx="12"/>
          </p:nvPr>
        </p:nvSpPr>
        <p:spPr/>
        <p:txBody>
          <a:bodyPr/>
          <a:lstStyle/>
          <a:p>
            <a:fld id="{570B7371-373E-4D93-A138-879E0635481B}" type="slidenum">
              <a:rPr lang="en-US" smtClean="0"/>
              <a:t>6</a:t>
            </a:fld>
            <a:endParaRPr lang="en-US"/>
          </a:p>
        </p:txBody>
      </p:sp>
    </p:spTree>
    <p:extLst>
      <p:ext uri="{BB962C8B-B14F-4D97-AF65-F5344CB8AC3E}">
        <p14:creationId xmlns:p14="http://schemas.microsoft.com/office/powerpoint/2010/main" val="993794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noProof="1"/>
              <a:t>Breast magnetic resonance imagind ( MRI )</a:t>
            </a:r>
            <a:endParaRPr lang="en-US" dirty="0"/>
          </a:p>
        </p:txBody>
      </p:sp>
      <p:pic>
        <p:nvPicPr>
          <p:cNvPr id="5" name="Content Placeholder 4">
            <a:extLst>
              <a:ext uri="{FF2B5EF4-FFF2-40B4-BE49-F238E27FC236}">
                <a16:creationId xmlns:a16="http://schemas.microsoft.com/office/drawing/2014/main" id="{B4683429-8AB4-4EF3-9E23-23D1A50EA68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9163" y="2141536"/>
            <a:ext cx="6527007" cy="4351338"/>
          </a:xfrm>
        </p:spPr>
      </p:pic>
      <p:sp>
        <p:nvSpPr>
          <p:cNvPr id="3" name="Slide Number Placeholder 2">
            <a:extLst>
              <a:ext uri="{FF2B5EF4-FFF2-40B4-BE49-F238E27FC236}">
                <a16:creationId xmlns:a16="http://schemas.microsoft.com/office/drawing/2014/main" id="{61431576-F960-463E-B549-68E53656A4A1}"/>
              </a:ext>
            </a:extLst>
          </p:cNvPr>
          <p:cNvSpPr>
            <a:spLocks noGrp="1"/>
          </p:cNvSpPr>
          <p:nvPr>
            <p:ph type="sldNum" sz="quarter" idx="12"/>
          </p:nvPr>
        </p:nvSpPr>
        <p:spPr/>
        <p:txBody>
          <a:bodyPr/>
          <a:lstStyle/>
          <a:p>
            <a:fld id="{570B7371-373E-4D93-A138-879E0635481B}" type="slidenum">
              <a:rPr lang="en-US" smtClean="0"/>
              <a:t>7</a:t>
            </a:fld>
            <a:endParaRPr lang="en-US"/>
          </a:p>
        </p:txBody>
      </p:sp>
    </p:spTree>
    <p:extLst>
      <p:ext uri="{BB962C8B-B14F-4D97-AF65-F5344CB8AC3E}">
        <p14:creationId xmlns:p14="http://schemas.microsoft.com/office/powerpoint/2010/main" val="2294995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Biopsy </a:t>
            </a:r>
            <a:endParaRPr lang="en-US" dirty="0"/>
          </a:p>
        </p:txBody>
      </p:sp>
      <p:pic>
        <p:nvPicPr>
          <p:cNvPr id="7" name="Content Placeholder 6">
            <a:extLst>
              <a:ext uri="{FF2B5EF4-FFF2-40B4-BE49-F238E27FC236}">
                <a16:creationId xmlns:a16="http://schemas.microsoft.com/office/drawing/2014/main" id="{DF02C0F3-1872-4141-AB76-55E41321585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2133" y="2223294"/>
            <a:ext cx="7224889" cy="4269580"/>
          </a:xfrm>
        </p:spPr>
      </p:pic>
      <p:sp>
        <p:nvSpPr>
          <p:cNvPr id="3" name="Slide Number Placeholder 2">
            <a:extLst>
              <a:ext uri="{FF2B5EF4-FFF2-40B4-BE49-F238E27FC236}">
                <a16:creationId xmlns:a16="http://schemas.microsoft.com/office/drawing/2014/main" id="{4BEBCC31-16F1-400B-AB90-3AE8E9596D77}"/>
              </a:ext>
            </a:extLst>
          </p:cNvPr>
          <p:cNvSpPr>
            <a:spLocks noGrp="1"/>
          </p:cNvSpPr>
          <p:nvPr>
            <p:ph type="sldNum" sz="quarter" idx="12"/>
          </p:nvPr>
        </p:nvSpPr>
        <p:spPr/>
        <p:txBody>
          <a:bodyPr/>
          <a:lstStyle/>
          <a:p>
            <a:fld id="{570B7371-373E-4D93-A138-879E0635481B}" type="slidenum">
              <a:rPr lang="en-US" smtClean="0"/>
              <a:t>8</a:t>
            </a:fld>
            <a:endParaRPr lang="en-US"/>
          </a:p>
        </p:txBody>
      </p:sp>
    </p:spTree>
    <p:extLst>
      <p:ext uri="{BB962C8B-B14F-4D97-AF65-F5344CB8AC3E}">
        <p14:creationId xmlns:p14="http://schemas.microsoft.com/office/powerpoint/2010/main" val="1465430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is breast cancer </a:t>
            </a:r>
            <a:br>
              <a:rPr lang="en-US" dirty="0"/>
            </a:br>
            <a:r>
              <a:rPr lang="en-US" dirty="0"/>
              <a:t>treated ? </a:t>
            </a:r>
          </a:p>
        </p:txBody>
      </p:sp>
      <p:sp>
        <p:nvSpPr>
          <p:cNvPr id="3" name="Content Placeholder 2"/>
          <p:cNvSpPr>
            <a:spLocks noGrp="1"/>
          </p:cNvSpPr>
          <p:nvPr>
            <p:ph idx="1"/>
          </p:nvPr>
        </p:nvSpPr>
        <p:spPr/>
        <p:txBody>
          <a:bodyPr/>
          <a:lstStyle/>
          <a:p>
            <a:r>
              <a:rPr lang="en-US" sz="3600" noProof="1"/>
              <a:t> </a:t>
            </a:r>
            <a:r>
              <a:rPr lang="en-US" sz="2400" noProof="1"/>
              <a:t>Surgery </a:t>
            </a:r>
          </a:p>
          <a:p>
            <a:endParaRPr lang="en-US" sz="2400" noProof="1"/>
          </a:p>
          <a:p>
            <a:r>
              <a:rPr lang="en-US" sz="2400" noProof="1"/>
              <a:t>Chemotherapy </a:t>
            </a:r>
          </a:p>
          <a:p>
            <a:endParaRPr lang="en-US" sz="2400" noProof="1"/>
          </a:p>
          <a:p>
            <a:r>
              <a:rPr lang="en-US" sz="2400" noProof="1"/>
              <a:t>Hormonal therapy </a:t>
            </a:r>
          </a:p>
          <a:p>
            <a:endParaRPr lang="en-US" sz="2400" noProof="1"/>
          </a:p>
          <a:p>
            <a:r>
              <a:rPr lang="en-US" sz="2400" noProof="1"/>
              <a:t>Radiation therapy </a:t>
            </a:r>
            <a:endParaRPr lang="en-US" noProof="1"/>
          </a:p>
        </p:txBody>
      </p:sp>
      <p:sp>
        <p:nvSpPr>
          <p:cNvPr id="4" name="Slide Number Placeholder 3">
            <a:extLst>
              <a:ext uri="{FF2B5EF4-FFF2-40B4-BE49-F238E27FC236}">
                <a16:creationId xmlns:a16="http://schemas.microsoft.com/office/drawing/2014/main" id="{5B894AA2-0407-4E6D-B4D4-A0210B45422B}"/>
              </a:ext>
            </a:extLst>
          </p:cNvPr>
          <p:cNvSpPr>
            <a:spLocks noGrp="1"/>
          </p:cNvSpPr>
          <p:nvPr>
            <p:ph type="sldNum" sz="quarter" idx="12"/>
          </p:nvPr>
        </p:nvSpPr>
        <p:spPr/>
        <p:txBody>
          <a:bodyPr/>
          <a:lstStyle/>
          <a:p>
            <a:fld id="{570B7371-373E-4D93-A138-879E0635481B}" type="slidenum">
              <a:rPr lang="en-US" smtClean="0"/>
              <a:t>9</a:t>
            </a:fld>
            <a:endParaRPr lang="en-US"/>
          </a:p>
        </p:txBody>
      </p:sp>
    </p:spTree>
    <p:extLst>
      <p:ext uri="{BB962C8B-B14F-4D97-AF65-F5344CB8AC3E}">
        <p14:creationId xmlns:p14="http://schemas.microsoft.com/office/powerpoint/2010/main" val="223595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ema">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amwork PowerPoint Template" id="{CBDCBEF4-95CD-4473-A3A5-04529BC39C3A}" vid="{2BA7AB18-47FC-4CB1-BB69-AA1E0804C1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Breast-Cancer-PowerPoint-Template</Template>
  <TotalTime>386</TotalTime>
  <Words>418</Words>
  <Application>Microsoft Office PowerPoint</Application>
  <PresentationFormat>On-screen Show (4:3)</PresentationFormat>
  <Paragraphs>74</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Blackadder ITC</vt:lpstr>
      <vt:lpstr>Calibri</vt:lpstr>
      <vt:lpstr>Open Sans</vt:lpstr>
      <vt:lpstr>Roboto Slab</vt:lpstr>
      <vt:lpstr>Trebuchet MS</vt:lpstr>
      <vt:lpstr>Office tema</vt:lpstr>
      <vt:lpstr>Early Detection  Saves Lives</vt:lpstr>
      <vt:lpstr>Objectives </vt:lpstr>
      <vt:lpstr>Overview </vt:lpstr>
      <vt:lpstr>How does breast cancer diagnosed ?</vt:lpstr>
      <vt:lpstr>Breast ultrasound</vt:lpstr>
      <vt:lpstr>Diagnostic mammography</vt:lpstr>
      <vt:lpstr>Breast magnetic resonance imagind ( MRI )</vt:lpstr>
      <vt:lpstr>Biopsy </vt:lpstr>
      <vt:lpstr>How is breast cancer  treated ? </vt:lpstr>
      <vt:lpstr>Preventions of breast cancer</vt:lpstr>
      <vt:lpstr>Conclusion </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2O14</dc:creator>
  <cp:lastModifiedBy>DR.Ahmed Saker 2O14</cp:lastModifiedBy>
  <cp:revision>25</cp:revision>
  <dcterms:created xsi:type="dcterms:W3CDTF">2022-04-21T14:33:16Z</dcterms:created>
  <dcterms:modified xsi:type="dcterms:W3CDTF">2022-06-06T08:54:02Z</dcterms:modified>
</cp:coreProperties>
</file>