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4" r:id="rId5"/>
    <p:sldId id="265" r:id="rId6"/>
    <p:sldId id="267" r:id="rId7"/>
    <p:sldId id="262" r:id="rId8"/>
    <p:sldId id="261" r:id="rId9"/>
    <p:sldId id="26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em" initials="s" lastIdx="1" clrIdx="0">
    <p:extLst>
      <p:ext uri="{19B8F6BF-5375-455C-9EA6-DF929625EA0E}">
        <p15:presenceInfo xmlns:p15="http://schemas.microsoft.com/office/powerpoint/2012/main" userId="sale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8" d="100"/>
          <a:sy n="78" d="100"/>
        </p:scale>
        <p:origin x="10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11-09T11:24:27.091" idx="1">
    <p:pos x="6085" y="4796"/>
    <p:text/>
    <p:extLst>
      <p:ext uri="{C676402C-5697-4E1C-873F-D02D1690AC5C}">
        <p15:threadingInfo xmlns:p15="http://schemas.microsoft.com/office/powerpoint/2012/main" timeZoneBias="-12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8/5/2023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8/5/2023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8/5/2023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8/5/2023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omments" Target="../comments/comment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humanrights.gov.au/our-work/education/introduction-human-rights" TargetMode="External"/><Relationship Id="rId2" Type="http://schemas.openxmlformats.org/officeDocument/2006/relationships/hyperlink" Target="https://askanydifference.com/difference-between-rights-and-duties/" TargetMode="External"/><Relationship Id="rId1" Type="http://schemas.openxmlformats.org/officeDocument/2006/relationships/slideLayout" Target="../slideLayouts/slideLayout7.xml"/><Relationship Id="rId5" Type="http://schemas.openxmlformats.org/officeDocument/2006/relationships/hyperlink" Target="https://www.tandfonline.com/doi/abs/10.1080/13621020903174647?cookieSet=1" TargetMode="External"/><Relationship Id="rId4" Type="http://schemas.openxmlformats.org/officeDocument/2006/relationships/hyperlink" Target="https://www.bbc.co.uk/ethics/introduction/duty_1.shtml"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51ABED-E72D-4A36-B447-34A093FAB256}"/>
              </a:ext>
            </a:extLst>
          </p:cNvPr>
          <p:cNvPicPr>
            <a:picLocks noChangeAspect="1"/>
          </p:cNvPicPr>
          <p:nvPr/>
        </p:nvPicPr>
        <p:blipFill>
          <a:blip r:embed="rId2"/>
          <a:stretch>
            <a:fillRect/>
          </a:stretch>
        </p:blipFill>
        <p:spPr>
          <a:xfrm>
            <a:off x="783939" y="0"/>
            <a:ext cx="1517229" cy="1233707"/>
          </a:xfrm>
          <a:prstGeom prst="rect">
            <a:avLst/>
          </a:prstGeom>
        </p:spPr>
      </p:pic>
      <p:pic>
        <p:nvPicPr>
          <p:cNvPr id="5" name="Picture 4">
            <a:extLst>
              <a:ext uri="{FF2B5EF4-FFF2-40B4-BE49-F238E27FC236}">
                <a16:creationId xmlns:a16="http://schemas.microsoft.com/office/drawing/2014/main" id="{C097199E-AEC1-4039-9160-048C2982C210}"/>
              </a:ext>
            </a:extLst>
          </p:cNvPr>
          <p:cNvPicPr>
            <a:picLocks noChangeAspect="1"/>
          </p:cNvPicPr>
          <p:nvPr/>
        </p:nvPicPr>
        <p:blipFill>
          <a:blip r:embed="rId3"/>
          <a:stretch>
            <a:fillRect/>
          </a:stretch>
        </p:blipFill>
        <p:spPr>
          <a:xfrm>
            <a:off x="9314216" y="0"/>
            <a:ext cx="1233707" cy="1233707"/>
          </a:xfrm>
          <a:prstGeom prst="rect">
            <a:avLst/>
          </a:prstGeom>
        </p:spPr>
      </p:pic>
      <p:pic>
        <p:nvPicPr>
          <p:cNvPr id="6" name="Picture 5">
            <a:extLst>
              <a:ext uri="{FF2B5EF4-FFF2-40B4-BE49-F238E27FC236}">
                <a16:creationId xmlns:a16="http://schemas.microsoft.com/office/drawing/2014/main" id="{FB895307-2A4E-41E1-A6B1-3E4CB3F11564}"/>
              </a:ext>
            </a:extLst>
          </p:cNvPr>
          <p:cNvPicPr>
            <a:picLocks noChangeAspect="1"/>
          </p:cNvPicPr>
          <p:nvPr/>
        </p:nvPicPr>
        <p:blipFill>
          <a:blip r:embed="rId4"/>
          <a:stretch>
            <a:fillRect/>
          </a:stretch>
        </p:blipFill>
        <p:spPr>
          <a:xfrm>
            <a:off x="2444291" y="281520"/>
            <a:ext cx="6726802" cy="670665"/>
          </a:xfrm>
          <a:prstGeom prst="rect">
            <a:avLst/>
          </a:prstGeom>
        </p:spPr>
      </p:pic>
      <p:pic>
        <p:nvPicPr>
          <p:cNvPr id="7" name="Picture 6">
            <a:extLst>
              <a:ext uri="{FF2B5EF4-FFF2-40B4-BE49-F238E27FC236}">
                <a16:creationId xmlns:a16="http://schemas.microsoft.com/office/drawing/2014/main" id="{C073D86B-7079-4E42-B7CE-D5D2DED8459A}"/>
              </a:ext>
            </a:extLst>
          </p:cNvPr>
          <p:cNvPicPr>
            <a:picLocks noChangeAspect="1"/>
          </p:cNvPicPr>
          <p:nvPr/>
        </p:nvPicPr>
        <p:blipFill>
          <a:blip r:embed="rId5"/>
          <a:stretch>
            <a:fillRect/>
          </a:stretch>
        </p:blipFill>
        <p:spPr>
          <a:xfrm>
            <a:off x="-104780" y="5815494"/>
            <a:ext cx="6655140" cy="1042506"/>
          </a:xfrm>
          <a:prstGeom prst="rect">
            <a:avLst/>
          </a:prstGeom>
        </p:spPr>
      </p:pic>
      <p:sp>
        <p:nvSpPr>
          <p:cNvPr id="10" name="TextBox 9">
            <a:extLst>
              <a:ext uri="{FF2B5EF4-FFF2-40B4-BE49-F238E27FC236}">
                <a16:creationId xmlns:a16="http://schemas.microsoft.com/office/drawing/2014/main" id="{99127E31-7454-412C-9626-C13861449C7D}"/>
              </a:ext>
            </a:extLst>
          </p:cNvPr>
          <p:cNvSpPr txBox="1"/>
          <p:nvPr/>
        </p:nvSpPr>
        <p:spPr>
          <a:xfrm>
            <a:off x="1873146" y="2942086"/>
            <a:ext cx="10531953" cy="723275"/>
          </a:xfrm>
          <a:prstGeom prst="rect">
            <a:avLst/>
          </a:prstGeom>
          <a:noFill/>
        </p:spPr>
        <p:txBody>
          <a:bodyPr wrap="square">
            <a:spAutoFit/>
          </a:bodyPr>
          <a:lstStyle/>
          <a:p>
            <a:r>
              <a:rPr lang="en-GB" sz="4100" kern="0" dirty="0">
                <a:solidFill>
                  <a:srgbClr val="000000"/>
                </a:solidFill>
                <a:latin typeface="Be Vietnam"/>
                <a:sym typeface="Be Vietnam"/>
              </a:rPr>
              <a:t>Ethics of Duties and Rights</a:t>
            </a:r>
            <a:endParaRPr lang="en-US" dirty="0"/>
          </a:p>
        </p:txBody>
      </p:sp>
      <p:pic>
        <p:nvPicPr>
          <p:cNvPr id="2" name="Picture 1">
            <a:extLst>
              <a:ext uri="{FF2B5EF4-FFF2-40B4-BE49-F238E27FC236}">
                <a16:creationId xmlns:a16="http://schemas.microsoft.com/office/drawing/2014/main" id="{E99873A0-3601-40C2-6826-B0CA9DCC89BA}"/>
              </a:ext>
            </a:extLst>
          </p:cNvPr>
          <p:cNvPicPr>
            <a:picLocks noChangeAspect="1"/>
          </p:cNvPicPr>
          <p:nvPr/>
        </p:nvPicPr>
        <p:blipFill>
          <a:blip r:embed="rId6"/>
          <a:stretch>
            <a:fillRect/>
          </a:stretch>
        </p:blipFill>
        <p:spPr>
          <a:xfrm>
            <a:off x="8908837" y="5139812"/>
            <a:ext cx="3283163" cy="1718188"/>
          </a:xfrm>
          <a:prstGeom prst="rect">
            <a:avLst/>
          </a:prstGeom>
        </p:spPr>
      </p:pic>
    </p:spTree>
    <p:extLst>
      <p:ext uri="{BB962C8B-B14F-4D97-AF65-F5344CB8AC3E}">
        <p14:creationId xmlns:p14="http://schemas.microsoft.com/office/powerpoint/2010/main" val="1008010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477DB1-4B86-4E8C-9361-32C578498D67}"/>
              </a:ext>
            </a:extLst>
          </p:cNvPr>
          <p:cNvPicPr>
            <a:picLocks noChangeAspect="1"/>
          </p:cNvPicPr>
          <p:nvPr/>
        </p:nvPicPr>
        <p:blipFill>
          <a:blip r:embed="rId2"/>
          <a:stretch>
            <a:fillRect/>
          </a:stretch>
        </p:blipFill>
        <p:spPr>
          <a:xfrm>
            <a:off x="3886278" y="59008"/>
            <a:ext cx="3694496" cy="963251"/>
          </a:xfrm>
          <a:prstGeom prst="rect">
            <a:avLst/>
          </a:prstGeom>
        </p:spPr>
      </p:pic>
      <p:sp>
        <p:nvSpPr>
          <p:cNvPr id="5" name="TextBox 4">
            <a:extLst>
              <a:ext uri="{FF2B5EF4-FFF2-40B4-BE49-F238E27FC236}">
                <a16:creationId xmlns:a16="http://schemas.microsoft.com/office/drawing/2014/main" id="{E49002C0-B463-4FB1-B1E4-9F538F8EAFEA}"/>
              </a:ext>
            </a:extLst>
          </p:cNvPr>
          <p:cNvSpPr txBox="1"/>
          <p:nvPr/>
        </p:nvSpPr>
        <p:spPr>
          <a:xfrm>
            <a:off x="639360" y="1680154"/>
            <a:ext cx="6102626" cy="2554545"/>
          </a:xfrm>
          <a:prstGeom prst="rect">
            <a:avLst/>
          </a:prstGeom>
          <a:noFill/>
        </p:spPr>
        <p:txBody>
          <a:bodyPr wrap="square">
            <a:spAutoFit/>
          </a:bodyPr>
          <a:lstStyle/>
          <a:p>
            <a:pPr marL="342900" indent="-342900">
              <a:buFont typeface="Wingdings" panose="05000000000000000000" pitchFamily="2" charset="2"/>
              <a:buChar char="§"/>
            </a:pPr>
            <a:r>
              <a:rPr lang="en-US" sz="3200" dirty="0">
                <a:solidFill>
                  <a:prstClr val="black"/>
                </a:solidFill>
                <a:latin typeface="Garamond" panose="02020404030301010803"/>
              </a:rPr>
              <a:t>Introduction.</a:t>
            </a:r>
          </a:p>
          <a:p>
            <a:pPr marL="342900" indent="-342900">
              <a:buFont typeface="Wingdings" panose="05000000000000000000" pitchFamily="2" charset="2"/>
              <a:buChar char="§"/>
            </a:pPr>
            <a:r>
              <a:rPr lang="en-US" sz="3200" dirty="0">
                <a:solidFill>
                  <a:prstClr val="black"/>
                </a:solidFill>
                <a:latin typeface="Garamond" panose="02020404030301010803"/>
              </a:rPr>
              <a:t>Duties</a:t>
            </a:r>
            <a:r>
              <a:rPr lang="en-US" sz="3200" dirty="0">
                <a:solidFill>
                  <a:srgbClr val="111111"/>
                </a:solidFill>
                <a:latin typeface="Cabin-semi-bold"/>
              </a:rPr>
              <a:t>.</a:t>
            </a:r>
          </a:p>
          <a:p>
            <a:pPr marL="342900" indent="-342900">
              <a:buFont typeface="Wingdings" panose="05000000000000000000" pitchFamily="2" charset="2"/>
              <a:buChar char="§"/>
            </a:pPr>
            <a:r>
              <a:rPr lang="en-US" sz="3200" dirty="0">
                <a:solidFill>
                  <a:prstClr val="black"/>
                </a:solidFill>
                <a:latin typeface="Garamond" panose="02020404030301010803"/>
              </a:rPr>
              <a:t>Rights.</a:t>
            </a:r>
            <a:endParaRPr lang="en-US" sz="3200" dirty="0">
              <a:solidFill>
                <a:srgbClr val="111111"/>
              </a:solidFill>
              <a:latin typeface="Cabin-semi-bold"/>
            </a:endParaRPr>
          </a:p>
          <a:p>
            <a:pPr marL="342900" indent="-342900">
              <a:buFont typeface="Wingdings" panose="05000000000000000000" pitchFamily="2" charset="2"/>
              <a:buChar char="§"/>
            </a:pPr>
            <a:r>
              <a:rPr lang="en-US" sz="3200" dirty="0">
                <a:solidFill>
                  <a:prstClr val="black"/>
                </a:solidFill>
                <a:latin typeface="Garamond" panose="02020404030301010803"/>
              </a:rPr>
              <a:t>Conclusion.</a:t>
            </a:r>
          </a:p>
          <a:p>
            <a:pPr marL="342900" indent="-342900">
              <a:buFont typeface="Wingdings" panose="05000000000000000000" pitchFamily="2" charset="2"/>
              <a:buChar char="§"/>
            </a:pPr>
            <a:r>
              <a:rPr lang="en-US" sz="3200" dirty="0">
                <a:solidFill>
                  <a:prstClr val="black"/>
                </a:solidFill>
                <a:latin typeface="Garamond" panose="02020404030301010803"/>
              </a:rPr>
              <a:t>References.</a:t>
            </a:r>
          </a:p>
        </p:txBody>
      </p:sp>
      <p:sp>
        <p:nvSpPr>
          <p:cNvPr id="9" name="TextBox 8">
            <a:extLst>
              <a:ext uri="{FF2B5EF4-FFF2-40B4-BE49-F238E27FC236}">
                <a16:creationId xmlns:a16="http://schemas.microsoft.com/office/drawing/2014/main" id="{6130B4D6-53B9-499D-97C8-7A311C784074}"/>
              </a:ext>
            </a:extLst>
          </p:cNvPr>
          <p:cNvSpPr txBox="1"/>
          <p:nvPr/>
        </p:nvSpPr>
        <p:spPr>
          <a:xfrm>
            <a:off x="5412850" y="6326293"/>
            <a:ext cx="6102626" cy="369332"/>
          </a:xfrm>
          <a:prstGeom prst="rect">
            <a:avLst/>
          </a:prstGeom>
          <a:noFill/>
        </p:spPr>
        <p:txBody>
          <a:bodyPr wrap="square">
            <a:spAutoFit/>
          </a:bodyPr>
          <a:lstStyle/>
          <a:p>
            <a:r>
              <a:rPr lang="en-US" dirty="0"/>
              <a:t>2</a:t>
            </a:r>
          </a:p>
        </p:txBody>
      </p:sp>
      <p:pic>
        <p:nvPicPr>
          <p:cNvPr id="2" name="Picture 1">
            <a:extLst>
              <a:ext uri="{FF2B5EF4-FFF2-40B4-BE49-F238E27FC236}">
                <a16:creationId xmlns:a16="http://schemas.microsoft.com/office/drawing/2014/main" id="{67C6FC3B-8BBD-77D9-85B8-8BC14B92F258}"/>
              </a:ext>
            </a:extLst>
          </p:cNvPr>
          <p:cNvPicPr>
            <a:picLocks noChangeAspect="1"/>
          </p:cNvPicPr>
          <p:nvPr/>
        </p:nvPicPr>
        <p:blipFill>
          <a:blip r:embed="rId3"/>
          <a:stretch>
            <a:fillRect/>
          </a:stretch>
        </p:blipFill>
        <p:spPr>
          <a:xfrm>
            <a:off x="7674720" y="1305044"/>
            <a:ext cx="4517280" cy="5021249"/>
          </a:xfrm>
          <a:prstGeom prst="rect">
            <a:avLst/>
          </a:prstGeom>
        </p:spPr>
      </p:pic>
    </p:spTree>
    <p:extLst>
      <p:ext uri="{BB962C8B-B14F-4D97-AF65-F5344CB8AC3E}">
        <p14:creationId xmlns:p14="http://schemas.microsoft.com/office/powerpoint/2010/main" val="2278038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00B2F74-87FF-4FD3-8801-159B192C255E}"/>
              </a:ext>
            </a:extLst>
          </p:cNvPr>
          <p:cNvSpPr txBox="1"/>
          <p:nvPr/>
        </p:nvSpPr>
        <p:spPr>
          <a:xfrm>
            <a:off x="2847893" y="139294"/>
            <a:ext cx="6098650" cy="723275"/>
          </a:xfrm>
          <a:prstGeom prst="rect">
            <a:avLst/>
          </a:prstGeom>
          <a:noFill/>
        </p:spPr>
        <p:txBody>
          <a:bodyPr wrap="square">
            <a:spAutoFit/>
          </a:bodyPr>
          <a:lstStyle/>
          <a:p>
            <a:pPr algn="ctr" defTabSz="914400">
              <a:buClr>
                <a:srgbClr val="000000"/>
              </a:buClr>
              <a:buSzPts val="4100"/>
              <a:buFont typeface="Be Vietnam"/>
              <a:buNone/>
              <a:defRPr/>
            </a:pPr>
            <a:r>
              <a:rPr lang="en-GB" sz="4100" kern="0" dirty="0">
                <a:solidFill>
                  <a:srgbClr val="000000"/>
                </a:solidFill>
                <a:latin typeface="Be Vietnam"/>
                <a:sym typeface="Be Vietnam"/>
              </a:rPr>
              <a:t>Introduction</a:t>
            </a:r>
          </a:p>
        </p:txBody>
      </p:sp>
      <p:sp>
        <p:nvSpPr>
          <p:cNvPr id="6" name="TextBox 5">
            <a:extLst>
              <a:ext uri="{FF2B5EF4-FFF2-40B4-BE49-F238E27FC236}">
                <a16:creationId xmlns:a16="http://schemas.microsoft.com/office/drawing/2014/main" id="{C691CE98-11C4-4443-B573-01D75533AC34}"/>
              </a:ext>
            </a:extLst>
          </p:cNvPr>
          <p:cNvSpPr txBox="1"/>
          <p:nvPr/>
        </p:nvSpPr>
        <p:spPr>
          <a:xfrm>
            <a:off x="5460628" y="6292300"/>
            <a:ext cx="6102626" cy="369332"/>
          </a:xfrm>
          <a:prstGeom prst="rect">
            <a:avLst/>
          </a:prstGeom>
          <a:noFill/>
        </p:spPr>
        <p:txBody>
          <a:bodyPr wrap="square">
            <a:spAutoFit/>
          </a:bodyPr>
          <a:lstStyle/>
          <a:p>
            <a:r>
              <a:rPr lang="en-US" dirty="0"/>
              <a:t>3</a:t>
            </a:r>
          </a:p>
        </p:txBody>
      </p:sp>
      <p:sp>
        <p:nvSpPr>
          <p:cNvPr id="3" name="TextBox 2">
            <a:extLst>
              <a:ext uri="{FF2B5EF4-FFF2-40B4-BE49-F238E27FC236}">
                <a16:creationId xmlns:a16="http://schemas.microsoft.com/office/drawing/2014/main" id="{B89515F1-2E9E-B198-CB43-D1C576184123}"/>
              </a:ext>
            </a:extLst>
          </p:cNvPr>
          <p:cNvSpPr txBox="1"/>
          <p:nvPr/>
        </p:nvSpPr>
        <p:spPr>
          <a:xfrm>
            <a:off x="896511" y="1625551"/>
            <a:ext cx="8748422" cy="1200329"/>
          </a:xfrm>
          <a:prstGeom prst="rect">
            <a:avLst/>
          </a:prstGeom>
          <a:noFill/>
        </p:spPr>
        <p:txBody>
          <a:bodyPr wrap="square">
            <a:spAutoFit/>
          </a:bodyPr>
          <a:lstStyle/>
          <a:p>
            <a:r>
              <a:rPr lang="en-US" sz="2400" dirty="0"/>
              <a:t>Rights are moral claims of individuals recognized by society. Duties are moral debts or obligations of individuals recognized by society.</a:t>
            </a:r>
          </a:p>
        </p:txBody>
      </p:sp>
      <p:sp>
        <p:nvSpPr>
          <p:cNvPr id="8" name="TextBox 7">
            <a:extLst>
              <a:ext uri="{FF2B5EF4-FFF2-40B4-BE49-F238E27FC236}">
                <a16:creationId xmlns:a16="http://schemas.microsoft.com/office/drawing/2014/main" id="{4146218E-5569-0604-C24A-D33FB91ACCC3}"/>
              </a:ext>
            </a:extLst>
          </p:cNvPr>
          <p:cNvSpPr txBox="1"/>
          <p:nvPr/>
        </p:nvSpPr>
        <p:spPr>
          <a:xfrm>
            <a:off x="896511" y="3429000"/>
            <a:ext cx="8748422" cy="830997"/>
          </a:xfrm>
          <a:prstGeom prst="rect">
            <a:avLst/>
          </a:prstGeom>
          <a:noFill/>
        </p:spPr>
        <p:txBody>
          <a:bodyPr wrap="square">
            <a:spAutoFit/>
          </a:bodyPr>
          <a:lstStyle/>
          <a:p>
            <a:pPr algn="just"/>
            <a:r>
              <a:rPr lang="en-US" sz="2400" dirty="0"/>
              <a:t>Rights are what we want others to do for us whereas the duties are those acts which we should perform for others.</a:t>
            </a:r>
          </a:p>
        </p:txBody>
      </p:sp>
      <p:sp>
        <p:nvSpPr>
          <p:cNvPr id="15" name="TextBox 14">
            <a:extLst>
              <a:ext uri="{FF2B5EF4-FFF2-40B4-BE49-F238E27FC236}">
                <a16:creationId xmlns:a16="http://schemas.microsoft.com/office/drawing/2014/main" id="{F7667C3A-714B-13F3-78F6-F72514A43FBD}"/>
              </a:ext>
            </a:extLst>
          </p:cNvPr>
          <p:cNvSpPr txBox="1"/>
          <p:nvPr/>
        </p:nvSpPr>
        <p:spPr>
          <a:xfrm>
            <a:off x="2504994" y="2456548"/>
            <a:ext cx="2765728" cy="369332"/>
          </a:xfrm>
          <a:prstGeom prst="rect">
            <a:avLst/>
          </a:prstGeom>
          <a:noFill/>
        </p:spPr>
        <p:txBody>
          <a:bodyPr wrap="square">
            <a:spAutoFit/>
          </a:bodyPr>
          <a:lstStyle/>
          <a:p>
            <a:r>
              <a:rPr lang="en-US" dirty="0"/>
              <a:t>(John </a:t>
            </a:r>
            <a:r>
              <a:rPr lang="en-US" dirty="0" err="1"/>
              <a:t>Tasioulas</a:t>
            </a:r>
            <a:r>
              <a:rPr lang="en-US" dirty="0"/>
              <a:t> 2019)</a:t>
            </a:r>
          </a:p>
        </p:txBody>
      </p:sp>
    </p:spTree>
    <p:extLst>
      <p:ext uri="{BB962C8B-B14F-4D97-AF65-F5344CB8AC3E}">
        <p14:creationId xmlns:p14="http://schemas.microsoft.com/office/powerpoint/2010/main" val="3045355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8E0F5A-D3B0-4318-91D5-2AB695BB5ABF}"/>
              </a:ext>
            </a:extLst>
          </p:cNvPr>
          <p:cNvSpPr txBox="1"/>
          <p:nvPr/>
        </p:nvSpPr>
        <p:spPr>
          <a:xfrm>
            <a:off x="4993750" y="151478"/>
            <a:ext cx="1997766" cy="707886"/>
          </a:xfrm>
          <a:prstGeom prst="rect">
            <a:avLst/>
          </a:prstGeom>
          <a:noFill/>
        </p:spPr>
        <p:txBody>
          <a:bodyPr wrap="square">
            <a:spAutoFit/>
          </a:bodyPr>
          <a:lstStyle/>
          <a:p>
            <a:r>
              <a:rPr lang="en-US" sz="4000" dirty="0"/>
              <a:t>Duties</a:t>
            </a:r>
          </a:p>
        </p:txBody>
      </p:sp>
      <p:sp>
        <p:nvSpPr>
          <p:cNvPr id="9" name="TextBox 8">
            <a:extLst>
              <a:ext uri="{FF2B5EF4-FFF2-40B4-BE49-F238E27FC236}">
                <a16:creationId xmlns:a16="http://schemas.microsoft.com/office/drawing/2014/main" id="{2E716BD2-11C7-4C2B-A84B-986947B575DC}"/>
              </a:ext>
            </a:extLst>
          </p:cNvPr>
          <p:cNvSpPr txBox="1"/>
          <p:nvPr/>
        </p:nvSpPr>
        <p:spPr>
          <a:xfrm>
            <a:off x="5463208" y="6337190"/>
            <a:ext cx="6102626" cy="369332"/>
          </a:xfrm>
          <a:prstGeom prst="rect">
            <a:avLst/>
          </a:prstGeom>
          <a:noFill/>
        </p:spPr>
        <p:txBody>
          <a:bodyPr wrap="square">
            <a:spAutoFit/>
          </a:bodyPr>
          <a:lstStyle/>
          <a:p>
            <a:r>
              <a:rPr lang="en-US" dirty="0"/>
              <a:t>4</a:t>
            </a:r>
          </a:p>
        </p:txBody>
      </p:sp>
      <p:sp>
        <p:nvSpPr>
          <p:cNvPr id="4" name="TextBox 3">
            <a:extLst>
              <a:ext uri="{FF2B5EF4-FFF2-40B4-BE49-F238E27FC236}">
                <a16:creationId xmlns:a16="http://schemas.microsoft.com/office/drawing/2014/main" id="{C920C7D4-31E1-C7B7-2650-93424A5BB3B9}"/>
              </a:ext>
            </a:extLst>
          </p:cNvPr>
          <p:cNvSpPr txBox="1"/>
          <p:nvPr/>
        </p:nvSpPr>
        <p:spPr>
          <a:xfrm>
            <a:off x="915393" y="1797783"/>
            <a:ext cx="8486030" cy="1200329"/>
          </a:xfrm>
          <a:prstGeom prst="rect">
            <a:avLst/>
          </a:prstGeom>
          <a:noFill/>
        </p:spPr>
        <p:txBody>
          <a:bodyPr wrap="square">
            <a:spAutoFit/>
          </a:bodyPr>
          <a:lstStyle/>
          <a:p>
            <a:pPr algn="just"/>
            <a:r>
              <a:rPr lang="en-US" sz="2400" dirty="0"/>
              <a:t>A duty is something that a citizen is required to do, by law. Examples of duties is: obeying laws, paying taxes, defending the nation and serving on juries.</a:t>
            </a:r>
          </a:p>
        </p:txBody>
      </p:sp>
      <p:sp>
        <p:nvSpPr>
          <p:cNvPr id="7" name="TextBox 6">
            <a:extLst>
              <a:ext uri="{FF2B5EF4-FFF2-40B4-BE49-F238E27FC236}">
                <a16:creationId xmlns:a16="http://schemas.microsoft.com/office/drawing/2014/main" id="{ABA2255F-5AF7-EC68-94D1-1D766D3E3E3C}"/>
              </a:ext>
            </a:extLst>
          </p:cNvPr>
          <p:cNvSpPr txBox="1"/>
          <p:nvPr/>
        </p:nvSpPr>
        <p:spPr>
          <a:xfrm>
            <a:off x="6915647" y="2628780"/>
            <a:ext cx="2776993" cy="369332"/>
          </a:xfrm>
          <a:prstGeom prst="rect">
            <a:avLst/>
          </a:prstGeom>
          <a:noFill/>
        </p:spPr>
        <p:txBody>
          <a:bodyPr wrap="square">
            <a:spAutoFit/>
          </a:bodyPr>
          <a:lstStyle/>
          <a:p>
            <a:r>
              <a:rPr lang="en-US" dirty="0"/>
              <a:t>(John </a:t>
            </a:r>
            <a:r>
              <a:rPr lang="en-US" dirty="0" err="1"/>
              <a:t>Tasioulas</a:t>
            </a:r>
            <a:r>
              <a:rPr lang="en-US" dirty="0"/>
              <a:t> 2019)</a:t>
            </a:r>
          </a:p>
        </p:txBody>
      </p:sp>
    </p:spTree>
    <p:extLst>
      <p:ext uri="{BB962C8B-B14F-4D97-AF65-F5344CB8AC3E}">
        <p14:creationId xmlns:p14="http://schemas.microsoft.com/office/powerpoint/2010/main" val="1877683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4287BDC-2CBA-4D89-9B24-1047FA2E6039}"/>
              </a:ext>
            </a:extLst>
          </p:cNvPr>
          <p:cNvSpPr txBox="1"/>
          <p:nvPr/>
        </p:nvSpPr>
        <p:spPr>
          <a:xfrm>
            <a:off x="5296440" y="6371393"/>
            <a:ext cx="6102626" cy="369332"/>
          </a:xfrm>
          <a:prstGeom prst="rect">
            <a:avLst/>
          </a:prstGeom>
          <a:noFill/>
        </p:spPr>
        <p:txBody>
          <a:bodyPr wrap="square">
            <a:spAutoFit/>
          </a:bodyPr>
          <a:lstStyle/>
          <a:p>
            <a:r>
              <a:rPr lang="en-US" dirty="0"/>
              <a:t>5</a:t>
            </a:r>
          </a:p>
        </p:txBody>
      </p:sp>
      <p:sp>
        <p:nvSpPr>
          <p:cNvPr id="5" name="TextBox 4">
            <a:extLst>
              <a:ext uri="{FF2B5EF4-FFF2-40B4-BE49-F238E27FC236}">
                <a16:creationId xmlns:a16="http://schemas.microsoft.com/office/drawing/2014/main" id="{D22F9612-F9BB-4971-BBA2-7E35F74CFA4D}"/>
              </a:ext>
            </a:extLst>
          </p:cNvPr>
          <p:cNvSpPr txBox="1"/>
          <p:nvPr/>
        </p:nvSpPr>
        <p:spPr>
          <a:xfrm>
            <a:off x="4864210" y="195432"/>
            <a:ext cx="2053425" cy="707886"/>
          </a:xfrm>
          <a:prstGeom prst="rect">
            <a:avLst/>
          </a:prstGeom>
          <a:noFill/>
        </p:spPr>
        <p:txBody>
          <a:bodyPr wrap="square">
            <a:spAutoFit/>
          </a:bodyPr>
          <a:lstStyle/>
          <a:p>
            <a:r>
              <a:rPr lang="en-US" sz="4000" dirty="0"/>
              <a:t>Rights</a:t>
            </a:r>
          </a:p>
        </p:txBody>
      </p:sp>
      <p:sp>
        <p:nvSpPr>
          <p:cNvPr id="3" name="TextBox 2">
            <a:extLst>
              <a:ext uri="{FF2B5EF4-FFF2-40B4-BE49-F238E27FC236}">
                <a16:creationId xmlns:a16="http://schemas.microsoft.com/office/drawing/2014/main" id="{2E5A1662-F0AB-FDB9-D887-428590579119}"/>
              </a:ext>
            </a:extLst>
          </p:cNvPr>
          <p:cNvSpPr txBox="1"/>
          <p:nvPr/>
        </p:nvSpPr>
        <p:spPr>
          <a:xfrm>
            <a:off x="657728" y="1924324"/>
            <a:ext cx="9055768" cy="1938992"/>
          </a:xfrm>
          <a:prstGeom prst="rect">
            <a:avLst/>
          </a:prstGeom>
          <a:noFill/>
        </p:spPr>
        <p:txBody>
          <a:bodyPr wrap="square">
            <a:spAutoFit/>
          </a:bodyPr>
          <a:lstStyle/>
          <a:p>
            <a:pPr algn="just"/>
            <a:r>
              <a:rPr lang="en-US" sz="2400" dirty="0"/>
              <a:t>Rights are legal, social, or ethical principles of freedom or entitlement; that is, rights are the fundamental normative rules about what is allowed of people or owed to people according to some legal system, social convention, or ethical theory. (Taylor and Francis)</a:t>
            </a:r>
          </a:p>
        </p:txBody>
      </p:sp>
      <p:sp>
        <p:nvSpPr>
          <p:cNvPr id="7" name="TextBox 6">
            <a:extLst>
              <a:ext uri="{FF2B5EF4-FFF2-40B4-BE49-F238E27FC236}">
                <a16:creationId xmlns:a16="http://schemas.microsoft.com/office/drawing/2014/main" id="{F70C89B5-DB61-0E1F-F2F0-EA8940EB141F}"/>
              </a:ext>
            </a:extLst>
          </p:cNvPr>
          <p:cNvSpPr txBox="1"/>
          <p:nvPr/>
        </p:nvSpPr>
        <p:spPr>
          <a:xfrm>
            <a:off x="657728" y="3963192"/>
            <a:ext cx="9232230" cy="461665"/>
          </a:xfrm>
          <a:prstGeom prst="rect">
            <a:avLst/>
          </a:prstGeom>
          <a:noFill/>
        </p:spPr>
        <p:txBody>
          <a:bodyPr wrap="square">
            <a:spAutoFit/>
          </a:bodyPr>
          <a:lstStyle/>
          <a:p>
            <a:r>
              <a:rPr lang="en-US" sz="2400" dirty="0"/>
              <a:t>An example of a legal right is the right to vote of citizens.</a:t>
            </a:r>
          </a:p>
        </p:txBody>
      </p:sp>
    </p:spTree>
    <p:extLst>
      <p:ext uri="{BB962C8B-B14F-4D97-AF65-F5344CB8AC3E}">
        <p14:creationId xmlns:p14="http://schemas.microsoft.com/office/powerpoint/2010/main" val="1340373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E6FA462-1603-8911-C768-C567C04C0434}"/>
              </a:ext>
            </a:extLst>
          </p:cNvPr>
          <p:cNvPicPr>
            <a:picLocks noChangeAspect="1"/>
          </p:cNvPicPr>
          <p:nvPr/>
        </p:nvPicPr>
        <p:blipFill>
          <a:blip r:embed="rId2"/>
          <a:stretch>
            <a:fillRect/>
          </a:stretch>
        </p:blipFill>
        <p:spPr>
          <a:xfrm>
            <a:off x="1836820" y="0"/>
            <a:ext cx="7507706" cy="6067927"/>
          </a:xfrm>
          <a:prstGeom prst="rect">
            <a:avLst/>
          </a:prstGeom>
        </p:spPr>
      </p:pic>
      <p:sp>
        <p:nvSpPr>
          <p:cNvPr id="4" name="TextBox 3">
            <a:extLst>
              <a:ext uri="{FF2B5EF4-FFF2-40B4-BE49-F238E27FC236}">
                <a16:creationId xmlns:a16="http://schemas.microsoft.com/office/drawing/2014/main" id="{CD3798EA-888A-6705-A245-ED8CEDFFC845}"/>
              </a:ext>
            </a:extLst>
          </p:cNvPr>
          <p:cNvSpPr txBox="1"/>
          <p:nvPr/>
        </p:nvSpPr>
        <p:spPr>
          <a:xfrm>
            <a:off x="5223710" y="6368533"/>
            <a:ext cx="6100010" cy="369332"/>
          </a:xfrm>
          <a:prstGeom prst="rect">
            <a:avLst/>
          </a:prstGeom>
          <a:noFill/>
        </p:spPr>
        <p:txBody>
          <a:bodyPr wrap="square">
            <a:spAutoFit/>
          </a:bodyPr>
          <a:lstStyle/>
          <a:p>
            <a:r>
              <a:rPr lang="en-US" dirty="0"/>
              <a:t>6</a:t>
            </a:r>
          </a:p>
        </p:txBody>
      </p:sp>
    </p:spTree>
    <p:extLst>
      <p:ext uri="{BB962C8B-B14F-4D97-AF65-F5344CB8AC3E}">
        <p14:creationId xmlns:p14="http://schemas.microsoft.com/office/powerpoint/2010/main" val="2663011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A2216C4-728C-4638-B64A-879CC4C61BA4}"/>
              </a:ext>
            </a:extLst>
          </p:cNvPr>
          <p:cNvSpPr txBox="1"/>
          <p:nvPr/>
        </p:nvSpPr>
        <p:spPr>
          <a:xfrm>
            <a:off x="4339424" y="185071"/>
            <a:ext cx="6102626" cy="646331"/>
          </a:xfrm>
          <a:prstGeom prst="rect">
            <a:avLst/>
          </a:prstGeom>
          <a:noFill/>
        </p:spPr>
        <p:txBody>
          <a:bodyPr wrap="square">
            <a:spAutoFit/>
          </a:bodyPr>
          <a:lstStyle/>
          <a:p>
            <a:r>
              <a:rPr lang="en-US" sz="3600" b="0" i="0" dirty="0">
                <a:solidFill>
                  <a:srgbClr val="202124"/>
                </a:solidFill>
                <a:effectLst/>
                <a:latin typeface="arial" panose="020B0604020202020204" pitchFamily="34" charset="0"/>
              </a:rPr>
              <a:t>Conclusion</a:t>
            </a:r>
            <a:endParaRPr lang="en-US" sz="3600" dirty="0"/>
          </a:p>
        </p:txBody>
      </p:sp>
      <p:sp>
        <p:nvSpPr>
          <p:cNvPr id="7" name="TextBox 6">
            <a:extLst>
              <a:ext uri="{FF2B5EF4-FFF2-40B4-BE49-F238E27FC236}">
                <a16:creationId xmlns:a16="http://schemas.microsoft.com/office/drawing/2014/main" id="{DC9AA4F1-FACA-4E0C-BD95-94B9A2760897}"/>
              </a:ext>
            </a:extLst>
          </p:cNvPr>
          <p:cNvSpPr txBox="1"/>
          <p:nvPr/>
        </p:nvSpPr>
        <p:spPr>
          <a:xfrm>
            <a:off x="5281585" y="6414915"/>
            <a:ext cx="6102626" cy="369332"/>
          </a:xfrm>
          <a:prstGeom prst="rect">
            <a:avLst/>
          </a:prstGeom>
          <a:noFill/>
        </p:spPr>
        <p:txBody>
          <a:bodyPr wrap="square">
            <a:spAutoFit/>
          </a:bodyPr>
          <a:lstStyle/>
          <a:p>
            <a:r>
              <a:rPr lang="en-US" dirty="0"/>
              <a:t>7</a:t>
            </a:r>
          </a:p>
        </p:txBody>
      </p:sp>
      <p:sp>
        <p:nvSpPr>
          <p:cNvPr id="3" name="TextBox 2">
            <a:extLst>
              <a:ext uri="{FF2B5EF4-FFF2-40B4-BE49-F238E27FC236}">
                <a16:creationId xmlns:a16="http://schemas.microsoft.com/office/drawing/2014/main" id="{9A221552-1582-1F68-855F-7DF5ED672C36}"/>
              </a:ext>
            </a:extLst>
          </p:cNvPr>
          <p:cNvSpPr txBox="1"/>
          <p:nvPr/>
        </p:nvSpPr>
        <p:spPr>
          <a:xfrm>
            <a:off x="1844842" y="4163291"/>
            <a:ext cx="7192879" cy="830997"/>
          </a:xfrm>
          <a:prstGeom prst="rect">
            <a:avLst/>
          </a:prstGeom>
          <a:noFill/>
        </p:spPr>
        <p:txBody>
          <a:bodyPr wrap="square">
            <a:spAutoFit/>
          </a:bodyPr>
          <a:lstStyle/>
          <a:p>
            <a:pPr marL="457200" indent="-457200" algn="just">
              <a:buFont typeface="Wingdings" panose="05000000000000000000" pitchFamily="2" charset="2"/>
              <a:buChar char="§"/>
            </a:pPr>
            <a:r>
              <a:rPr lang="en-US" sz="2400" dirty="0"/>
              <a:t>Rights and duties are closely related in the absence of one the other become meaningless.</a:t>
            </a:r>
          </a:p>
        </p:txBody>
      </p:sp>
      <p:sp>
        <p:nvSpPr>
          <p:cNvPr id="6" name="TextBox 5">
            <a:extLst>
              <a:ext uri="{FF2B5EF4-FFF2-40B4-BE49-F238E27FC236}">
                <a16:creationId xmlns:a16="http://schemas.microsoft.com/office/drawing/2014/main" id="{CED51D41-667A-8C85-6E2A-E6FA2972EF10}"/>
              </a:ext>
            </a:extLst>
          </p:cNvPr>
          <p:cNvSpPr txBox="1"/>
          <p:nvPr/>
        </p:nvSpPr>
        <p:spPr>
          <a:xfrm>
            <a:off x="1844842" y="1353418"/>
            <a:ext cx="7192879" cy="1938992"/>
          </a:xfrm>
          <a:prstGeom prst="rect">
            <a:avLst/>
          </a:prstGeom>
          <a:noFill/>
        </p:spPr>
        <p:txBody>
          <a:bodyPr wrap="square">
            <a:spAutoFit/>
          </a:bodyPr>
          <a:lstStyle/>
          <a:p>
            <a:pPr marL="457200" indent="-457200" algn="just">
              <a:buFont typeface="Wingdings" panose="05000000000000000000" pitchFamily="2" charset="2"/>
              <a:buChar char="§"/>
            </a:pPr>
            <a:r>
              <a:rPr lang="en-US" sz="2400" dirty="0"/>
              <a:t>Rights are lawful, social, or ethical rights principles that are granted by a governing body. In contrast, the duties of the person, the governing body, are obligations in which must be undertaken by the same person. </a:t>
            </a:r>
          </a:p>
        </p:txBody>
      </p:sp>
    </p:spTree>
    <p:extLst>
      <p:ext uri="{BB962C8B-B14F-4D97-AF65-F5344CB8AC3E}">
        <p14:creationId xmlns:p14="http://schemas.microsoft.com/office/powerpoint/2010/main" val="2577963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CDFF0AA-9F59-480F-8370-31679C7FEFB3}"/>
              </a:ext>
            </a:extLst>
          </p:cNvPr>
          <p:cNvSpPr txBox="1"/>
          <p:nvPr/>
        </p:nvSpPr>
        <p:spPr>
          <a:xfrm>
            <a:off x="4576815" y="165946"/>
            <a:ext cx="2603213" cy="646331"/>
          </a:xfrm>
          <a:prstGeom prst="rect">
            <a:avLst/>
          </a:prstGeom>
          <a:noFill/>
        </p:spPr>
        <p:txBody>
          <a:bodyPr wrap="square">
            <a:spAutoFit/>
          </a:bodyPr>
          <a:lstStyle/>
          <a:p>
            <a:r>
              <a:rPr lang="en-US" sz="3600" dirty="0">
                <a:solidFill>
                  <a:prstClr val="black"/>
                </a:solidFill>
                <a:latin typeface="Gill Sans MT" panose="020B0502020104020203"/>
              </a:rPr>
              <a:t>References</a:t>
            </a:r>
            <a:endParaRPr lang="en-US" sz="3600" dirty="0">
              <a:solidFill>
                <a:prstClr val="black"/>
              </a:solidFill>
              <a:latin typeface="Garamond" panose="02020404030301010803"/>
            </a:endParaRPr>
          </a:p>
        </p:txBody>
      </p:sp>
      <p:sp>
        <p:nvSpPr>
          <p:cNvPr id="3" name="TextBox 2">
            <a:extLst>
              <a:ext uri="{FF2B5EF4-FFF2-40B4-BE49-F238E27FC236}">
                <a16:creationId xmlns:a16="http://schemas.microsoft.com/office/drawing/2014/main" id="{412DB9A3-BA0E-1097-057B-3C10E1CD4D28}"/>
              </a:ext>
            </a:extLst>
          </p:cNvPr>
          <p:cNvSpPr txBox="1"/>
          <p:nvPr/>
        </p:nvSpPr>
        <p:spPr>
          <a:xfrm>
            <a:off x="2071435" y="1425505"/>
            <a:ext cx="7345279" cy="923330"/>
          </a:xfrm>
          <a:prstGeom prst="rect">
            <a:avLst/>
          </a:prstGeom>
          <a:noFill/>
        </p:spPr>
        <p:txBody>
          <a:bodyPr wrap="square">
            <a:spAutoFit/>
          </a:bodyPr>
          <a:lstStyle/>
          <a:p>
            <a:pPr algn="just"/>
            <a:r>
              <a:rPr lang="en-US" dirty="0"/>
              <a:t>Yadav, P. (2022, October 16). Difference Between Rights and Duties. Ask Any Difference. </a:t>
            </a:r>
            <a:r>
              <a:rPr lang="en-US" dirty="0">
                <a:hlinkClick r:id="rId2"/>
              </a:rPr>
              <a:t>https://askanydifference.com/difference-between-rights-and-duties/</a:t>
            </a:r>
            <a:r>
              <a:rPr lang="en-US" dirty="0"/>
              <a:t> .</a:t>
            </a:r>
          </a:p>
        </p:txBody>
      </p:sp>
      <p:sp>
        <p:nvSpPr>
          <p:cNvPr id="8" name="TextBox 7">
            <a:extLst>
              <a:ext uri="{FF2B5EF4-FFF2-40B4-BE49-F238E27FC236}">
                <a16:creationId xmlns:a16="http://schemas.microsoft.com/office/drawing/2014/main" id="{2A9319C0-A027-C2BF-01E8-6FC7227023D6}"/>
              </a:ext>
            </a:extLst>
          </p:cNvPr>
          <p:cNvSpPr txBox="1"/>
          <p:nvPr/>
        </p:nvSpPr>
        <p:spPr>
          <a:xfrm>
            <a:off x="5327983" y="6248217"/>
            <a:ext cx="6100010" cy="369332"/>
          </a:xfrm>
          <a:prstGeom prst="rect">
            <a:avLst/>
          </a:prstGeom>
          <a:noFill/>
        </p:spPr>
        <p:txBody>
          <a:bodyPr wrap="square">
            <a:spAutoFit/>
          </a:bodyPr>
          <a:lstStyle/>
          <a:p>
            <a:r>
              <a:rPr lang="en-US" dirty="0"/>
              <a:t>8</a:t>
            </a:r>
          </a:p>
        </p:txBody>
      </p:sp>
      <p:sp>
        <p:nvSpPr>
          <p:cNvPr id="10" name="TextBox 9">
            <a:extLst>
              <a:ext uri="{FF2B5EF4-FFF2-40B4-BE49-F238E27FC236}">
                <a16:creationId xmlns:a16="http://schemas.microsoft.com/office/drawing/2014/main" id="{540CB6A7-A779-C7E1-A80F-5C103B3FAE7D}"/>
              </a:ext>
            </a:extLst>
          </p:cNvPr>
          <p:cNvSpPr txBox="1"/>
          <p:nvPr/>
        </p:nvSpPr>
        <p:spPr>
          <a:xfrm>
            <a:off x="2019297" y="2750314"/>
            <a:ext cx="7345279" cy="923330"/>
          </a:xfrm>
          <a:prstGeom prst="rect">
            <a:avLst/>
          </a:prstGeom>
          <a:noFill/>
        </p:spPr>
        <p:txBody>
          <a:bodyPr wrap="square">
            <a:spAutoFit/>
          </a:bodyPr>
          <a:lstStyle/>
          <a:p>
            <a:pPr algn="just"/>
            <a:r>
              <a:rPr lang="en-US" dirty="0"/>
              <a:t>An Introduction to Human Rights | Australian Human Rights Commission. (n.d.). </a:t>
            </a:r>
            <a:r>
              <a:rPr lang="en-US" dirty="0">
                <a:hlinkClick r:id="rId3"/>
              </a:rPr>
              <a:t>https://humanrights.gov.au/our-work/education/introduction-human-rights</a:t>
            </a:r>
            <a:r>
              <a:rPr lang="en-US" dirty="0"/>
              <a:t> .</a:t>
            </a:r>
          </a:p>
        </p:txBody>
      </p:sp>
      <p:sp>
        <p:nvSpPr>
          <p:cNvPr id="12" name="TextBox 11">
            <a:extLst>
              <a:ext uri="{FF2B5EF4-FFF2-40B4-BE49-F238E27FC236}">
                <a16:creationId xmlns:a16="http://schemas.microsoft.com/office/drawing/2014/main" id="{682884A2-5D46-961D-8EC3-BDAFEAACDE2C}"/>
              </a:ext>
            </a:extLst>
          </p:cNvPr>
          <p:cNvSpPr txBox="1"/>
          <p:nvPr/>
        </p:nvSpPr>
        <p:spPr>
          <a:xfrm>
            <a:off x="2019297" y="4075123"/>
            <a:ext cx="7241007" cy="646331"/>
          </a:xfrm>
          <a:prstGeom prst="rect">
            <a:avLst/>
          </a:prstGeom>
          <a:noFill/>
        </p:spPr>
        <p:txBody>
          <a:bodyPr wrap="square">
            <a:spAutoFit/>
          </a:bodyPr>
          <a:lstStyle/>
          <a:p>
            <a:pPr algn="just"/>
            <a:r>
              <a:rPr lang="en-US" dirty="0"/>
              <a:t>BBC - Ethics - Introduction to ethics: Duty-based ethics. (n.d.). </a:t>
            </a:r>
            <a:r>
              <a:rPr lang="en-US" dirty="0">
                <a:hlinkClick r:id="rId4"/>
              </a:rPr>
              <a:t>https://www.bbc.co.uk/ethics/introduction/duty_1.shtml</a:t>
            </a:r>
            <a:r>
              <a:rPr lang="en-US" dirty="0"/>
              <a:t> .</a:t>
            </a:r>
          </a:p>
        </p:txBody>
      </p:sp>
      <p:sp>
        <p:nvSpPr>
          <p:cNvPr id="14" name="TextBox 13">
            <a:extLst>
              <a:ext uri="{FF2B5EF4-FFF2-40B4-BE49-F238E27FC236}">
                <a16:creationId xmlns:a16="http://schemas.microsoft.com/office/drawing/2014/main" id="{8F93699D-D90E-4DA0-151C-C051B5ADF4EF}"/>
              </a:ext>
            </a:extLst>
          </p:cNvPr>
          <p:cNvSpPr txBox="1"/>
          <p:nvPr/>
        </p:nvSpPr>
        <p:spPr>
          <a:xfrm>
            <a:off x="2071435" y="4923408"/>
            <a:ext cx="7188868" cy="1200329"/>
          </a:xfrm>
          <a:prstGeom prst="rect">
            <a:avLst/>
          </a:prstGeom>
          <a:noFill/>
        </p:spPr>
        <p:txBody>
          <a:bodyPr wrap="square">
            <a:spAutoFit/>
          </a:bodyPr>
          <a:lstStyle/>
          <a:p>
            <a:pPr algn="just"/>
            <a:r>
              <a:rPr lang="en-US" dirty="0"/>
              <a:t>The rights and duties of external citizenship. (n.d.-b). Taylor &amp; Francis. </a:t>
            </a:r>
            <a:r>
              <a:rPr lang="en-US" dirty="0">
                <a:hlinkClick r:id="rId5"/>
              </a:rPr>
              <a:t>https://www.tandfonline.com/doi/abs/10.1080/13621020903174647?cookieSet=1</a:t>
            </a:r>
            <a:r>
              <a:rPr lang="en-US" dirty="0"/>
              <a:t> .</a:t>
            </a:r>
          </a:p>
        </p:txBody>
      </p:sp>
    </p:spTree>
    <p:extLst>
      <p:ext uri="{BB962C8B-B14F-4D97-AF65-F5344CB8AC3E}">
        <p14:creationId xmlns:p14="http://schemas.microsoft.com/office/powerpoint/2010/main" val="1836588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AABD60B-BEE2-F681-5583-6D4FBBF65C63}"/>
              </a:ext>
            </a:extLst>
          </p:cNvPr>
          <p:cNvPicPr>
            <a:picLocks noChangeAspect="1"/>
          </p:cNvPicPr>
          <p:nvPr/>
        </p:nvPicPr>
        <p:blipFill>
          <a:blip r:embed="rId2"/>
          <a:stretch>
            <a:fillRect/>
          </a:stretch>
        </p:blipFill>
        <p:spPr>
          <a:xfrm>
            <a:off x="970548" y="304048"/>
            <a:ext cx="7708232" cy="4343408"/>
          </a:xfrm>
          <a:prstGeom prst="rect">
            <a:avLst/>
          </a:prstGeom>
        </p:spPr>
      </p:pic>
      <p:sp>
        <p:nvSpPr>
          <p:cNvPr id="6" name="TextBox 5">
            <a:extLst>
              <a:ext uri="{FF2B5EF4-FFF2-40B4-BE49-F238E27FC236}">
                <a16:creationId xmlns:a16="http://schemas.microsoft.com/office/drawing/2014/main" id="{858A8CFA-0D98-1945-7990-3538209957FD}"/>
              </a:ext>
            </a:extLst>
          </p:cNvPr>
          <p:cNvSpPr txBox="1"/>
          <p:nvPr/>
        </p:nvSpPr>
        <p:spPr>
          <a:xfrm>
            <a:off x="3338763" y="4772343"/>
            <a:ext cx="6100010" cy="707886"/>
          </a:xfrm>
          <a:prstGeom prst="rect">
            <a:avLst/>
          </a:prstGeom>
          <a:noFill/>
        </p:spPr>
        <p:txBody>
          <a:bodyPr wrap="square">
            <a:spAutoFit/>
          </a:bodyPr>
          <a:lstStyle/>
          <a:p>
            <a:r>
              <a:rPr lang="en-US" sz="4000" dirty="0">
                <a:latin typeface="Be Vietnam"/>
              </a:rPr>
              <a:t>Any Questions ? </a:t>
            </a:r>
          </a:p>
        </p:txBody>
      </p:sp>
    </p:spTree>
    <p:extLst>
      <p:ext uri="{BB962C8B-B14F-4D97-AF65-F5344CB8AC3E}">
        <p14:creationId xmlns:p14="http://schemas.microsoft.com/office/powerpoint/2010/main" val="277987193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rights and duties</Template>
  <TotalTime>1490</TotalTime>
  <Words>325</Words>
  <Application>Microsoft Office PowerPoint</Application>
  <PresentationFormat>Widescreen</PresentationFormat>
  <Paragraphs>32</Paragraphs>
  <Slides>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Arial</vt:lpstr>
      <vt:lpstr>Arial</vt:lpstr>
      <vt:lpstr>Be Vietnam</vt:lpstr>
      <vt:lpstr>Cabin-semi-bold</vt:lpstr>
      <vt:lpstr>Garamond</vt:lpstr>
      <vt:lpstr>Gill Sans MT</vt:lpstr>
      <vt:lpstr>Trebuchet MS</vt:lpstr>
      <vt:lpstr>Wingdings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salem</dc:creator>
  <cp:lastModifiedBy>Maher Fattouh</cp:lastModifiedBy>
  <cp:revision>3</cp:revision>
  <dcterms:created xsi:type="dcterms:W3CDTF">2022-11-09T12:58:42Z</dcterms:created>
  <dcterms:modified xsi:type="dcterms:W3CDTF">2023-08-05T08:50:52Z</dcterms:modified>
</cp:coreProperties>
</file>