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1" r:id="rId4"/>
    <p:sldId id="259" r:id="rId5"/>
    <p:sldId id="275" r:id="rId6"/>
    <p:sldId id="258" r:id="rId7"/>
    <p:sldId id="267" r:id="rId8"/>
    <p:sldId id="274" r:id="rId9"/>
    <p:sldId id="261" r:id="rId10"/>
    <p:sldId id="264" r:id="rId11"/>
    <p:sldId id="270" r:id="rId12"/>
    <p:sldId id="277" r:id="rId13"/>
    <p:sldId id="268" r:id="rId14"/>
    <p:sldId id="266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4EE"/>
    <a:srgbClr val="D1E6F9"/>
    <a:srgbClr val="D1E3ED"/>
    <a:srgbClr val="D0E7F7"/>
    <a:srgbClr val="7DC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0C124-2F9A-4E88-9A4B-F40DC32EF6B5}" type="datetimeFigureOut">
              <a:rPr lang="en-US" smtClean="0"/>
              <a:t>07-Jun-22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EA497-80D9-40EC-9823-56D24603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C33-3CFD-4B7F-BDCB-945E299E4F64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1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E301-210B-45AA-9570-56E962F8A8ED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6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970B-42E2-459B-82E0-7FB28F3F5539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3894-96A4-43F0-8A68-309A89327A6F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6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B1AC1-A21C-44DB-9E08-B11C9031713E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4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4B4C-3B0B-4647-AAC6-03FD36177A78}" type="datetime1">
              <a:rPr lang="en-US" smtClean="0"/>
              <a:t>07-Jun-22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91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9C69-BDCD-4732-BD13-D67C81B26AEF}" type="datetime1">
              <a:rPr lang="en-US" smtClean="0"/>
              <a:t>07-Jun-22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6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927-9586-4248-9D4B-AAEC068D6598}" type="datetime1">
              <a:rPr lang="en-US" smtClean="0"/>
              <a:t>07-Jun-22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82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CA5A-B1A1-4061-BB79-9B264E20B8A9}" type="datetime1">
              <a:rPr lang="en-US" smtClean="0"/>
              <a:t>07-Jun-22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03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3D5C-2306-4D86-AEDB-8D33D8810EDC}" type="datetime1">
              <a:rPr lang="en-US" smtClean="0"/>
              <a:t>07-Jun-22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D2E1-5934-41D3-8352-E804AAA199C0}" type="datetime1">
              <a:rPr lang="en-US" smtClean="0"/>
              <a:t>07-Jun-22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F1E9-0A6B-4994-8E2D-68C9135D4A89}" type="datetime1">
              <a:rPr lang="en-US" smtClean="0"/>
              <a:t>07-Jun-22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2BF54-2460-4718-ADDB-EABE9FAD7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6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95271" y="2572530"/>
            <a:ext cx="6593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ooper Black" panose="0208090404030B020404" pitchFamily="18" charset="0"/>
              </a:rPr>
              <a:t>All about </a:t>
            </a:r>
            <a:r>
              <a:rPr lang="en-US" sz="3600" dirty="0">
                <a:solidFill>
                  <a:schemeClr val="bg1"/>
                </a:solidFill>
                <a:latin typeface="Cooper Black" panose="0208090404030B020404" pitchFamily="18" charset="0"/>
              </a:rPr>
              <a:t>diabetes </a:t>
            </a:r>
            <a:r>
              <a:rPr lang="en-US" sz="3600" dirty="0" smtClean="0">
                <a:solidFill>
                  <a:schemeClr val="bg1"/>
                </a:solidFill>
                <a:latin typeface="Cooper Black" panose="0208090404030B020404" pitchFamily="18" charset="0"/>
              </a:rPr>
              <a:t>mellitus </a:t>
            </a:r>
            <a:endParaRPr lang="en-US" sz="3600" dirty="0">
              <a:solidFill>
                <a:schemeClr val="bg1"/>
              </a:solidFill>
              <a:latin typeface="Cooper Black" panose="0208090404030B0204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75"/>
          </a:xfrm>
          <a:prstGeom prst="rect">
            <a:avLst/>
          </a:prstGeom>
        </p:spPr>
      </p:pic>
      <p:pic>
        <p:nvPicPr>
          <p:cNvPr id="8" name="Picture 4" descr="https://o.remove.bg/downloads/1fe971a6-f883-4cf0-8c60-3aae570963c1/photo_2022-05-11_09-36-55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997" y="0"/>
            <a:ext cx="2223731" cy="185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o.remove.bg/downloads/2ca4d6df-0fe0-467b-995a-f46ccd32239b/photo_2022-05-11_18-08-1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8" y="-487977"/>
            <a:ext cx="3558009" cy="355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673057" y="3850351"/>
            <a:ext cx="2702023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Aseel Othman Tajoury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3647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Date: may 18/2022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1st Year </a:t>
            </a:r>
          </a:p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PTS Block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56994" y="2860933"/>
            <a:ext cx="66276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ooper Black" panose="0208090404030B020404" pitchFamily="18" charset="0"/>
              </a:rPr>
              <a:t>All about </a:t>
            </a:r>
            <a:r>
              <a:rPr lang="en-US" sz="3600" dirty="0">
                <a:solidFill>
                  <a:schemeClr val="bg1"/>
                </a:solidFill>
                <a:latin typeface="Cooper Black" panose="0208090404030B020404" pitchFamily="18" charset="0"/>
              </a:rPr>
              <a:t>D</a:t>
            </a:r>
            <a:r>
              <a:rPr lang="en-US" sz="3600" dirty="0" smtClean="0">
                <a:solidFill>
                  <a:schemeClr val="bg1"/>
                </a:solidFill>
                <a:latin typeface="Cooper Black" panose="0208090404030B020404" pitchFamily="18" charset="0"/>
              </a:rPr>
              <a:t>iabetes </a:t>
            </a:r>
            <a:r>
              <a:rPr lang="en-US" sz="3600" dirty="0">
                <a:solidFill>
                  <a:schemeClr val="bg1"/>
                </a:solidFill>
                <a:latin typeface="Cooper Black" panose="0208090404030B020404" pitchFamily="18" charset="0"/>
              </a:rPr>
              <a:t>M</a:t>
            </a:r>
            <a:r>
              <a:rPr lang="en-US" sz="3600" dirty="0" smtClean="0">
                <a:solidFill>
                  <a:schemeClr val="bg1"/>
                </a:solidFill>
                <a:latin typeface="Cooper Black" panose="0208090404030B020404" pitchFamily="18" charset="0"/>
              </a:rPr>
              <a:t>ellitus </a:t>
            </a:r>
            <a:endParaRPr lang="en-US" sz="3600" dirty="0">
              <a:solidFill>
                <a:schemeClr val="bg1"/>
              </a:solidFill>
              <a:latin typeface="Cooper Black" panose="0208090404030B0204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18510" y="6253713"/>
            <a:ext cx="2743200" cy="365125"/>
          </a:xfrm>
        </p:spPr>
        <p:txBody>
          <a:bodyPr/>
          <a:lstStyle/>
          <a:p>
            <a:fld id="{3C22BF54-2460-4718-ADDB-EABE9FAD7074}" type="slidenum">
              <a:rPr lang="en-US" sz="2400" b="1" smtClean="0">
                <a:solidFill>
                  <a:schemeClr val="tx1"/>
                </a:solidFill>
              </a:rPr>
              <a:t>1</a:t>
            </a:fld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91075" y="387479"/>
            <a:ext cx="1466850" cy="695325"/>
          </a:xfrm>
          <a:prstGeom prst="rect">
            <a:avLst/>
          </a:prstGeom>
          <a:solidFill>
            <a:srgbClr val="7DC3F8"/>
          </a:solidFill>
          <a:ln>
            <a:solidFill>
              <a:srgbClr val="7DC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7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2192000" cy="684847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22310" y="468555"/>
            <a:ext cx="10515600" cy="1325563"/>
          </a:xfrm>
        </p:spPr>
        <p:txBody>
          <a:bodyPr/>
          <a:lstStyle/>
          <a:p>
            <a:pPr lvl="0" fontAlgn="base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Methods of diagnosing diabetes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6449" y="1576873"/>
            <a:ext cx="951722" cy="811764"/>
          </a:xfrm>
          <a:prstGeom prst="rect">
            <a:avLst/>
          </a:prstGeom>
          <a:solidFill>
            <a:srgbClr val="D1E6F9"/>
          </a:solidFill>
          <a:ln>
            <a:solidFill>
              <a:srgbClr val="D1E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596229">
            <a:off x="10140364" y="4622232"/>
            <a:ext cx="1664367" cy="1782147"/>
          </a:xfrm>
          <a:prstGeom prst="rect">
            <a:avLst/>
          </a:prstGeom>
          <a:solidFill>
            <a:srgbClr val="D1E6F9"/>
          </a:solidFill>
          <a:ln>
            <a:solidFill>
              <a:srgbClr val="D1E3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 descr="alc normal to high ran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253" y="2399604"/>
            <a:ext cx="1982204" cy="413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032" y="1780316"/>
            <a:ext cx="95362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Hyperglycemia remains the fundamental basis for the diagnosis of diabetes mellitus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URINE TESTING: </a:t>
            </a:r>
          </a:p>
          <a:p>
            <a:r>
              <a:rPr lang="en-US" b="1" dirty="0" smtClean="0"/>
              <a:t>FASTING GLUCOSE TEST: </a:t>
            </a:r>
            <a:r>
              <a:rPr lang="en-US" dirty="0" smtClean="0"/>
              <a:t> above 126 mg/dl</a:t>
            </a:r>
          </a:p>
          <a:p>
            <a:r>
              <a:rPr lang="en-US" b="1" dirty="0" smtClean="0"/>
              <a:t>HbA1c TEST: </a:t>
            </a:r>
            <a:r>
              <a:rPr lang="en-US" dirty="0" smtClean="0"/>
              <a:t>average level of blood sugar over                                     the past 2 to 3 months.</a:t>
            </a: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1696351" y="635635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61132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0949"/>
          <a:stretch/>
        </p:blipFill>
        <p:spPr>
          <a:xfrm>
            <a:off x="-12440" y="343788"/>
            <a:ext cx="12288416" cy="61468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573283" y="625981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1362269" y="5383763"/>
            <a:ext cx="2267339" cy="1203649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89641" y="5663682"/>
            <a:ext cx="1110343" cy="692668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12440" y="6078591"/>
            <a:ext cx="12252648" cy="779409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1886" y="-10388"/>
            <a:ext cx="1278294" cy="39021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640009" y="-5069"/>
            <a:ext cx="1278294" cy="39021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68963" y="4633531"/>
            <a:ext cx="1903445" cy="1255870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67408" y="2794562"/>
            <a:ext cx="4672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Tom is a diabetic</a:t>
            </a:r>
          </a:p>
          <a:p>
            <a:pPr algn="ctr"/>
            <a:endParaRPr lang="en-US" sz="2400" u="sng" dirty="0" smtClean="0"/>
          </a:p>
          <a:p>
            <a:r>
              <a:rPr lang="en-US" sz="2400" dirty="0" smtClean="0"/>
              <a:t>•He </a:t>
            </a:r>
            <a:r>
              <a:rPr lang="en-US" sz="2400" dirty="0"/>
              <a:t>forgot to take </a:t>
            </a:r>
            <a:r>
              <a:rPr lang="en-US" sz="2400" dirty="0" smtClean="0"/>
              <a:t>his </a:t>
            </a:r>
            <a:r>
              <a:rPr lang="en-US" sz="2400" dirty="0"/>
              <a:t>insulin injections this morning before </a:t>
            </a:r>
            <a:r>
              <a:rPr lang="en-US" sz="2400" dirty="0" smtClean="0"/>
              <a:t>he </a:t>
            </a:r>
            <a:r>
              <a:rPr lang="en-US" sz="2400" dirty="0"/>
              <a:t>went to work </a:t>
            </a:r>
            <a:endParaRPr lang="en-US" sz="2400" dirty="0" smtClean="0"/>
          </a:p>
          <a:p>
            <a:r>
              <a:rPr lang="en-US" sz="2400" dirty="0" smtClean="0"/>
              <a:t>•</a:t>
            </a:r>
            <a:r>
              <a:rPr lang="en-US" sz="2400" dirty="0"/>
              <a:t>He </a:t>
            </a:r>
            <a:r>
              <a:rPr lang="en-US" sz="2400" dirty="0" smtClean="0"/>
              <a:t>ate a big sugary breakfast </a:t>
            </a:r>
          </a:p>
          <a:p>
            <a:r>
              <a:rPr lang="en-US" sz="2400" dirty="0" smtClean="0"/>
              <a:t>•</a:t>
            </a:r>
            <a:r>
              <a:rPr lang="en-US" sz="2400" dirty="0"/>
              <a:t>An hour later </a:t>
            </a:r>
            <a:r>
              <a:rPr lang="en-US" sz="2400" dirty="0" smtClean="0"/>
              <a:t>Tom </a:t>
            </a:r>
            <a:r>
              <a:rPr lang="en-US" sz="2400" dirty="0"/>
              <a:t>feels very </a:t>
            </a:r>
            <a:r>
              <a:rPr lang="en-US" sz="2400" b="1" dirty="0"/>
              <a:t>thirsty and tired</a:t>
            </a:r>
            <a:r>
              <a:rPr lang="en-US" sz="2400" dirty="0"/>
              <a:t>. </a:t>
            </a:r>
            <a:endParaRPr lang="en-US" sz="2400" u="sng" dirty="0" smtClean="0"/>
          </a:p>
          <a:p>
            <a:endParaRPr lang="en-US" sz="2400" dirty="0" smtClean="0"/>
          </a:p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Is Tom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Hypo or Hyper glycemic?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856376" y="4935894"/>
            <a:ext cx="1595534" cy="107412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600187" y="2821824"/>
            <a:ext cx="44196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Anna </a:t>
            </a:r>
            <a:r>
              <a:rPr lang="en-US" sz="2400" u="sng" dirty="0"/>
              <a:t>is a type </a:t>
            </a:r>
            <a:r>
              <a:rPr lang="en-US" sz="2400" u="sng" dirty="0" smtClean="0"/>
              <a:t>1 </a:t>
            </a:r>
            <a:r>
              <a:rPr lang="en-US" sz="2400" u="sng" dirty="0"/>
              <a:t>diabetic </a:t>
            </a:r>
            <a:endParaRPr lang="en-US" sz="2400" u="sng" dirty="0" smtClean="0"/>
          </a:p>
          <a:p>
            <a:pPr algn="ctr"/>
            <a:endParaRPr lang="en-US" sz="2400" u="sng" dirty="0" smtClean="0"/>
          </a:p>
          <a:p>
            <a:r>
              <a:rPr lang="en-US" sz="2400" dirty="0" smtClean="0"/>
              <a:t>•</a:t>
            </a:r>
            <a:r>
              <a:rPr lang="en-US" sz="2400" dirty="0"/>
              <a:t>S</a:t>
            </a:r>
            <a:r>
              <a:rPr lang="en-US" sz="2400" dirty="0" smtClean="0"/>
              <a:t>he took </a:t>
            </a:r>
            <a:r>
              <a:rPr lang="en-US" sz="2400" dirty="0"/>
              <a:t>some insulin this morning but </a:t>
            </a:r>
            <a:r>
              <a:rPr lang="en-US" sz="2400" dirty="0" smtClean="0"/>
              <a:t>she </a:t>
            </a:r>
            <a:r>
              <a:rPr lang="en-US" sz="2400" dirty="0"/>
              <a:t>didn’t check </a:t>
            </a:r>
            <a:r>
              <a:rPr lang="en-US" sz="2400" dirty="0" smtClean="0"/>
              <a:t>her </a:t>
            </a:r>
            <a:r>
              <a:rPr lang="en-US" sz="2400" dirty="0"/>
              <a:t>blood </a:t>
            </a:r>
            <a:r>
              <a:rPr lang="en-US" sz="2400" dirty="0" smtClean="0"/>
              <a:t>sugar levels</a:t>
            </a:r>
          </a:p>
          <a:p>
            <a:r>
              <a:rPr lang="en-US" sz="2400" dirty="0" smtClean="0"/>
              <a:t>• </a:t>
            </a:r>
            <a:r>
              <a:rPr lang="en-US" sz="2400" dirty="0"/>
              <a:t>She also skipped </a:t>
            </a:r>
            <a:r>
              <a:rPr lang="en-US" sz="2400" dirty="0" smtClean="0"/>
              <a:t>breakfast</a:t>
            </a:r>
          </a:p>
          <a:p>
            <a:r>
              <a:rPr lang="en-US" sz="2400" dirty="0" smtClean="0"/>
              <a:t>• </a:t>
            </a:r>
            <a:r>
              <a:rPr lang="en-US" sz="2400" dirty="0"/>
              <a:t>By 1pm </a:t>
            </a:r>
            <a:r>
              <a:rPr lang="en-US" sz="2400" dirty="0" smtClean="0"/>
              <a:t>Anna had </a:t>
            </a:r>
            <a:r>
              <a:rPr lang="en-US" sz="2400" b="1" dirty="0"/>
              <a:t>blurred vision and </a:t>
            </a:r>
            <a:r>
              <a:rPr lang="en-US" sz="2400" b="1" dirty="0" smtClean="0"/>
              <a:t>was </a:t>
            </a:r>
            <a:r>
              <a:rPr lang="en-US" sz="2400" b="1" dirty="0"/>
              <a:t>feeling dizzy</a:t>
            </a: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 smtClean="0"/>
          </a:p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Is Anna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Hypo or Hyper glycemic?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15926" t="53034" r="76740" b="8890"/>
          <a:stretch/>
        </p:blipFill>
        <p:spPr>
          <a:xfrm>
            <a:off x="-19438" y="3890864"/>
            <a:ext cx="1073020" cy="29857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-48208" y="3387012"/>
            <a:ext cx="794657" cy="61428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696351" y="635635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24" name="Rectangle 23"/>
          <p:cNvSpPr/>
          <p:nvPr/>
        </p:nvSpPr>
        <p:spPr>
          <a:xfrm>
            <a:off x="0" y="-5069"/>
            <a:ext cx="12252648" cy="779409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32346" y="87677"/>
            <a:ext cx="37882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Question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483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0949"/>
          <a:stretch/>
        </p:blipFill>
        <p:spPr>
          <a:xfrm>
            <a:off x="-19438" y="750018"/>
            <a:ext cx="12288416" cy="61468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573283" y="625981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1362269" y="5383763"/>
            <a:ext cx="2267339" cy="1203649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89641" y="5663682"/>
            <a:ext cx="1110343" cy="692668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12440" y="6078591"/>
            <a:ext cx="12252648" cy="779409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1886" y="-10388"/>
            <a:ext cx="1278294" cy="39021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640009" y="-5069"/>
            <a:ext cx="1278294" cy="39021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68963" y="4633531"/>
            <a:ext cx="1903445" cy="1255870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856376" y="4935894"/>
            <a:ext cx="1595534" cy="107412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15926" t="53034" r="76740" b="8890"/>
          <a:stretch/>
        </p:blipFill>
        <p:spPr>
          <a:xfrm>
            <a:off x="-19438" y="3890864"/>
            <a:ext cx="1073020" cy="29857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-48208" y="3387012"/>
            <a:ext cx="794657" cy="61428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456957" y="3458111"/>
            <a:ext cx="4545950" cy="3101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 smtClean="0"/>
              <a:t>Tom is </a:t>
            </a:r>
            <a:r>
              <a:rPr lang="en-US" sz="2400" b="1" u="sng" dirty="0" smtClean="0"/>
              <a:t>hyper</a:t>
            </a:r>
            <a:r>
              <a:rPr lang="en-US" sz="2400" u="sng" dirty="0" smtClean="0"/>
              <a:t>glycemic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Why!</a:t>
            </a:r>
          </a:p>
          <a:p>
            <a:pPr marL="0" indent="0">
              <a:buNone/>
            </a:pPr>
            <a:r>
              <a:rPr lang="en-US" sz="2400" dirty="0" smtClean="0"/>
              <a:t>He did not take insulin but ate too many carbohydrates. His blood glucose levels increased and there was no insulin to balance the levels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/>
              <a:t>Therefore </a:t>
            </a:r>
            <a:r>
              <a:rPr lang="en-US" sz="2400" dirty="0"/>
              <a:t>T</a:t>
            </a:r>
            <a:r>
              <a:rPr lang="en-US" sz="2400" dirty="0" smtClean="0"/>
              <a:t>om is hyperglycemic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24219" y="3387012"/>
            <a:ext cx="48239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/>
              <a:t>Anna is </a:t>
            </a:r>
            <a:r>
              <a:rPr lang="en-US" sz="2400" b="1" u="sng" dirty="0" smtClean="0"/>
              <a:t>hypo</a:t>
            </a:r>
            <a:r>
              <a:rPr lang="en-US" sz="2400" u="sng" dirty="0" smtClean="0"/>
              <a:t>glycemic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Why!</a:t>
            </a:r>
          </a:p>
          <a:p>
            <a:r>
              <a:rPr lang="en-US" sz="2400" dirty="0" smtClean="0"/>
              <a:t>She took too much insulin and had no breakfast. This means that her blood glucose levels were low and the insulin further decreased her blood glucose levels.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Therefore </a:t>
            </a:r>
            <a:r>
              <a:rPr lang="en-US" sz="2400" dirty="0"/>
              <a:t>A</a:t>
            </a:r>
            <a:r>
              <a:rPr lang="en-US" sz="2400" dirty="0" smtClean="0"/>
              <a:t>nna is hypoglycemic </a:t>
            </a:r>
          </a:p>
          <a:p>
            <a:endParaRPr lang="en-US" sz="2400" dirty="0" smtClean="0"/>
          </a:p>
        </p:txBody>
      </p:sp>
      <p:sp>
        <p:nvSpPr>
          <p:cNvPr id="24" name="Rectangle 23"/>
          <p:cNvSpPr/>
          <p:nvPr/>
        </p:nvSpPr>
        <p:spPr>
          <a:xfrm>
            <a:off x="11696351" y="635635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25" name="Rectangle 24"/>
          <p:cNvSpPr/>
          <p:nvPr/>
        </p:nvSpPr>
        <p:spPr>
          <a:xfrm>
            <a:off x="-19438" y="-26799"/>
            <a:ext cx="12252648" cy="100938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91886" y="870317"/>
            <a:ext cx="1278294" cy="390212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32346" y="87677"/>
            <a:ext cx="37882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Answer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257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69967"/>
          </a:xfrm>
        </p:spPr>
      </p:pic>
      <p:sp>
        <p:nvSpPr>
          <p:cNvPr id="6" name="Rectangle 5"/>
          <p:cNvSpPr/>
          <p:nvPr/>
        </p:nvSpPr>
        <p:spPr>
          <a:xfrm>
            <a:off x="2770909" y="540327"/>
            <a:ext cx="6608618" cy="858982"/>
          </a:xfrm>
          <a:prstGeom prst="rect">
            <a:avLst/>
          </a:prstGeom>
          <a:solidFill>
            <a:srgbClr val="D1E6F9"/>
          </a:solidFill>
          <a:ln>
            <a:solidFill>
              <a:srgbClr val="D0E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4042755" y="507693"/>
            <a:ext cx="5939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C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onclusion</a:t>
            </a:r>
            <a:endParaRPr lang="en-US" sz="4800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525075" y="6125517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13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2827173"/>
            <a:ext cx="57010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Diabetes affects around 400 million people in the world. It is a serious  life threating disease and must constantly be monitored and effectively subdued with proper medication, as well as adapting a healthy lifestyle.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7408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2192000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8086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Mohan H. Pathology quick review and </a:t>
            </a:r>
            <a:r>
              <a:rPr lang="en-US" sz="2400" dirty="0" err="1" smtClean="0"/>
              <a:t>mcqs</a:t>
            </a:r>
            <a:r>
              <a:rPr lang="en-US" sz="2400" dirty="0" smtClean="0"/>
              <a:t>: Based on harsh Mohan's textbook of pathology 7th edition. New Delhi: </a:t>
            </a:r>
            <a:r>
              <a:rPr lang="en-US" sz="2400" dirty="0" err="1" smtClean="0"/>
              <a:t>Jaypee</a:t>
            </a:r>
            <a:r>
              <a:rPr lang="en-US" sz="2400" dirty="0" smtClean="0"/>
              <a:t> Brothers Medical Publishers (p) Ltd; 2015.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 smtClean="0"/>
          </a:p>
          <a:p>
            <a:r>
              <a:rPr lang="en-US" sz="2400" dirty="0" err="1" smtClean="0"/>
              <a:t>Klatt</a:t>
            </a:r>
            <a:r>
              <a:rPr lang="en-US" sz="2400" dirty="0" smtClean="0"/>
              <a:t> EC, Robbins SL, </a:t>
            </a:r>
            <a:r>
              <a:rPr lang="en-US" sz="2400" dirty="0" err="1" smtClean="0"/>
              <a:t>Cotran</a:t>
            </a:r>
            <a:r>
              <a:rPr lang="en-US" sz="2400" dirty="0" smtClean="0"/>
              <a:t> RS. Robbins &amp; COTRAN Atlas of Pathology. Elsevier; 2021. 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Gillick</a:t>
            </a:r>
            <a:r>
              <a:rPr lang="en-US" sz="2400" dirty="0" smtClean="0"/>
              <a:t> L, Healy L. Complete Home Economics: Leaving certificate higher and ordinary levels. </a:t>
            </a:r>
            <a:r>
              <a:rPr lang="en-US" sz="2400" dirty="0" err="1" smtClean="0"/>
              <a:t>Castleisland</a:t>
            </a:r>
            <a:r>
              <a:rPr lang="en-US" sz="2400" dirty="0" smtClean="0"/>
              <a:t>: Educate.ie; 2016.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02228" y="574745"/>
            <a:ext cx="2885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Reference 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58151" y="6297761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15359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76"/>
          </a:xfrm>
        </p:spPr>
      </p:pic>
      <p:sp>
        <p:nvSpPr>
          <p:cNvPr id="5" name="Rectangle 4"/>
          <p:cNvSpPr/>
          <p:nvPr/>
        </p:nvSpPr>
        <p:spPr>
          <a:xfrm>
            <a:off x="11525075" y="6308079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15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5159829" y="1138335"/>
            <a:ext cx="5924938" cy="2397967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5698936" y="2048399"/>
            <a:ext cx="60296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Thank you!</a:t>
            </a:r>
          </a:p>
          <a:p>
            <a:pPr algn="ctr"/>
            <a:endParaRPr lang="en-US" sz="5400" dirty="0" smtClean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Do you have any questions? 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571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2192000" cy="69417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79843" y="2046288"/>
            <a:ext cx="777395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buFont typeface="Wingdings" panose="05000000000000000000" pitchFamily="2" charset="2"/>
              <a:buChar char="q"/>
            </a:pPr>
            <a:r>
              <a:rPr lang="en-US" sz="2800" dirty="0"/>
              <a:t>Define diabetes mellitus </a:t>
            </a:r>
          </a:p>
          <a:p>
            <a:pPr marL="285750" lvl="0" indent="-285750" fontAlgn="base">
              <a:buFont typeface="Wingdings" panose="05000000000000000000" pitchFamily="2" charset="2"/>
              <a:buChar char="q"/>
            </a:pPr>
            <a:r>
              <a:rPr lang="en-US" sz="2800" dirty="0"/>
              <a:t>C</a:t>
            </a:r>
            <a:r>
              <a:rPr lang="en-US" sz="2800" dirty="0" smtClean="0"/>
              <a:t>ompare </a:t>
            </a:r>
            <a:r>
              <a:rPr lang="en-US" sz="2800" dirty="0"/>
              <a:t>between type I and type II diabetes</a:t>
            </a:r>
          </a:p>
          <a:p>
            <a:pPr marL="285750" lvl="0" indent="-285750" fontAlgn="base">
              <a:buFont typeface="Wingdings" panose="05000000000000000000" pitchFamily="2" charset="2"/>
              <a:buChar char="q"/>
            </a:pPr>
            <a:r>
              <a:rPr lang="en-US" sz="2800" dirty="0"/>
              <a:t>Distinguish </a:t>
            </a:r>
            <a:r>
              <a:rPr lang="en-US" sz="2800" dirty="0" smtClean="0"/>
              <a:t>the differences between </a:t>
            </a:r>
            <a:r>
              <a:rPr lang="en-US" sz="2800" dirty="0"/>
              <a:t>hypoglycemia and hyperglycemia</a:t>
            </a:r>
          </a:p>
          <a:p>
            <a:pPr marL="285750" lvl="0" indent="-285750" fontAlgn="base">
              <a:buFont typeface="Wingdings" panose="05000000000000000000" pitchFamily="2" charset="2"/>
              <a:buChar char="q"/>
            </a:pPr>
            <a:r>
              <a:rPr lang="en-US" sz="2800" dirty="0"/>
              <a:t>L</a:t>
            </a:r>
            <a:r>
              <a:rPr lang="en-US" sz="2800" dirty="0" smtClean="0"/>
              <a:t>ist </a:t>
            </a:r>
            <a:r>
              <a:rPr lang="en-US" sz="2800" dirty="0"/>
              <a:t>the possible symptoms of diabetes</a:t>
            </a:r>
          </a:p>
          <a:p>
            <a:pPr marL="285750" lvl="0" indent="-285750" fontAlgn="base">
              <a:buFont typeface="Wingdings" panose="05000000000000000000" pitchFamily="2" charset="2"/>
              <a:buChar char="q"/>
            </a:pPr>
            <a:r>
              <a:rPr lang="en-US" sz="2800" dirty="0"/>
              <a:t>Sate the possible risk factors for diabetes</a:t>
            </a:r>
          </a:p>
          <a:p>
            <a:pPr marL="285750" indent="-285750" fontAlgn="base">
              <a:buFont typeface="Wingdings" panose="05000000000000000000" pitchFamily="2" charset="2"/>
              <a:buChar char="q"/>
            </a:pPr>
            <a:r>
              <a:rPr lang="en-US" sz="2800" dirty="0" smtClean="0"/>
              <a:t>Discuss the methods </a:t>
            </a:r>
            <a:r>
              <a:rPr lang="en-US" sz="2800" dirty="0"/>
              <a:t>of diagnosing </a:t>
            </a:r>
            <a:r>
              <a:rPr lang="en-US" sz="2800" dirty="0" smtClean="0"/>
              <a:t>diabetes</a:t>
            </a:r>
          </a:p>
          <a:p>
            <a:pPr lvl="0" fontAlgn="base"/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998788" y="520074"/>
            <a:ext cx="42334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O</a:t>
            </a: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bjectives</a:t>
            </a:r>
            <a:endParaRPr lang="en-US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07759" y="6301393"/>
            <a:ext cx="2743200" cy="365125"/>
          </a:xfrm>
        </p:spPr>
        <p:txBody>
          <a:bodyPr/>
          <a:lstStyle/>
          <a:p>
            <a:fld id="{3C22BF54-2460-4718-ADDB-EABE9FAD7074}" type="slidenum">
              <a:rPr lang="en-US" sz="2400" b="1">
                <a:solidFill>
                  <a:schemeClr val="tx1"/>
                </a:solidFill>
              </a:rPr>
              <a:pPr/>
              <a:t>2</a:t>
            </a:fld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14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90"/>
          <a:stretch/>
        </p:blipFill>
        <p:spPr>
          <a:xfrm>
            <a:off x="0" y="0"/>
            <a:ext cx="1218578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166" y="646533"/>
            <a:ext cx="6063732" cy="60637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78490" y="2369976"/>
            <a:ext cx="1604865" cy="2052734"/>
          </a:xfrm>
          <a:prstGeom prst="rect">
            <a:avLst/>
          </a:prstGeom>
          <a:solidFill>
            <a:srgbClr val="D1E6F9"/>
          </a:solidFill>
          <a:ln>
            <a:solidFill>
              <a:srgbClr val="D1E3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43396" y="3107094"/>
            <a:ext cx="1408922" cy="1408922"/>
          </a:xfrm>
          <a:prstGeom prst="rect">
            <a:avLst/>
          </a:prstGeom>
          <a:solidFill>
            <a:srgbClr val="D1E6F9"/>
          </a:solidFill>
          <a:ln>
            <a:solidFill>
              <a:srgbClr val="D1E3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19032" y="2959359"/>
            <a:ext cx="42244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Introduction</a:t>
            </a:r>
          </a:p>
          <a:p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To Diabetes </a:t>
            </a:r>
            <a:endParaRPr lang="en-US" sz="4800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4515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11496872" y="6094740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51171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diabetes mellitus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robbins</a:t>
            </a:r>
            <a:r>
              <a:rPr lang="en-US" sz="2400" dirty="0" smtClean="0">
                <a:solidFill>
                  <a:srgbClr val="FF0000"/>
                </a:solidFill>
              </a:rPr>
              <a:t>)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Diabetes mellitus is a group of metabolic disorders sharing the common feature of hyperglycemia caused by defects in insulin secretion, insulin action, or, most commonly both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416" cy="69026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14938" y="2595519"/>
            <a:ext cx="67864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/>
              <a:t>Diabetes mellitus is a group of metabolic disorders sharing the common feature of hyperglycemia caused by defects in insulin secretion, insulin action, or, most commonly both</a:t>
            </a:r>
          </a:p>
        </p:txBody>
      </p:sp>
      <p:sp>
        <p:nvSpPr>
          <p:cNvPr id="7" name="Rectangle 6"/>
          <p:cNvSpPr/>
          <p:nvPr/>
        </p:nvSpPr>
        <p:spPr>
          <a:xfrm>
            <a:off x="1199980" y="915288"/>
            <a:ext cx="84572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Define Diabetes 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M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ellitus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z="2400" b="1">
                <a:solidFill>
                  <a:schemeClr val="tx1"/>
                </a:solidFill>
              </a:rPr>
              <a:pPr/>
              <a:t>4</a:t>
            </a:fld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223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55357" y="3428999"/>
            <a:ext cx="16141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Type 2 diabetes is curable but type 1 is </a:t>
            </a:r>
            <a:r>
              <a:rPr lang="en-US" sz="2400" b="1" dirty="0" smtClean="0"/>
              <a:t>chronic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23389" y="704740"/>
            <a:ext cx="3740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Did you know !</a:t>
            </a:r>
            <a:endParaRPr lang="en-US" sz="3600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8204" y="2957804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15%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094514" y="4646645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85%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2932900" y="2957803"/>
            <a:ext cx="345233" cy="2643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538148" y="3006899"/>
            <a:ext cx="345233" cy="2643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82075" y="3494589"/>
            <a:ext cx="1866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About 400 million people in the world have diabetes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11556168" y="625981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99263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/>
            <a:r>
              <a:rPr lang="en-US" dirty="0" smtClean="0"/>
              <a:t>differentiate between type I and type II diabetes   </a:t>
            </a:r>
            <a:r>
              <a:rPr lang="en-US" dirty="0" smtClean="0">
                <a:solidFill>
                  <a:srgbClr val="FF0000"/>
                </a:solidFill>
              </a:rPr>
              <a:t>(Harsh Mohan)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091" t="33194" r="20420" b="9338"/>
          <a:stretch/>
        </p:blipFill>
        <p:spPr>
          <a:xfrm>
            <a:off x="1427584" y="1800807"/>
            <a:ext cx="9218645" cy="4652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28"/>
            <a:ext cx="12269755" cy="68484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95079" y="719926"/>
            <a:ext cx="9351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C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ompare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between type I and type II diabetes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z="2400" b="1">
                <a:solidFill>
                  <a:schemeClr val="tx1"/>
                </a:solidFill>
              </a:rPr>
              <a:pPr/>
              <a:t>6</a:t>
            </a:fld>
            <a:endParaRPr 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192989"/>
              </p:ext>
            </p:extLst>
          </p:nvPr>
        </p:nvGraphicFramePr>
        <p:xfrm>
          <a:off x="1427584" y="2045489"/>
          <a:ext cx="8900368" cy="3997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62">
                  <a:extLst>
                    <a:ext uri="{9D8B030D-6E8A-4147-A177-3AD203B41FA5}">
                      <a16:colId xmlns:a16="http://schemas.microsoft.com/office/drawing/2014/main" val="3539164892"/>
                    </a:ext>
                  </a:extLst>
                </a:gridCol>
                <a:gridCol w="2640563">
                  <a:extLst>
                    <a:ext uri="{9D8B030D-6E8A-4147-A177-3AD203B41FA5}">
                      <a16:colId xmlns:a16="http://schemas.microsoft.com/office/drawing/2014/main" val="15597794"/>
                    </a:ext>
                  </a:extLst>
                </a:gridCol>
                <a:gridCol w="2724539">
                  <a:extLst>
                    <a:ext uri="{9D8B030D-6E8A-4147-A177-3AD203B41FA5}">
                      <a16:colId xmlns:a16="http://schemas.microsoft.com/office/drawing/2014/main" val="3686235315"/>
                    </a:ext>
                  </a:extLst>
                </a:gridCol>
                <a:gridCol w="2602204">
                  <a:extLst>
                    <a:ext uri="{9D8B030D-6E8A-4147-A177-3AD203B41FA5}">
                      <a16:colId xmlns:a16="http://schemas.microsoft.com/office/drawing/2014/main" val="853853805"/>
                    </a:ext>
                  </a:extLst>
                </a:gridCol>
              </a:tblGrid>
              <a:tr h="6661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1 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2 DM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017234"/>
                  </a:ext>
                </a:extLst>
              </a:tr>
              <a:tr h="6661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80-90%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861028"/>
                  </a:ext>
                </a:extLst>
              </a:tr>
              <a:tr h="6661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Age at onset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Below 35 years 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40 years old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563387"/>
                  </a:ext>
                </a:extLst>
              </a:tr>
              <a:tr h="6661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obese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59055"/>
                  </a:ext>
                </a:extLst>
              </a:tr>
              <a:tr h="6661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Blood insulin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 insulin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Normal/increase insulin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975681"/>
                  </a:ext>
                </a:extLst>
              </a:tr>
              <a:tr h="6661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Clinical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Insulin + diet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Diet + exercise + oral drugs + Insulin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248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0343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789"/>
            <a:ext cx="12325232" cy="692331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3504" y="2309191"/>
            <a:ext cx="47210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Hypoglycemia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      in </a:t>
            </a:r>
            <a:r>
              <a:rPr lang="en-US" sz="2400" dirty="0"/>
              <a:t>blood sugar levels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•Intake </a:t>
            </a:r>
            <a:r>
              <a:rPr lang="en-US" sz="2400" dirty="0"/>
              <a:t>of too MUCH insulin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</a:t>
            </a:r>
            <a:r>
              <a:rPr lang="en-US" sz="2400" dirty="0"/>
              <a:t>Symptoms: pale, blurred visions and dizzy</a:t>
            </a:r>
          </a:p>
          <a:p>
            <a:pPr>
              <a:lnSpc>
                <a:spcPct val="150000"/>
              </a:lnSpc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0810" y="764277"/>
            <a:ext cx="10160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Difference’s between </a:t>
            </a:r>
            <a:r>
              <a:rPr lang="en-US" sz="2800" u="sng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hypo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glycemia and </a:t>
            </a:r>
            <a:r>
              <a:rPr lang="en-US" sz="2800" u="sng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hyper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glycemia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5143" y="2308121"/>
            <a:ext cx="45126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Hyperglycemia</a:t>
            </a:r>
            <a:r>
              <a:rPr lang="en-US" sz="2400" dirty="0"/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      </a:t>
            </a:r>
            <a:r>
              <a:rPr lang="en-US" sz="2400" dirty="0"/>
              <a:t>in blood sugar levels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•Intake </a:t>
            </a:r>
            <a:r>
              <a:rPr lang="en-US" sz="2400" dirty="0"/>
              <a:t>of too LITTLE insulin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•</a:t>
            </a:r>
            <a:r>
              <a:rPr lang="en-US" sz="2400" dirty="0"/>
              <a:t>Symptoms: tired, very thirsty </a:t>
            </a:r>
            <a:r>
              <a:rPr lang="en-US" sz="2400" dirty="0" smtClean="0"/>
              <a:t>and needing </a:t>
            </a:r>
            <a:r>
              <a:rPr lang="en-US" sz="2400" dirty="0"/>
              <a:t>to urinate often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9100" y="2273206"/>
            <a:ext cx="4721066" cy="306923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86311" y="2273206"/>
            <a:ext cx="4721066" cy="306923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166326" y="2940144"/>
            <a:ext cx="326572" cy="549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0800000">
            <a:off x="6309706" y="2903897"/>
            <a:ext cx="305697" cy="585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1943184" y="6484776"/>
            <a:ext cx="38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7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913504" y="1433586"/>
            <a:ext cx="896635" cy="780308"/>
          </a:xfrm>
          <a:prstGeom prst="rect">
            <a:avLst/>
          </a:prstGeom>
          <a:solidFill>
            <a:srgbClr val="D1E6F9"/>
          </a:solidFill>
          <a:ln>
            <a:solidFill>
              <a:srgbClr val="D2E4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04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28"/>
          <a:stretch/>
        </p:blipFill>
        <p:spPr>
          <a:xfrm>
            <a:off x="0" y="4762"/>
            <a:ext cx="12232433" cy="6848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35663" y="529126"/>
            <a:ext cx="73522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Possible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symptoms of diabetes </a:t>
            </a:r>
          </a:p>
        </p:txBody>
      </p:sp>
      <p:pic>
        <p:nvPicPr>
          <p:cNvPr id="1026" name="Picture 2" descr="https://o.remove.bg/downloads/c8943808-ac33-43a3-90fa-ba51dce6925d/photo_2022-05-17_00-30-33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1" y="1699821"/>
            <a:ext cx="1805045" cy="2014935"/>
          </a:xfrm>
          <a:prstGeom prst="rect">
            <a:avLst/>
          </a:prstGeom>
          <a:solidFill>
            <a:srgbClr val="D1E3ED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28" name="Picture 4" descr="https://o.remove.bg/downloads/ebd121ca-7d3b-45e8-9785-7e757fd1b3fb/photo_2022-05-17_00-30-41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675" y="4205175"/>
            <a:ext cx="1805045" cy="2014935"/>
          </a:xfrm>
          <a:prstGeom prst="rect">
            <a:avLst/>
          </a:prstGeom>
          <a:solidFill>
            <a:srgbClr val="D1E3ED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34" name="Picture 10" descr="https://o.remove.bg/downloads/33fe1f8f-b91a-4665-b063-55519e16d930/photo_2022-05-17_00-30-53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395" y="4205175"/>
            <a:ext cx="1809712" cy="2020144"/>
          </a:xfrm>
          <a:prstGeom prst="rect">
            <a:avLst/>
          </a:prstGeom>
          <a:solidFill>
            <a:srgbClr val="D1E3ED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36" name="Picture 12" descr="https://o.remove.bg/downloads/35d9159b-05a4-4447-81e8-bbfa1c3bc54d/photo_2022-05-17_00-30-47-removebg-preview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699821"/>
            <a:ext cx="1811694" cy="2022357"/>
          </a:xfrm>
          <a:prstGeom prst="rect">
            <a:avLst/>
          </a:prstGeom>
          <a:solidFill>
            <a:srgbClr val="D1E3ED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038" name="Picture 14" descr="https://o.remove.bg/downloads/1d642ecf-20a1-40be-9108-81202f77104b/photo_2022-05-17_00-31-02-removebg-preview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872" y="1699821"/>
            <a:ext cx="1805045" cy="2014935"/>
          </a:xfrm>
          <a:prstGeom prst="rect">
            <a:avLst/>
          </a:prstGeom>
          <a:solidFill>
            <a:srgbClr val="D1E3ED"/>
          </a:solidFill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1623037" y="622011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37598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F54-2460-4718-ADDB-EABE9FAD707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2702605"/>
            <a:ext cx="10515600" cy="3240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Risk factor of T2D is obesity</a:t>
            </a:r>
            <a:r>
              <a:rPr lang="en-US" sz="1900" dirty="0" smtClean="0"/>
              <a:t>(</a:t>
            </a:r>
            <a:r>
              <a:rPr lang="en-US" sz="1900" dirty="0"/>
              <a:t>BMI +</a:t>
            </a:r>
            <a:r>
              <a:rPr lang="en-US" sz="1900" dirty="0" smtClean="0"/>
              <a:t>30), </a:t>
            </a:r>
            <a:r>
              <a:rPr lang="en-US" dirty="0" smtClean="0"/>
              <a:t>there are two key abnormalities:</a:t>
            </a:r>
          </a:p>
          <a:p>
            <a:pPr marL="0" indent="0" algn="ctr">
              <a:buNone/>
            </a:pPr>
            <a:r>
              <a:rPr lang="en-US" b="1" u="sng" dirty="0" smtClean="0"/>
              <a:t>• Insulin resistance</a:t>
            </a:r>
            <a:r>
              <a:rPr lang="en-US" b="1" dirty="0" smtClean="0"/>
              <a:t>            </a:t>
            </a:r>
            <a:r>
              <a:rPr lang="en-US" b="1" u="sng" dirty="0" smtClean="0"/>
              <a:t>• β-cell dysfunction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5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Risk factor for T1D is an </a:t>
            </a:r>
            <a:r>
              <a:rPr lang="en-US" dirty="0"/>
              <a:t>autoimmune disease </a:t>
            </a:r>
            <a:endParaRPr lang="en-US" dirty="0" smtClean="0"/>
          </a:p>
          <a:p>
            <a:pPr marL="0" indent="0">
              <a:buNone/>
            </a:pPr>
            <a:r>
              <a:rPr lang="en-US" sz="2500" dirty="0" smtClean="0"/>
              <a:t> </a:t>
            </a:r>
            <a:endParaRPr lang="en-US" sz="25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6583" y="3220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P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0"/>
              </a:rPr>
              <a:t>ossible risk factors for diabetes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602821" y="625981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39974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677</Words>
  <Application>Microsoft Office PowerPoint</Application>
  <PresentationFormat>Widescreen</PresentationFormat>
  <Paragraphs>139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Cooper Black</vt:lpstr>
      <vt:lpstr>Courier New</vt:lpstr>
      <vt:lpstr>Wingdings</vt:lpstr>
      <vt:lpstr>Office Theme</vt:lpstr>
      <vt:lpstr>PowerPoint Presentation</vt:lpstr>
      <vt:lpstr>objectives</vt:lpstr>
      <vt:lpstr>PowerPoint Presentation</vt:lpstr>
      <vt:lpstr>Define diabetes mellitus      (robbins) </vt:lpstr>
      <vt:lpstr>PowerPoint Presentation</vt:lpstr>
      <vt:lpstr>differentiate between type I and type II diabetes   (Harsh Mohan)</vt:lpstr>
      <vt:lpstr>PowerPoint Presentation</vt:lpstr>
      <vt:lpstr>PowerPoint Presentation</vt:lpstr>
      <vt:lpstr>PowerPoint Presentation</vt:lpstr>
      <vt:lpstr>Methods of diagnosing diabetes  </vt:lpstr>
      <vt:lpstr>PowerPoint Presentation</vt:lpstr>
      <vt:lpstr>PowerPoint Presentation</vt:lpstr>
      <vt:lpstr>conclusion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of life among type 2 diabetic patients.</dc:title>
  <dc:creator>Aseel Taj</dc:creator>
  <cp:lastModifiedBy>Aseel Taj</cp:lastModifiedBy>
  <cp:revision>61</cp:revision>
  <dcterms:created xsi:type="dcterms:W3CDTF">2022-05-10T21:10:24Z</dcterms:created>
  <dcterms:modified xsi:type="dcterms:W3CDTF">2022-06-07T08:24:02Z</dcterms:modified>
</cp:coreProperties>
</file>