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Default Extension="png" ContentType="image/png"/>
  <Override PartName="/ppt/drawings/drawing3.xml" ContentType="application/vnd.openxmlformats-officedocument.drawingml.chartshapes+xml"/>
  <Override PartName="/customXml/itemProps1.xml" ContentType="application/vnd.openxmlformats-officedocument.customXmlProperties+xml"/>
  <Override PartName="/ppt/slideMasters/slideMaster1.xml" ContentType="application/vnd.openxmlformats-officedocument.presentationml.slideMaster+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drawings/drawing1.xml" ContentType="application/vnd.openxmlformats-officedocument.drawingml.chartshapes+xml"/>
  <Override PartName="/ppt/drawings/drawing2.xml" ContentType="application/vnd.openxmlformats-officedocument.drawingml.chartshapes+xml"/>
  <Override PartName="/ppt/slides/slide1.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Default Extension="wdp" ContentType="image/vnd.ms-photo"/>
  <Default Extension="xlsx" ContentType="application/vnd.openxmlformats-officedocument.spreadsheetml.sheet"/>
  <Override PartName="/ppt/charts/chart3.xml" ContentType="application/vnd.openxmlformats-officedocument.drawingml.chart+xml"/>
  <Override PartName="/ppt/handoutMasters/handoutMaster1.xml" ContentType="application/vnd.openxmlformats-officedocument.presentationml.handoutMaster+xml"/>
  <Override PartName="/ppt/viewProps.xml" ContentType="application/vnd.openxmlformats-officedocument.presentationml.viewProps+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notesMasterIdLst>
    <p:notesMasterId r:id="rId6"/>
  </p:notesMasterIdLst>
  <p:handoutMasterIdLst>
    <p:handoutMasterId r:id="rId7"/>
  </p:handoutMasterIdLst>
  <p:sldIdLst>
    <p:sldId id="256" r:id="rId5"/>
  </p:sldIdLst>
  <p:sldSz cx="43891200" cy="32764413"/>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521415D9-36F7-43E2-AB2F-B90AF26B5E84}">
      <p14:sectionLst xmlns:p14="http://schemas.microsoft.com/office/powerpoint/2010/main" xmlns="">
        <p14:section name="مقطع بدون عنوان" id="{F2669459-31D4-4B97-87E7-4B71B5B7D8DC}">
          <p14:sldIdLst>
            <p14:sldId id="256"/>
          </p14:sldIdLst>
        </p14:section>
      </p14:sectionLst>
    </p:ext>
    <p:ext uri="{EFAFB233-063F-42B5-8137-9DF3F51BA10A}">
      <p15:sldGuideLst xmlns:p15="http://schemas.microsoft.com/office/powerpoint/2012/main" xmlns="">
        <p15:guide id="1" orient="horz" pos="10320">
          <p15:clr>
            <a:srgbClr val="A4A3A4"/>
          </p15:clr>
        </p15:guide>
        <p15:guide id="2" pos="13824">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663300"/>
    <a:srgbClr val="990000"/>
    <a:srgbClr val="00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19034" autoAdjust="0"/>
    <p:restoredTop sz="99613" autoAdjust="0"/>
  </p:normalViewPr>
  <p:slideViewPr>
    <p:cSldViewPr snapToGrid="0">
      <p:cViewPr>
        <p:scale>
          <a:sx n="40" d="100"/>
          <a:sy n="40" d="100"/>
        </p:scale>
        <p:origin x="1494" y="-150"/>
      </p:cViewPr>
      <p:guideLst>
        <p:guide orient="horz" pos="10320"/>
        <p:guide pos="13824"/>
      </p:guideLst>
    </p:cSldViewPr>
  </p:slideViewPr>
  <p:notesTextViewPr>
    <p:cViewPr>
      <p:scale>
        <a:sx n="1" d="1"/>
        <a:sy n="1" d="1"/>
      </p:scale>
      <p:origin x="0" y="0"/>
    </p:cViewPr>
  </p:notesTextViewPr>
  <p:sorterViewPr>
    <p:cViewPr>
      <p:scale>
        <a:sx n="100" d="100"/>
        <a:sy n="100" d="100"/>
      </p:scale>
      <p:origin x="0" y="2376"/>
    </p:cViewPr>
  </p:sorterViewPr>
  <p:notesViewPr>
    <p:cSldViewPr snapToGrid="0" showGuides="1">
      <p:cViewPr varScale="1">
        <p:scale>
          <a:sx n="65" d="100"/>
          <a:sy n="65" d="100"/>
        </p:scale>
        <p:origin x="2796" y="6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Office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LY"/>
  <c:style val="40"/>
  <c:chart>
    <c:plotArea>
      <c:layout/>
      <c:barChart>
        <c:barDir val="bar"/>
        <c:grouping val="clustered"/>
        <c:ser>
          <c:idx val="0"/>
          <c:order val="0"/>
          <c:tx>
            <c:strRef>
              <c:f>ورقة1!$B$1</c:f>
              <c:strCache>
                <c:ptCount val="1"/>
                <c:pt idx="0">
                  <c:v>Total no:</c:v>
                </c:pt>
              </c:strCache>
            </c:strRef>
          </c:tx>
          <c:cat>
            <c:strRef>
              <c:f>ورقة1!$A$2:$A$3</c:f>
              <c:strCache>
                <c:ptCount val="2"/>
                <c:pt idx="0">
                  <c:v>Diabetic</c:v>
                </c:pt>
                <c:pt idx="1">
                  <c:v>Non-diabetic</c:v>
                </c:pt>
              </c:strCache>
            </c:strRef>
          </c:cat>
          <c:val>
            <c:numRef>
              <c:f>ورقة1!$B$2:$B$3</c:f>
              <c:numCache>
                <c:formatCode>General</c:formatCode>
                <c:ptCount val="2"/>
                <c:pt idx="0">
                  <c:v>120</c:v>
                </c:pt>
                <c:pt idx="1">
                  <c:v>120</c:v>
                </c:pt>
              </c:numCache>
            </c:numRef>
          </c:val>
        </c:ser>
        <c:ser>
          <c:idx val="1"/>
          <c:order val="1"/>
          <c:tx>
            <c:strRef>
              <c:f>ورقة1!$C$1</c:f>
              <c:strCache>
                <c:ptCount val="1"/>
                <c:pt idx="0">
                  <c:v>Dental caries</c:v>
                </c:pt>
              </c:strCache>
            </c:strRef>
          </c:tx>
          <c:cat>
            <c:strRef>
              <c:f>ورقة1!$A$2:$A$3</c:f>
              <c:strCache>
                <c:ptCount val="2"/>
                <c:pt idx="0">
                  <c:v>Diabetic</c:v>
                </c:pt>
                <c:pt idx="1">
                  <c:v>Non-diabetic</c:v>
                </c:pt>
              </c:strCache>
            </c:strRef>
          </c:cat>
          <c:val>
            <c:numRef>
              <c:f>ورقة1!$C$2:$C$3</c:f>
              <c:numCache>
                <c:formatCode>General</c:formatCode>
                <c:ptCount val="2"/>
                <c:pt idx="0">
                  <c:v>88</c:v>
                </c:pt>
                <c:pt idx="1">
                  <c:v>37</c:v>
                </c:pt>
              </c:numCache>
            </c:numRef>
          </c:val>
        </c:ser>
        <c:ser>
          <c:idx val="2"/>
          <c:order val="2"/>
          <c:tx>
            <c:strRef>
              <c:f>ورقة1!$D$1</c:f>
              <c:strCache>
                <c:ptCount val="1"/>
                <c:pt idx="0">
                  <c:v>Prevadlence</c:v>
                </c:pt>
              </c:strCache>
            </c:strRef>
          </c:tx>
          <c:cat>
            <c:strRef>
              <c:f>ورقة1!$A$2:$A$3</c:f>
              <c:strCache>
                <c:ptCount val="2"/>
                <c:pt idx="0">
                  <c:v>Diabetic</c:v>
                </c:pt>
                <c:pt idx="1">
                  <c:v>Non-diabetic</c:v>
                </c:pt>
              </c:strCache>
            </c:strRef>
          </c:cat>
          <c:val>
            <c:numRef>
              <c:f>ورقة1!$D$2:$D$3</c:f>
              <c:numCache>
                <c:formatCode>General</c:formatCode>
                <c:ptCount val="2"/>
                <c:pt idx="0">
                  <c:v>73.33</c:v>
                </c:pt>
                <c:pt idx="1">
                  <c:v>30.830000000000005</c:v>
                </c:pt>
              </c:numCache>
            </c:numRef>
          </c:val>
        </c:ser>
        <c:ser>
          <c:idx val="3"/>
          <c:order val="3"/>
          <c:tx>
            <c:strRef>
              <c:f>ورقة1!$E$1</c:f>
              <c:strCache>
                <c:ptCount val="1"/>
                <c:pt idx="0">
                  <c:v>X2 test</c:v>
                </c:pt>
              </c:strCache>
            </c:strRef>
          </c:tx>
          <c:cat>
            <c:strRef>
              <c:f>ورقة1!$A$2:$A$3</c:f>
              <c:strCache>
                <c:ptCount val="2"/>
                <c:pt idx="0">
                  <c:v>Diabetic</c:v>
                </c:pt>
                <c:pt idx="1">
                  <c:v>Non-diabetic</c:v>
                </c:pt>
              </c:strCache>
            </c:strRef>
          </c:cat>
          <c:val>
            <c:numRef>
              <c:f>ورقة1!$E$2:$E$3</c:f>
              <c:numCache>
                <c:formatCode>General</c:formatCode>
                <c:ptCount val="2"/>
                <c:pt idx="0">
                  <c:v>0</c:v>
                </c:pt>
                <c:pt idx="1">
                  <c:v>0</c:v>
                </c:pt>
              </c:numCache>
            </c:numRef>
          </c:val>
        </c:ser>
        <c:axId val="92383872"/>
        <c:axId val="92672384"/>
      </c:barChart>
      <c:catAx>
        <c:axId val="92383872"/>
        <c:scaling>
          <c:orientation val="minMax"/>
        </c:scaling>
        <c:axPos val="l"/>
        <c:tickLblPos val="nextTo"/>
        <c:txPr>
          <a:bodyPr/>
          <a:lstStyle/>
          <a:p>
            <a:pPr>
              <a:defRPr lang="ar-SA" sz="2400"/>
            </a:pPr>
            <a:endParaRPr lang="ar-LY"/>
          </a:p>
        </c:txPr>
        <c:crossAx val="92672384"/>
        <c:crosses val="autoZero"/>
        <c:auto val="1"/>
        <c:lblAlgn val="ctr"/>
        <c:lblOffset val="100"/>
      </c:catAx>
      <c:valAx>
        <c:axId val="92672384"/>
        <c:scaling>
          <c:orientation val="minMax"/>
        </c:scaling>
        <c:axPos val="b"/>
        <c:majorGridlines/>
        <c:numFmt formatCode="General" sourceLinked="1"/>
        <c:tickLblPos val="nextTo"/>
        <c:txPr>
          <a:bodyPr/>
          <a:lstStyle/>
          <a:p>
            <a:pPr>
              <a:defRPr lang="ar-SA" sz="2400"/>
            </a:pPr>
            <a:endParaRPr lang="ar-LY"/>
          </a:p>
        </c:txPr>
        <c:crossAx val="92383872"/>
        <c:crosses val="autoZero"/>
        <c:crossBetween val="between"/>
      </c:valAx>
    </c:plotArea>
    <c:legend>
      <c:legendPos val="r"/>
      <c:layout/>
      <c:txPr>
        <a:bodyPr/>
        <a:lstStyle/>
        <a:p>
          <a:pPr>
            <a:defRPr lang="ar-SA" sz="2400"/>
          </a:pPr>
          <a:endParaRPr lang="ar-LY"/>
        </a:p>
      </c:txPr>
    </c:legend>
    <c:plotVisOnly val="1"/>
  </c:chart>
  <c:txPr>
    <a:bodyPr/>
    <a:lstStyle/>
    <a:p>
      <a:pPr>
        <a:defRPr sz="1800"/>
      </a:pPr>
      <a:endParaRPr lang="ar-LY"/>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LY"/>
  <c:style val="40"/>
  <c:chart>
    <c:plotArea>
      <c:layout>
        <c:manualLayout>
          <c:layoutTarget val="inner"/>
          <c:xMode val="edge"/>
          <c:yMode val="edge"/>
          <c:x val="0.24963541042141318"/>
          <c:y val="1.851656961262595E-2"/>
          <c:w val="0.62725075609203673"/>
          <c:h val="0.89844794829251251"/>
        </c:manualLayout>
      </c:layout>
      <c:barChart>
        <c:barDir val="bar"/>
        <c:grouping val="clustered"/>
        <c:ser>
          <c:idx val="0"/>
          <c:order val="0"/>
          <c:tx>
            <c:strRef>
              <c:f>ورقة1!$B$1</c:f>
              <c:strCache>
                <c:ptCount val="1"/>
                <c:pt idx="0">
                  <c:v>Total no:</c:v>
                </c:pt>
              </c:strCache>
            </c:strRef>
          </c:tx>
          <c:cat>
            <c:strRef>
              <c:f>ورقة1!$A$2:$A$8</c:f>
              <c:strCache>
                <c:ptCount val="7"/>
                <c:pt idx="0">
                  <c:v>According to metabolic control of Ds.</c:v>
                </c:pt>
                <c:pt idx="1">
                  <c:v>1- controlled </c:v>
                </c:pt>
                <c:pt idx="2">
                  <c:v>2- Uncontrolled</c:v>
                </c:pt>
                <c:pt idx="3">
                  <c:v>According to duration of diabetes</c:v>
                </c:pt>
                <c:pt idx="4">
                  <c:v>&lt;2year</c:v>
                </c:pt>
                <c:pt idx="5">
                  <c:v>2-5 year</c:v>
                </c:pt>
                <c:pt idx="6">
                  <c:v>&gt;5 year</c:v>
                </c:pt>
              </c:strCache>
            </c:strRef>
          </c:cat>
          <c:val>
            <c:numRef>
              <c:f>ورقة1!$B$2:$B$8</c:f>
              <c:numCache>
                <c:formatCode>General</c:formatCode>
                <c:ptCount val="7"/>
                <c:pt idx="1">
                  <c:v>47</c:v>
                </c:pt>
                <c:pt idx="2">
                  <c:v>73</c:v>
                </c:pt>
                <c:pt idx="4">
                  <c:v>52</c:v>
                </c:pt>
                <c:pt idx="5">
                  <c:v>17</c:v>
                </c:pt>
                <c:pt idx="6">
                  <c:v>51</c:v>
                </c:pt>
              </c:numCache>
            </c:numRef>
          </c:val>
        </c:ser>
        <c:ser>
          <c:idx val="1"/>
          <c:order val="1"/>
          <c:tx>
            <c:strRef>
              <c:f>ورقة1!$C$1</c:f>
              <c:strCache>
                <c:ptCount val="1"/>
                <c:pt idx="0">
                  <c:v>Dental caries</c:v>
                </c:pt>
              </c:strCache>
            </c:strRef>
          </c:tx>
          <c:cat>
            <c:strRef>
              <c:f>ورقة1!$A$2:$A$8</c:f>
              <c:strCache>
                <c:ptCount val="7"/>
                <c:pt idx="0">
                  <c:v>According to metabolic control of Ds.</c:v>
                </c:pt>
                <c:pt idx="1">
                  <c:v>1- controlled </c:v>
                </c:pt>
                <c:pt idx="2">
                  <c:v>2- Uncontrolled</c:v>
                </c:pt>
                <c:pt idx="3">
                  <c:v>According to duration of diabetes</c:v>
                </c:pt>
                <c:pt idx="4">
                  <c:v>&lt;2year</c:v>
                </c:pt>
                <c:pt idx="5">
                  <c:v>2-5 year</c:v>
                </c:pt>
                <c:pt idx="6">
                  <c:v>&gt;5 year</c:v>
                </c:pt>
              </c:strCache>
            </c:strRef>
          </c:cat>
          <c:val>
            <c:numRef>
              <c:f>ورقة1!$C$2:$C$8</c:f>
              <c:numCache>
                <c:formatCode>General</c:formatCode>
                <c:ptCount val="7"/>
                <c:pt idx="1">
                  <c:v>20</c:v>
                </c:pt>
                <c:pt idx="2">
                  <c:v>66</c:v>
                </c:pt>
                <c:pt idx="4">
                  <c:v>34</c:v>
                </c:pt>
                <c:pt idx="5">
                  <c:v>11</c:v>
                </c:pt>
                <c:pt idx="6">
                  <c:v>39</c:v>
                </c:pt>
              </c:numCache>
            </c:numRef>
          </c:val>
        </c:ser>
        <c:ser>
          <c:idx val="2"/>
          <c:order val="2"/>
          <c:tx>
            <c:strRef>
              <c:f>ورقة1!$D$1</c:f>
              <c:strCache>
                <c:ptCount val="1"/>
                <c:pt idx="0">
                  <c:v>Prevadlence</c:v>
                </c:pt>
              </c:strCache>
            </c:strRef>
          </c:tx>
          <c:cat>
            <c:strRef>
              <c:f>ورقة1!$A$2:$A$8</c:f>
              <c:strCache>
                <c:ptCount val="7"/>
                <c:pt idx="0">
                  <c:v>According to metabolic control of Ds.</c:v>
                </c:pt>
                <c:pt idx="1">
                  <c:v>1- controlled </c:v>
                </c:pt>
                <c:pt idx="2">
                  <c:v>2- Uncontrolled</c:v>
                </c:pt>
                <c:pt idx="3">
                  <c:v>According to duration of diabetes</c:v>
                </c:pt>
                <c:pt idx="4">
                  <c:v>&lt;2year</c:v>
                </c:pt>
                <c:pt idx="5">
                  <c:v>2-5 year</c:v>
                </c:pt>
                <c:pt idx="6">
                  <c:v>&gt;5 year</c:v>
                </c:pt>
              </c:strCache>
            </c:strRef>
          </c:cat>
          <c:val>
            <c:numRef>
              <c:f>ورقة1!$D$2:$D$8</c:f>
              <c:numCache>
                <c:formatCode>General</c:formatCode>
                <c:ptCount val="7"/>
                <c:pt idx="1">
                  <c:v>42.55</c:v>
                </c:pt>
                <c:pt idx="2">
                  <c:v>73</c:v>
                </c:pt>
                <c:pt idx="4">
                  <c:v>65.38</c:v>
                </c:pt>
                <c:pt idx="5">
                  <c:v>64.7</c:v>
                </c:pt>
                <c:pt idx="6">
                  <c:v>76.47</c:v>
                </c:pt>
              </c:numCache>
            </c:numRef>
          </c:val>
        </c:ser>
        <c:ser>
          <c:idx val="3"/>
          <c:order val="3"/>
          <c:tx>
            <c:strRef>
              <c:f>ورقة1!$E$1</c:f>
              <c:strCache>
                <c:ptCount val="1"/>
                <c:pt idx="0">
                  <c:v>X2 test</c:v>
                </c:pt>
              </c:strCache>
            </c:strRef>
          </c:tx>
          <c:cat>
            <c:strRef>
              <c:f>ورقة1!$A$2:$A$8</c:f>
              <c:strCache>
                <c:ptCount val="7"/>
                <c:pt idx="0">
                  <c:v>According to metabolic control of Ds.</c:v>
                </c:pt>
                <c:pt idx="1">
                  <c:v>1- controlled </c:v>
                </c:pt>
                <c:pt idx="2">
                  <c:v>2- Uncontrolled</c:v>
                </c:pt>
                <c:pt idx="3">
                  <c:v>According to duration of diabetes</c:v>
                </c:pt>
                <c:pt idx="4">
                  <c:v>&lt;2year</c:v>
                </c:pt>
                <c:pt idx="5">
                  <c:v>2-5 year</c:v>
                </c:pt>
                <c:pt idx="6">
                  <c:v>&gt;5 year</c:v>
                </c:pt>
              </c:strCache>
            </c:strRef>
          </c:cat>
          <c:val>
            <c:numRef>
              <c:f>ورقة1!$E$2:$E$8</c:f>
              <c:numCache>
                <c:formatCode>General</c:formatCode>
                <c:ptCount val="7"/>
                <c:pt idx="1">
                  <c:v>0</c:v>
                </c:pt>
                <c:pt idx="2">
                  <c:v>0</c:v>
                </c:pt>
                <c:pt idx="4">
                  <c:v>0.59919999999999962</c:v>
                </c:pt>
                <c:pt idx="5">
                  <c:v>0</c:v>
                </c:pt>
              </c:numCache>
            </c:numRef>
          </c:val>
        </c:ser>
        <c:axId val="93280512"/>
        <c:axId val="93282304"/>
      </c:barChart>
      <c:catAx>
        <c:axId val="93280512"/>
        <c:scaling>
          <c:orientation val="minMax"/>
        </c:scaling>
        <c:axPos val="l"/>
        <c:tickLblPos val="nextTo"/>
        <c:txPr>
          <a:bodyPr/>
          <a:lstStyle/>
          <a:p>
            <a:pPr>
              <a:defRPr lang="ar-SA" sz="2400"/>
            </a:pPr>
            <a:endParaRPr lang="ar-LY"/>
          </a:p>
        </c:txPr>
        <c:crossAx val="93282304"/>
        <c:crosses val="autoZero"/>
        <c:auto val="1"/>
        <c:lblAlgn val="ctr"/>
        <c:lblOffset val="100"/>
      </c:catAx>
      <c:valAx>
        <c:axId val="93282304"/>
        <c:scaling>
          <c:orientation val="minMax"/>
        </c:scaling>
        <c:axPos val="b"/>
        <c:majorGridlines/>
        <c:numFmt formatCode="General" sourceLinked="1"/>
        <c:tickLblPos val="nextTo"/>
        <c:txPr>
          <a:bodyPr/>
          <a:lstStyle/>
          <a:p>
            <a:pPr>
              <a:defRPr lang="ar-SA"/>
            </a:pPr>
            <a:endParaRPr lang="ar-LY"/>
          </a:p>
        </c:txPr>
        <c:crossAx val="93280512"/>
        <c:crosses val="autoZero"/>
        <c:crossBetween val="between"/>
      </c:valAx>
    </c:plotArea>
    <c:legend>
      <c:legendPos val="r"/>
      <c:layout/>
      <c:txPr>
        <a:bodyPr/>
        <a:lstStyle/>
        <a:p>
          <a:pPr>
            <a:defRPr lang="ar-SA" sz="2400"/>
          </a:pPr>
          <a:endParaRPr lang="ar-LY"/>
        </a:p>
      </c:txPr>
    </c:legend>
    <c:plotVisOnly val="1"/>
  </c:chart>
  <c:txPr>
    <a:bodyPr/>
    <a:lstStyle/>
    <a:p>
      <a:pPr>
        <a:defRPr sz="1800"/>
      </a:pPr>
      <a:endParaRPr lang="ar-LY"/>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ar-LY"/>
  <c:style val="40"/>
  <c:chart>
    <c:plotArea>
      <c:layout/>
      <c:barChart>
        <c:barDir val="bar"/>
        <c:grouping val="clustered"/>
        <c:ser>
          <c:idx val="0"/>
          <c:order val="0"/>
          <c:tx>
            <c:strRef>
              <c:f>ورقة1!$B$1</c:f>
              <c:strCache>
                <c:ptCount val="1"/>
                <c:pt idx="0">
                  <c:v>Affected</c:v>
                </c:pt>
              </c:strCache>
            </c:strRef>
          </c:tx>
          <c:cat>
            <c:strRef>
              <c:f>ورقة1!$A$2:$A$6</c:f>
              <c:strCache>
                <c:ptCount val="5"/>
                <c:pt idx="1">
                  <c:v>(3-3.5)</c:v>
                </c:pt>
                <c:pt idx="2">
                  <c:v>(4-4.5)</c:v>
                </c:pt>
                <c:pt idx="3">
                  <c:v>5-5.5)</c:v>
                </c:pt>
                <c:pt idx="4">
                  <c:v>Total</c:v>
                </c:pt>
              </c:strCache>
            </c:strRef>
          </c:cat>
          <c:val>
            <c:numRef>
              <c:f>ورقة1!$B$2:$B$6</c:f>
              <c:numCache>
                <c:formatCode>General</c:formatCode>
                <c:ptCount val="5"/>
                <c:pt idx="0">
                  <c:v>0</c:v>
                </c:pt>
                <c:pt idx="1">
                  <c:v>32</c:v>
                </c:pt>
                <c:pt idx="2">
                  <c:v>74</c:v>
                </c:pt>
                <c:pt idx="3">
                  <c:v>125</c:v>
                </c:pt>
                <c:pt idx="4">
                  <c:v>221</c:v>
                </c:pt>
              </c:numCache>
            </c:numRef>
          </c:val>
        </c:ser>
        <c:ser>
          <c:idx val="1"/>
          <c:order val="1"/>
          <c:tx>
            <c:strRef>
              <c:f>ورقة1!$C$1</c:f>
              <c:strCache>
                <c:ptCount val="1"/>
                <c:pt idx="0">
                  <c:v>Affected2</c:v>
                </c:pt>
              </c:strCache>
            </c:strRef>
          </c:tx>
          <c:cat>
            <c:strRef>
              <c:f>ورقة1!$A$2:$A$6</c:f>
              <c:strCache>
                <c:ptCount val="5"/>
                <c:pt idx="1">
                  <c:v>(3-3.5)</c:v>
                </c:pt>
                <c:pt idx="2">
                  <c:v>(4-4.5)</c:v>
                </c:pt>
                <c:pt idx="3">
                  <c:v>5-5.5)</c:v>
                </c:pt>
                <c:pt idx="4">
                  <c:v>Total</c:v>
                </c:pt>
              </c:strCache>
            </c:strRef>
          </c:cat>
          <c:val>
            <c:numRef>
              <c:f>ورقة1!$C$2:$C$6</c:f>
              <c:numCache>
                <c:formatCode>General</c:formatCode>
                <c:ptCount val="5"/>
                <c:pt idx="0">
                  <c:v>0</c:v>
                </c:pt>
                <c:pt idx="1">
                  <c:v>37.300000000000004</c:v>
                </c:pt>
                <c:pt idx="2">
                  <c:v>67.3</c:v>
                </c:pt>
                <c:pt idx="3">
                  <c:v>72.3</c:v>
                </c:pt>
                <c:pt idx="4">
                  <c:v>64.599999999999994</c:v>
                </c:pt>
              </c:numCache>
            </c:numRef>
          </c:val>
        </c:ser>
        <c:ser>
          <c:idx val="2"/>
          <c:order val="2"/>
          <c:tx>
            <c:strRef>
              <c:f>ورقة1!$D$1</c:f>
              <c:strCache>
                <c:ptCount val="1"/>
                <c:pt idx="0">
                  <c:v>caies-free   </c:v>
                </c:pt>
              </c:strCache>
            </c:strRef>
          </c:tx>
          <c:cat>
            <c:strRef>
              <c:f>ورقة1!$A$2:$A$6</c:f>
              <c:strCache>
                <c:ptCount val="5"/>
                <c:pt idx="1">
                  <c:v>(3-3.5)</c:v>
                </c:pt>
                <c:pt idx="2">
                  <c:v>(4-4.5)</c:v>
                </c:pt>
                <c:pt idx="3">
                  <c:v>5-5.5)</c:v>
                </c:pt>
                <c:pt idx="4">
                  <c:v>Total</c:v>
                </c:pt>
              </c:strCache>
            </c:strRef>
          </c:cat>
          <c:val>
            <c:numRef>
              <c:f>ورقة1!$D$2:$D$6</c:f>
              <c:numCache>
                <c:formatCode>General</c:formatCode>
                <c:ptCount val="5"/>
                <c:pt idx="0">
                  <c:v>0</c:v>
                </c:pt>
                <c:pt idx="1">
                  <c:v>34</c:v>
                </c:pt>
                <c:pt idx="2">
                  <c:v>36</c:v>
                </c:pt>
                <c:pt idx="3">
                  <c:v>48</c:v>
                </c:pt>
                <c:pt idx="4">
                  <c:v>121</c:v>
                </c:pt>
              </c:numCache>
            </c:numRef>
          </c:val>
        </c:ser>
        <c:ser>
          <c:idx val="3"/>
          <c:order val="3"/>
          <c:tx>
            <c:strRef>
              <c:f>ورقة1!$E$1</c:f>
              <c:strCache>
                <c:ptCount val="1"/>
                <c:pt idx="0">
                  <c:v>caies-free   2</c:v>
                </c:pt>
              </c:strCache>
            </c:strRef>
          </c:tx>
          <c:cat>
            <c:strRef>
              <c:f>ورقة1!$A$2:$A$6</c:f>
              <c:strCache>
                <c:ptCount val="5"/>
                <c:pt idx="1">
                  <c:v>(3-3.5)</c:v>
                </c:pt>
                <c:pt idx="2">
                  <c:v>(4-4.5)</c:v>
                </c:pt>
                <c:pt idx="3">
                  <c:v>5-5.5)</c:v>
                </c:pt>
                <c:pt idx="4">
                  <c:v>Total</c:v>
                </c:pt>
              </c:strCache>
            </c:strRef>
          </c:cat>
          <c:val>
            <c:numRef>
              <c:f>ورقة1!$E$2:$E$6</c:f>
              <c:numCache>
                <c:formatCode>General</c:formatCode>
                <c:ptCount val="5"/>
                <c:pt idx="0">
                  <c:v>0</c:v>
                </c:pt>
                <c:pt idx="1">
                  <c:v>62.7</c:v>
                </c:pt>
                <c:pt idx="2">
                  <c:v>32.700000000000003</c:v>
                </c:pt>
                <c:pt idx="3">
                  <c:v>27.7</c:v>
                </c:pt>
                <c:pt idx="4">
                  <c:v>35.4</c:v>
                </c:pt>
              </c:numCache>
            </c:numRef>
          </c:val>
        </c:ser>
        <c:ser>
          <c:idx val="4"/>
          <c:order val="4"/>
          <c:tx>
            <c:strRef>
              <c:f>ورقة1!$F$1</c:f>
              <c:strCache>
                <c:ptCount val="1"/>
                <c:pt idx="0">
                  <c:v>dmft mean+SD</c:v>
                </c:pt>
              </c:strCache>
            </c:strRef>
          </c:tx>
          <c:cat>
            <c:strRef>
              <c:f>ورقة1!$A$2:$A$6</c:f>
              <c:strCache>
                <c:ptCount val="5"/>
                <c:pt idx="1">
                  <c:v>(3-3.5)</c:v>
                </c:pt>
                <c:pt idx="2">
                  <c:v>(4-4.5)</c:v>
                </c:pt>
                <c:pt idx="3">
                  <c:v>5-5.5)</c:v>
                </c:pt>
                <c:pt idx="4">
                  <c:v>Total</c:v>
                </c:pt>
              </c:strCache>
            </c:strRef>
          </c:cat>
          <c:val>
            <c:numRef>
              <c:f>ورقة1!$F$2:$F$6</c:f>
              <c:numCache>
                <c:formatCode>General</c:formatCode>
                <c:ptCount val="5"/>
                <c:pt idx="1">
                  <c:v>1.75</c:v>
                </c:pt>
                <c:pt idx="2">
                  <c:v>3.36</c:v>
                </c:pt>
                <c:pt idx="3">
                  <c:v>4.25</c:v>
                </c:pt>
                <c:pt idx="4">
                  <c:v>3.53</c:v>
                </c:pt>
              </c:numCache>
            </c:numRef>
          </c:val>
        </c:ser>
        <c:axId val="93300992"/>
        <c:axId val="93331456"/>
      </c:barChart>
      <c:catAx>
        <c:axId val="93300992"/>
        <c:scaling>
          <c:orientation val="minMax"/>
        </c:scaling>
        <c:axPos val="l"/>
        <c:tickLblPos val="nextTo"/>
        <c:txPr>
          <a:bodyPr/>
          <a:lstStyle/>
          <a:p>
            <a:pPr>
              <a:defRPr lang="ar-SA" sz="2400"/>
            </a:pPr>
            <a:endParaRPr lang="ar-LY"/>
          </a:p>
        </c:txPr>
        <c:crossAx val="93331456"/>
        <c:crosses val="autoZero"/>
        <c:auto val="1"/>
        <c:lblAlgn val="ctr"/>
        <c:lblOffset val="100"/>
      </c:catAx>
      <c:valAx>
        <c:axId val="93331456"/>
        <c:scaling>
          <c:orientation val="minMax"/>
        </c:scaling>
        <c:axPos val="b"/>
        <c:majorGridlines/>
        <c:numFmt formatCode="General" sourceLinked="1"/>
        <c:tickLblPos val="nextTo"/>
        <c:txPr>
          <a:bodyPr/>
          <a:lstStyle/>
          <a:p>
            <a:pPr>
              <a:defRPr lang="ar-SA" sz="2400"/>
            </a:pPr>
            <a:endParaRPr lang="ar-LY"/>
          </a:p>
        </c:txPr>
        <c:crossAx val="93300992"/>
        <c:crosses val="autoZero"/>
        <c:crossBetween val="between"/>
      </c:valAx>
    </c:plotArea>
    <c:legend>
      <c:legendPos val="r"/>
      <c:layout/>
      <c:txPr>
        <a:bodyPr/>
        <a:lstStyle/>
        <a:p>
          <a:pPr>
            <a:defRPr lang="ar-SA" sz="2400"/>
          </a:pPr>
          <a:endParaRPr lang="ar-LY"/>
        </a:p>
      </c:txPr>
    </c:legend>
    <c:plotVisOnly val="1"/>
  </c:chart>
  <c:txPr>
    <a:bodyPr/>
    <a:lstStyle/>
    <a:p>
      <a:pPr>
        <a:defRPr sz="1800"/>
      </a:pPr>
      <a:endParaRPr lang="ar-LY"/>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0.01247</cdr:x>
      <cdr:y>0.86463</cdr:y>
    </cdr:from>
    <cdr:to>
      <cdr:x>0.12307</cdr:x>
      <cdr:y>0.98264</cdr:y>
    </cdr:to>
    <cdr:sp macro="" textlink="">
      <cdr:nvSpPr>
        <cdr:cNvPr id="2" name="مستطيل 1"/>
        <cdr:cNvSpPr/>
      </cdr:nvSpPr>
      <cdr:spPr>
        <a:xfrm xmlns:a="http://schemas.openxmlformats.org/drawingml/2006/main">
          <a:off x="187158" y="6523247"/>
          <a:ext cx="1660358" cy="890336"/>
        </a:xfrm>
        <a:prstGeom xmlns:a="http://schemas.openxmlformats.org/drawingml/2006/main" prst="rect">
          <a:avLst/>
        </a:prstGeom>
        <a:solidFill xmlns:a="http://schemas.openxmlformats.org/drawingml/2006/main">
          <a:schemeClr val="accent4"/>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p xmlns:a="http://schemas.openxmlformats.org/drawingml/2006/main">
          <a:r>
            <a:rPr lang="en-GB" sz="3200" dirty="0" smtClean="0"/>
            <a:t>Figure 1 </a:t>
          </a:r>
          <a:endParaRPr lang="ar-LY" sz="3200" dirty="0"/>
        </a:p>
      </cdr:txBody>
    </cdr:sp>
  </cdr:relSizeAnchor>
</c:userShapes>
</file>

<file path=ppt/drawings/drawing2.xml><?xml version="1.0" encoding="utf-8"?>
<c:userShapes xmlns:c="http://schemas.openxmlformats.org/drawingml/2006/chart">
  <cdr:relSizeAnchor xmlns:cdr="http://schemas.openxmlformats.org/drawingml/2006/chartDrawing">
    <cdr:from>
      <cdr:x>0.00481</cdr:x>
      <cdr:y>0.89132</cdr:y>
    </cdr:from>
    <cdr:to>
      <cdr:x>0.11542</cdr:x>
      <cdr:y>1</cdr:y>
    </cdr:to>
    <cdr:sp macro="" textlink="">
      <cdr:nvSpPr>
        <cdr:cNvPr id="2" name="مستطيل 1"/>
        <cdr:cNvSpPr/>
      </cdr:nvSpPr>
      <cdr:spPr>
        <a:xfrm xmlns:a="http://schemas.openxmlformats.org/drawingml/2006/main">
          <a:off x="72190" y="7411452"/>
          <a:ext cx="1660358" cy="890336"/>
        </a:xfrm>
        <a:prstGeom xmlns:a="http://schemas.openxmlformats.org/drawingml/2006/main" prst="rect">
          <a:avLst/>
        </a:prstGeom>
        <a:solidFill xmlns:a="http://schemas.openxmlformats.org/drawingml/2006/main">
          <a:srgbClr val="4C5A6A"/>
        </a:solidFill>
        <a:ln xmlns:a="http://schemas.openxmlformats.org/drawingml/2006/main" w="12700" cap="flat" cmpd="sng" algn="ctr">
          <a:noFill/>
          <a:prstDash val="solid"/>
          <a:miter lim="800000"/>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rgbClr val="FFFFFF"/>
              </a:solidFill>
              <a:latin typeface="Calibri"/>
            </a:defRPr>
          </a:lvl1pPr>
          <a:lvl2pPr marL="457200" indent="0">
            <a:defRPr sz="1100">
              <a:solidFill>
                <a:srgbClr val="FFFFFF"/>
              </a:solidFill>
              <a:latin typeface="Calibri"/>
            </a:defRPr>
          </a:lvl2pPr>
          <a:lvl3pPr marL="914400" indent="0">
            <a:defRPr sz="1100">
              <a:solidFill>
                <a:srgbClr val="FFFFFF"/>
              </a:solidFill>
              <a:latin typeface="Calibri"/>
            </a:defRPr>
          </a:lvl3pPr>
          <a:lvl4pPr marL="1371600" indent="0">
            <a:defRPr sz="1100">
              <a:solidFill>
                <a:srgbClr val="FFFFFF"/>
              </a:solidFill>
              <a:latin typeface="Calibri"/>
            </a:defRPr>
          </a:lvl4pPr>
          <a:lvl5pPr marL="1828800" indent="0">
            <a:defRPr sz="1100">
              <a:solidFill>
                <a:srgbClr val="FFFFFF"/>
              </a:solidFill>
              <a:latin typeface="Calibri"/>
            </a:defRPr>
          </a:lvl5pPr>
          <a:lvl6pPr marL="2286000" indent="0">
            <a:defRPr sz="1100">
              <a:solidFill>
                <a:srgbClr val="FFFFFF"/>
              </a:solidFill>
              <a:latin typeface="Calibri"/>
            </a:defRPr>
          </a:lvl6pPr>
          <a:lvl7pPr marL="2743200" indent="0">
            <a:defRPr sz="1100">
              <a:solidFill>
                <a:srgbClr val="FFFFFF"/>
              </a:solidFill>
              <a:latin typeface="Calibri"/>
            </a:defRPr>
          </a:lvl7pPr>
          <a:lvl8pPr marL="3200400" indent="0">
            <a:defRPr sz="1100">
              <a:solidFill>
                <a:srgbClr val="FFFFFF"/>
              </a:solidFill>
              <a:latin typeface="Calibri"/>
            </a:defRPr>
          </a:lvl8pPr>
          <a:lvl9pPr marL="3657600" indent="0">
            <a:defRPr sz="1100">
              <a:solidFill>
                <a:srgbClr val="FFFFFF"/>
              </a:solidFill>
              <a:latin typeface="Calibri"/>
            </a:defRPr>
          </a:lvl9pPr>
        </a:lstStyle>
        <a:p xmlns:a="http://schemas.openxmlformats.org/drawingml/2006/main">
          <a:r>
            <a:rPr lang="en-GB" sz="3200" dirty="0" smtClean="0"/>
            <a:t>Figure 2 </a:t>
          </a:r>
          <a:endParaRPr lang="ar-LY" sz="3200" dirty="0"/>
        </a:p>
      </cdr:txBody>
    </cdr:sp>
  </cdr:relSizeAnchor>
</c:userShapes>
</file>

<file path=ppt/drawings/drawing3.xml><?xml version="1.0" encoding="utf-8"?>
<c:userShapes xmlns:c="http://schemas.openxmlformats.org/drawingml/2006/chart">
  <cdr:relSizeAnchor xmlns:cdr="http://schemas.openxmlformats.org/drawingml/2006/chartDrawing">
    <cdr:from>
      <cdr:x>0.8738</cdr:x>
      <cdr:y>0.85675</cdr:y>
    </cdr:from>
    <cdr:to>
      <cdr:x>0.9844</cdr:x>
      <cdr:y>0.97476</cdr:y>
    </cdr:to>
    <cdr:sp macro="" textlink="">
      <cdr:nvSpPr>
        <cdr:cNvPr id="2" name="مستطيل 1"/>
        <cdr:cNvSpPr/>
      </cdr:nvSpPr>
      <cdr:spPr>
        <a:xfrm xmlns:a="http://schemas.openxmlformats.org/drawingml/2006/main">
          <a:off x="13116910" y="6463862"/>
          <a:ext cx="1660358" cy="890336"/>
        </a:xfrm>
        <a:prstGeom xmlns:a="http://schemas.openxmlformats.org/drawingml/2006/main" prst="rect">
          <a:avLst/>
        </a:prstGeom>
        <a:solidFill xmlns:a="http://schemas.openxmlformats.org/drawingml/2006/main">
          <a:srgbClr val="4C5A6A"/>
        </a:solidFill>
        <a:ln xmlns:a="http://schemas.openxmlformats.org/drawingml/2006/main" w="12700" cap="flat" cmpd="sng" algn="ctr">
          <a:noFill/>
          <a:prstDash val="solid"/>
          <a:miter lim="800000"/>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rgbClr val="FFFFFF"/>
              </a:solidFill>
              <a:latin typeface="Calibri"/>
            </a:defRPr>
          </a:lvl1pPr>
          <a:lvl2pPr marL="457200" indent="0">
            <a:defRPr sz="1100">
              <a:solidFill>
                <a:srgbClr val="FFFFFF"/>
              </a:solidFill>
              <a:latin typeface="Calibri"/>
            </a:defRPr>
          </a:lvl2pPr>
          <a:lvl3pPr marL="914400" indent="0">
            <a:defRPr sz="1100">
              <a:solidFill>
                <a:srgbClr val="FFFFFF"/>
              </a:solidFill>
              <a:latin typeface="Calibri"/>
            </a:defRPr>
          </a:lvl3pPr>
          <a:lvl4pPr marL="1371600" indent="0">
            <a:defRPr sz="1100">
              <a:solidFill>
                <a:srgbClr val="FFFFFF"/>
              </a:solidFill>
              <a:latin typeface="Calibri"/>
            </a:defRPr>
          </a:lvl4pPr>
          <a:lvl5pPr marL="1828800" indent="0">
            <a:defRPr sz="1100">
              <a:solidFill>
                <a:srgbClr val="FFFFFF"/>
              </a:solidFill>
              <a:latin typeface="Calibri"/>
            </a:defRPr>
          </a:lvl5pPr>
          <a:lvl6pPr marL="2286000" indent="0">
            <a:defRPr sz="1100">
              <a:solidFill>
                <a:srgbClr val="FFFFFF"/>
              </a:solidFill>
              <a:latin typeface="Calibri"/>
            </a:defRPr>
          </a:lvl6pPr>
          <a:lvl7pPr marL="2743200" indent="0">
            <a:defRPr sz="1100">
              <a:solidFill>
                <a:srgbClr val="FFFFFF"/>
              </a:solidFill>
              <a:latin typeface="Calibri"/>
            </a:defRPr>
          </a:lvl7pPr>
          <a:lvl8pPr marL="3200400" indent="0">
            <a:defRPr sz="1100">
              <a:solidFill>
                <a:srgbClr val="FFFFFF"/>
              </a:solidFill>
              <a:latin typeface="Calibri"/>
            </a:defRPr>
          </a:lvl8pPr>
          <a:lvl9pPr marL="3657600" indent="0">
            <a:defRPr sz="1100">
              <a:solidFill>
                <a:srgbClr val="FFFFFF"/>
              </a:solidFill>
              <a:latin typeface="Calibri"/>
            </a:defRPr>
          </a:lvl9pPr>
        </a:lstStyle>
        <a:p xmlns:a="http://schemas.openxmlformats.org/drawingml/2006/main">
          <a:r>
            <a:rPr lang="en-GB" sz="3200" dirty="0" smtClean="0"/>
            <a:t>Figure 3 </a:t>
          </a:r>
          <a:endParaRPr lang="ar-LY" sz="32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C0B079-A316-4C9B-B165-DF9EA8325D2C}" type="datetimeFigureOut">
              <a:rPr lang="en-US" smtClean="0"/>
              <a:pPr/>
              <a:t>3/14/2019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A0EAE6-B4B6-49B7-9049-B371250BE0F4}" type="slidenum">
              <a:rPr lang="en-US" smtClean="0"/>
              <a:pPr/>
              <a:t>‹#›</a:t>
            </a:fld>
            <a:endParaRPr lang="en-US"/>
          </a:p>
        </p:txBody>
      </p:sp>
    </p:spTree>
    <p:extLst>
      <p:ext uri="{BB962C8B-B14F-4D97-AF65-F5344CB8AC3E}">
        <p14:creationId xmlns:p14="http://schemas.microsoft.com/office/powerpoint/2010/main" xmlns="" val="1472466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F28AB8-57D1-494F-9851-055AD867E790}" type="datetimeFigureOut">
              <a:rPr lang="en-US" smtClean="0"/>
              <a:pPr/>
              <a:t>3/14/2019</a:t>
            </a:fld>
            <a:endParaRPr lang="en-US"/>
          </a:p>
        </p:txBody>
      </p:sp>
      <p:sp>
        <p:nvSpPr>
          <p:cNvPr id="4" name="Slide Image Placeholder 3"/>
          <p:cNvSpPr>
            <a:spLocks noGrp="1" noRot="1" noChangeAspect="1"/>
          </p:cNvSpPr>
          <p:nvPr>
            <p:ph type="sldImg" idx="2"/>
          </p:nvPr>
        </p:nvSpPr>
        <p:spPr>
          <a:xfrm>
            <a:off x="1362075" y="1143000"/>
            <a:ext cx="41338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C7F044-5458-4B2E-BFA0-52AAA1C529D4}" type="slidenum">
              <a:rPr lang="en-US" smtClean="0"/>
              <a:pPr/>
              <a:t>‹#›</a:t>
            </a:fld>
            <a:endParaRPr lang="en-US"/>
          </a:p>
        </p:txBody>
      </p:sp>
    </p:spTree>
    <p:extLst>
      <p:ext uri="{BB962C8B-B14F-4D97-AF65-F5344CB8AC3E}">
        <p14:creationId xmlns:p14="http://schemas.microsoft.com/office/powerpoint/2010/main" xmlns="" val="1624808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ster">
    <p:spTree>
      <p:nvGrpSpPr>
        <p:cNvPr id="1" name=""/>
        <p:cNvGrpSpPr/>
        <p:nvPr/>
      </p:nvGrpSpPr>
      <p:grpSpPr>
        <a:xfrm>
          <a:off x="0" y="0"/>
          <a:ext cx="0" cy="0"/>
          <a:chOff x="0" y="0"/>
          <a:chExt cx="0" cy="0"/>
        </a:xfrm>
      </p:grpSpPr>
      <p:sp>
        <p:nvSpPr>
          <p:cNvPr id="2" name="Title 1"/>
          <p:cNvSpPr>
            <a:spLocks noGrp="1"/>
          </p:cNvSpPr>
          <p:nvPr>
            <p:ph type="title"/>
          </p:nvPr>
        </p:nvSpPr>
        <p:spPr>
          <a:xfrm>
            <a:off x="6400800" y="985966"/>
            <a:ext cx="31089600" cy="2502777"/>
          </a:xfrm>
        </p:spPr>
        <p:txBody>
          <a:bodyPr/>
          <a:lstStyle/>
          <a:p>
            <a:r>
              <a:rPr lang="ar-SA" smtClean="0"/>
              <a:t>انقر لتحرير نمط العنوان الرئيسي</a:t>
            </a:r>
            <a:endParaRPr lang="en-US"/>
          </a:p>
        </p:txBody>
      </p:sp>
      <p:sp>
        <p:nvSpPr>
          <p:cNvPr id="31" name="Text Placeholder 6"/>
          <p:cNvSpPr>
            <a:spLocks noGrp="1"/>
          </p:cNvSpPr>
          <p:nvPr>
            <p:ph type="body" sz="quarter" idx="36"/>
          </p:nvPr>
        </p:nvSpPr>
        <p:spPr bwMode="auto">
          <a:xfrm>
            <a:off x="6400800" y="3571816"/>
            <a:ext cx="31089600" cy="827110"/>
          </a:xfrm>
        </p:spPr>
        <p:txBody>
          <a:bodyPr>
            <a:noAutofit/>
          </a:bodyPr>
          <a:lstStyle>
            <a:lvl1pPr marL="0" indent="0">
              <a:spcBef>
                <a:spcPts val="0"/>
              </a:spcBef>
              <a:buNone/>
              <a:defRPr sz="2400">
                <a:solidFill>
                  <a:schemeClr val="bg1"/>
                </a:solidFill>
              </a:defRPr>
            </a:lvl1pPr>
            <a:lvl2pPr marL="0" indent="0">
              <a:spcBef>
                <a:spcPts val="0"/>
              </a:spcBef>
              <a:buNone/>
              <a:defRPr sz="2400">
                <a:solidFill>
                  <a:schemeClr val="bg1"/>
                </a:solidFill>
              </a:defRPr>
            </a:lvl2pPr>
            <a:lvl3pPr marL="0" indent="0">
              <a:spcBef>
                <a:spcPts val="0"/>
              </a:spcBef>
              <a:buNone/>
              <a:defRPr sz="2400">
                <a:solidFill>
                  <a:schemeClr val="bg1"/>
                </a:solidFill>
              </a:defRPr>
            </a:lvl3pPr>
            <a:lvl4pPr marL="0" indent="0">
              <a:spcBef>
                <a:spcPts val="0"/>
              </a:spcBef>
              <a:buNone/>
              <a:defRPr sz="2400">
                <a:solidFill>
                  <a:schemeClr val="bg1"/>
                </a:solidFill>
              </a:defRPr>
            </a:lvl4pPr>
            <a:lvl5pPr marL="0" indent="0">
              <a:spcBef>
                <a:spcPts val="0"/>
              </a:spcBef>
              <a:buNone/>
              <a:defRPr sz="2400">
                <a:solidFill>
                  <a:schemeClr val="bg1"/>
                </a:solidFill>
              </a:defRPr>
            </a:lvl5pPr>
            <a:lvl6pPr marL="0" indent="0">
              <a:spcBef>
                <a:spcPts val="0"/>
              </a:spcBef>
              <a:buNone/>
              <a:defRPr sz="2400">
                <a:solidFill>
                  <a:schemeClr val="bg1"/>
                </a:solidFill>
              </a:defRPr>
            </a:lvl6pPr>
            <a:lvl7pPr marL="0" indent="0">
              <a:spcBef>
                <a:spcPts val="0"/>
              </a:spcBef>
              <a:buNone/>
              <a:defRPr sz="2400">
                <a:solidFill>
                  <a:schemeClr val="bg1"/>
                </a:solidFill>
              </a:defRPr>
            </a:lvl7pPr>
            <a:lvl8pPr marL="0" indent="0">
              <a:spcBef>
                <a:spcPts val="0"/>
              </a:spcBef>
              <a:buNone/>
              <a:defRPr sz="2400">
                <a:solidFill>
                  <a:schemeClr val="bg1"/>
                </a:solidFill>
              </a:defRPr>
            </a:lvl8pPr>
            <a:lvl9pPr marL="0" indent="0">
              <a:spcBef>
                <a:spcPts val="0"/>
              </a:spcBef>
              <a:buNone/>
              <a:defRPr sz="2400">
                <a:solidFill>
                  <a:schemeClr val="bg1"/>
                </a:solidFill>
              </a:defRPr>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ECAA57DF-1C19-4726-AB84-014692BAD8F5}" type="datetimeFigureOut">
              <a:rPr lang="en-US" smtClean="0"/>
              <a:pPr/>
              <a:t>3/14/2019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B4C631-C489-4C11-812F-2172FBEAE82B}" type="slidenum">
              <a:rPr lang="en-US" smtClean="0"/>
              <a:pPr/>
              <a:t>‹#›</a:t>
            </a:fld>
            <a:endParaRPr lang="en-US"/>
          </a:p>
        </p:txBody>
      </p:sp>
      <p:sp>
        <p:nvSpPr>
          <p:cNvPr id="7" name="Text Placeholder 6"/>
          <p:cNvSpPr>
            <a:spLocks noGrp="1"/>
          </p:cNvSpPr>
          <p:nvPr>
            <p:ph type="body" sz="quarter" idx="13" hasCustomPrompt="1"/>
          </p:nvPr>
        </p:nvSpPr>
        <p:spPr>
          <a:xfrm>
            <a:off x="1143000" y="5824784"/>
            <a:ext cx="12801600" cy="1213497"/>
          </a:xfrm>
          <a:prstGeom prst="round1Rect">
            <a:avLst/>
          </a:prstGeom>
          <a:solidFill>
            <a:schemeClr val="accent2"/>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19" name="Content Placeholder 17"/>
          <p:cNvSpPr>
            <a:spLocks noGrp="1"/>
          </p:cNvSpPr>
          <p:nvPr>
            <p:ph sz="quarter" idx="24" hasCustomPrompt="1"/>
          </p:nvPr>
        </p:nvSpPr>
        <p:spPr>
          <a:xfrm>
            <a:off x="1143000" y="7038281"/>
            <a:ext cx="12801600" cy="6825919"/>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11" name="Text Placeholder 6"/>
          <p:cNvSpPr>
            <a:spLocks noGrp="1"/>
          </p:cNvSpPr>
          <p:nvPr>
            <p:ph type="body" sz="quarter" idx="17" hasCustomPrompt="1"/>
          </p:nvPr>
        </p:nvSpPr>
        <p:spPr>
          <a:xfrm>
            <a:off x="1143000" y="14962415"/>
            <a:ext cx="12801600" cy="1213497"/>
          </a:xfrm>
          <a:prstGeom prst="round1Rect">
            <a:avLst/>
          </a:prstGeom>
          <a:solidFill>
            <a:schemeClr val="accent3"/>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0" name="Content Placeholder 17"/>
          <p:cNvSpPr>
            <a:spLocks noGrp="1"/>
          </p:cNvSpPr>
          <p:nvPr>
            <p:ph sz="quarter" idx="25" hasCustomPrompt="1"/>
          </p:nvPr>
        </p:nvSpPr>
        <p:spPr>
          <a:xfrm>
            <a:off x="1143000" y="16175913"/>
            <a:ext cx="12801600" cy="9045652"/>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13" name="Text Placeholder 6"/>
          <p:cNvSpPr>
            <a:spLocks noGrp="1"/>
          </p:cNvSpPr>
          <p:nvPr>
            <p:ph type="body" sz="quarter" idx="19" hasCustomPrompt="1"/>
          </p:nvPr>
        </p:nvSpPr>
        <p:spPr>
          <a:xfrm>
            <a:off x="1143000" y="25710963"/>
            <a:ext cx="12801600" cy="1213497"/>
          </a:xfrm>
          <a:prstGeom prst="round1Rect">
            <a:avLst/>
          </a:prstGeom>
          <a:solidFill>
            <a:schemeClr val="accent4"/>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1" name="Content Placeholder 17"/>
          <p:cNvSpPr>
            <a:spLocks noGrp="1"/>
          </p:cNvSpPr>
          <p:nvPr>
            <p:ph sz="quarter" idx="26" hasCustomPrompt="1"/>
          </p:nvPr>
        </p:nvSpPr>
        <p:spPr>
          <a:xfrm>
            <a:off x="1143000" y="26930527"/>
            <a:ext cx="12801600" cy="4550613"/>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15" name="Text Placeholder 6"/>
          <p:cNvSpPr>
            <a:spLocks noGrp="1"/>
          </p:cNvSpPr>
          <p:nvPr>
            <p:ph type="body" sz="quarter" idx="21" hasCustomPrompt="1"/>
          </p:nvPr>
        </p:nvSpPr>
        <p:spPr>
          <a:xfrm>
            <a:off x="15544800" y="5824784"/>
            <a:ext cx="12801600" cy="1213497"/>
          </a:xfrm>
          <a:prstGeom prst="round1Rect">
            <a:avLst/>
          </a:prstGeom>
          <a:solidFill>
            <a:schemeClr val="accent5"/>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2" name="Content Placeholder 17"/>
          <p:cNvSpPr>
            <a:spLocks noGrp="1"/>
          </p:cNvSpPr>
          <p:nvPr>
            <p:ph sz="quarter" idx="27" hasCustomPrompt="1"/>
          </p:nvPr>
        </p:nvSpPr>
        <p:spPr>
          <a:xfrm>
            <a:off x="15544800" y="7038281"/>
            <a:ext cx="12801600" cy="4550613"/>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18" name="Content Placeholder 17"/>
          <p:cNvSpPr>
            <a:spLocks noGrp="1"/>
          </p:cNvSpPr>
          <p:nvPr>
            <p:ph sz="quarter" idx="23" hasCustomPrompt="1"/>
          </p:nvPr>
        </p:nvSpPr>
        <p:spPr>
          <a:xfrm>
            <a:off x="15544800" y="11892269"/>
            <a:ext cx="12801600" cy="6143327"/>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3" name="Content Placeholder 17"/>
          <p:cNvSpPr>
            <a:spLocks noGrp="1"/>
          </p:cNvSpPr>
          <p:nvPr>
            <p:ph sz="quarter" idx="28" hasCustomPrompt="1"/>
          </p:nvPr>
        </p:nvSpPr>
        <p:spPr>
          <a:xfrm>
            <a:off x="15544800" y="23359813"/>
            <a:ext cx="12801600" cy="1744402"/>
          </a:xfrm>
        </p:spPr>
        <p:txBody>
          <a:bodyPr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p:txBody>
      </p:sp>
      <p:sp>
        <p:nvSpPr>
          <p:cNvPr id="24" name="Text Placeholder 6"/>
          <p:cNvSpPr>
            <a:spLocks noGrp="1"/>
          </p:cNvSpPr>
          <p:nvPr>
            <p:ph type="body" sz="quarter" idx="29" hasCustomPrompt="1"/>
          </p:nvPr>
        </p:nvSpPr>
        <p:spPr>
          <a:xfrm>
            <a:off x="15544800" y="25710963"/>
            <a:ext cx="12801600" cy="1213497"/>
          </a:xfrm>
          <a:prstGeom prst="round1Rect">
            <a:avLst/>
          </a:prstGeom>
          <a:solidFill>
            <a:schemeClr val="accent6"/>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5" name="Content Placeholder 17"/>
          <p:cNvSpPr>
            <a:spLocks noGrp="1"/>
          </p:cNvSpPr>
          <p:nvPr>
            <p:ph sz="quarter" idx="30" hasCustomPrompt="1"/>
          </p:nvPr>
        </p:nvSpPr>
        <p:spPr>
          <a:xfrm>
            <a:off x="15544800" y="26930527"/>
            <a:ext cx="12801600" cy="4550613"/>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6" name="Text Placeholder 6"/>
          <p:cNvSpPr>
            <a:spLocks noGrp="1"/>
          </p:cNvSpPr>
          <p:nvPr>
            <p:ph type="body" sz="quarter" idx="31" hasCustomPrompt="1"/>
          </p:nvPr>
        </p:nvSpPr>
        <p:spPr>
          <a:xfrm>
            <a:off x="29900880" y="5824784"/>
            <a:ext cx="12801600" cy="1213497"/>
          </a:xfrm>
          <a:prstGeom prst="round1Rect">
            <a:avLst/>
          </a:prstGeom>
          <a:solidFill>
            <a:schemeClr val="accent6"/>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27" name="Content Placeholder 17"/>
          <p:cNvSpPr>
            <a:spLocks noGrp="1"/>
          </p:cNvSpPr>
          <p:nvPr>
            <p:ph sz="quarter" idx="32" hasCustomPrompt="1"/>
          </p:nvPr>
        </p:nvSpPr>
        <p:spPr>
          <a:xfrm>
            <a:off x="29900880" y="7038281"/>
            <a:ext cx="12801600" cy="7280981"/>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8" name="Content Placeholder 17"/>
          <p:cNvSpPr>
            <a:spLocks noGrp="1"/>
          </p:cNvSpPr>
          <p:nvPr>
            <p:ph sz="quarter" idx="33" hasCustomPrompt="1"/>
          </p:nvPr>
        </p:nvSpPr>
        <p:spPr>
          <a:xfrm>
            <a:off x="29900880" y="15763323"/>
            <a:ext cx="12801600" cy="7280981"/>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9" name="Text Placeholder 6"/>
          <p:cNvSpPr>
            <a:spLocks noGrp="1"/>
          </p:cNvSpPr>
          <p:nvPr>
            <p:ph type="body" sz="quarter" idx="34" hasCustomPrompt="1"/>
          </p:nvPr>
        </p:nvSpPr>
        <p:spPr>
          <a:xfrm>
            <a:off x="29900880" y="25710963"/>
            <a:ext cx="12801600" cy="1213497"/>
          </a:xfrm>
          <a:prstGeom prst="round1Rect">
            <a:avLst/>
          </a:prstGeom>
          <a:solidFill>
            <a:schemeClr val="accent1"/>
          </a:solidFill>
        </p:spPr>
        <p:txBody>
          <a:bodyPr lIns="365760" anchor="ctr">
            <a:noAutofit/>
          </a:bodyPr>
          <a:lstStyle>
            <a:lvl1pPr marL="0" indent="0">
              <a:spcBef>
                <a:spcPts val="0"/>
              </a:spcBef>
              <a:buNone/>
              <a:defRPr sz="6000" cap="all" baseline="0">
                <a:solidFill>
                  <a:schemeClr val="bg1"/>
                </a:solidFill>
                <a:latin typeface="+mj-lt"/>
              </a:defRPr>
            </a:lvl1pPr>
            <a:lvl2pPr marL="0" indent="0">
              <a:spcBef>
                <a:spcPts val="0"/>
              </a:spcBef>
              <a:buNone/>
              <a:defRPr sz="6000" cap="all" baseline="0">
                <a:solidFill>
                  <a:schemeClr val="bg1"/>
                </a:solidFill>
                <a:latin typeface="+mj-lt"/>
              </a:defRPr>
            </a:lvl2pPr>
            <a:lvl3pPr marL="0" indent="0">
              <a:spcBef>
                <a:spcPts val="0"/>
              </a:spcBef>
              <a:buNone/>
              <a:defRPr sz="6000" cap="all" baseline="0">
                <a:solidFill>
                  <a:schemeClr val="bg1"/>
                </a:solidFill>
                <a:latin typeface="+mj-lt"/>
              </a:defRPr>
            </a:lvl3pPr>
            <a:lvl4pPr marL="0" indent="0">
              <a:spcBef>
                <a:spcPts val="0"/>
              </a:spcBef>
              <a:buNone/>
              <a:defRPr sz="6000" cap="all" baseline="0">
                <a:solidFill>
                  <a:schemeClr val="bg1"/>
                </a:solidFill>
                <a:latin typeface="+mj-lt"/>
              </a:defRPr>
            </a:lvl4pPr>
            <a:lvl5pPr marL="0" indent="0">
              <a:spcBef>
                <a:spcPts val="0"/>
              </a:spcBef>
              <a:buNone/>
              <a:defRPr sz="6000" cap="all" baseline="0">
                <a:solidFill>
                  <a:schemeClr val="bg1"/>
                </a:solidFill>
                <a:latin typeface="+mj-lt"/>
              </a:defRPr>
            </a:lvl5pPr>
            <a:lvl6pPr marL="0" indent="0">
              <a:spcBef>
                <a:spcPts val="0"/>
              </a:spcBef>
              <a:buNone/>
              <a:defRPr sz="6000" cap="all" baseline="0">
                <a:solidFill>
                  <a:schemeClr val="bg1"/>
                </a:solidFill>
                <a:latin typeface="+mj-lt"/>
              </a:defRPr>
            </a:lvl6pPr>
            <a:lvl7pPr marL="0" indent="0">
              <a:spcBef>
                <a:spcPts val="0"/>
              </a:spcBef>
              <a:buNone/>
              <a:defRPr sz="6000" cap="all" baseline="0">
                <a:solidFill>
                  <a:schemeClr val="bg1"/>
                </a:solidFill>
                <a:latin typeface="+mj-lt"/>
              </a:defRPr>
            </a:lvl7pPr>
            <a:lvl8pPr marL="0" indent="0">
              <a:spcBef>
                <a:spcPts val="0"/>
              </a:spcBef>
              <a:buNone/>
              <a:defRPr sz="6000" cap="all" baseline="0">
                <a:solidFill>
                  <a:schemeClr val="bg1"/>
                </a:solidFill>
                <a:latin typeface="+mj-lt"/>
              </a:defRPr>
            </a:lvl8pPr>
            <a:lvl9pPr marL="0" indent="0">
              <a:spcBef>
                <a:spcPts val="0"/>
              </a:spcBef>
              <a:buNone/>
              <a:defRPr sz="6000" cap="all" baseline="0">
                <a:solidFill>
                  <a:schemeClr val="bg1"/>
                </a:solidFill>
                <a:latin typeface="+mj-lt"/>
              </a:defRPr>
            </a:lvl9pPr>
          </a:lstStyle>
          <a:p>
            <a:pPr lvl="0"/>
            <a:r>
              <a:rPr lang="en-US" dirty="0" smtClean="0"/>
              <a:t>Heading</a:t>
            </a:r>
            <a:endParaRPr lang="en-US" dirty="0"/>
          </a:p>
        </p:txBody>
      </p:sp>
      <p:sp>
        <p:nvSpPr>
          <p:cNvPr id="30" name="Content Placeholder 17"/>
          <p:cNvSpPr>
            <a:spLocks noGrp="1"/>
          </p:cNvSpPr>
          <p:nvPr>
            <p:ph sz="quarter" idx="35" hasCustomPrompt="1"/>
          </p:nvPr>
        </p:nvSpPr>
        <p:spPr>
          <a:xfrm>
            <a:off x="29900880" y="26930527"/>
            <a:ext cx="12801600" cy="4550613"/>
          </a:xfrm>
        </p:spPr>
        <p:txBody>
          <a:bodyPr lIns="365760" tIns="182880"/>
          <a:lstStyle>
            <a:lvl1pPr>
              <a:defRPr baseline="0"/>
            </a:lvl1pPr>
            <a:lvl5pPr>
              <a:defRPr/>
            </a:lvl5pPr>
            <a:lvl6pPr>
              <a:defRPr/>
            </a:lvl6pPr>
            <a:lvl7pPr>
              <a:defRPr/>
            </a:lvl7pPr>
            <a:lvl8pPr>
              <a:defRPr/>
            </a:lvl8pPr>
            <a:lvl9pPr>
              <a:defRPr/>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32" name="Instructions"/>
          <p:cNvSpPr/>
          <p:nvPr userDrawn="1"/>
        </p:nvSpPr>
        <p:spPr>
          <a:xfrm>
            <a:off x="43891200" y="2540758"/>
            <a:ext cx="12447270" cy="3276441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rIns="274320" rtlCol="0" anchor="t"/>
          <a:lstStyle/>
          <a:p>
            <a:pPr lvl="0">
              <a:spcBef>
                <a:spcPts val="1200"/>
              </a:spcBef>
            </a:pPr>
            <a:r>
              <a:rPr sz="9600" dirty="0">
                <a:solidFill>
                  <a:prstClr val="white">
                    <a:lumMod val="50000"/>
                  </a:prstClr>
                </a:solidFill>
                <a:latin typeface="Calibri Light" panose="020F0302020204030204" pitchFamily="34" charset="0"/>
                <a:cs typeface="Calibri" panose="020F0502020204030204" pitchFamily="34" charset="0"/>
              </a:rPr>
              <a:t>Printing:</a:t>
            </a:r>
          </a:p>
          <a:p>
            <a:pPr lvl="0">
              <a:spcBef>
                <a:spcPts val="1200"/>
              </a:spcBef>
            </a:pPr>
            <a:r>
              <a:rPr lang="en-US" sz="6600" dirty="0" smtClean="0">
                <a:solidFill>
                  <a:prstClr val="white">
                    <a:lumMod val="50000"/>
                  </a:prstClr>
                </a:solidFill>
                <a:latin typeface="Calibri Light" panose="020F0302020204030204" pitchFamily="34" charset="0"/>
                <a:cs typeface="Calibri" panose="020F0502020204030204" pitchFamily="34" charset="0"/>
              </a:rPr>
              <a:t>This poster is 48” wide by 36” high. It’s designed to be printed on a large-format printer.</a:t>
            </a:r>
          </a:p>
          <a:p>
            <a:pPr lvl="0">
              <a:spcBef>
                <a:spcPts val="300"/>
              </a:spcBef>
            </a:pPr>
            <a:endParaRPr sz="6000" dirty="0">
              <a:solidFill>
                <a:prstClr val="white">
                  <a:lumMod val="50000"/>
                </a:prstClr>
              </a:solidFill>
              <a:latin typeface="Calibri Light" panose="020F0302020204030204" pitchFamily="34" charset="0"/>
              <a:cs typeface="Calibri" panose="020F0502020204030204" pitchFamily="34" charset="0"/>
            </a:endParaRPr>
          </a:p>
          <a:p>
            <a:pPr lvl="0">
              <a:spcBef>
                <a:spcPts val="1200"/>
              </a:spcBef>
            </a:pPr>
            <a:r>
              <a:rPr sz="8800" dirty="0">
                <a:solidFill>
                  <a:prstClr val="white">
                    <a:lumMod val="50000"/>
                  </a:prstClr>
                </a:solidFill>
                <a:latin typeface="Calibri Light" panose="020F0302020204030204" pitchFamily="34" charset="0"/>
                <a:cs typeface="Calibri" panose="020F0502020204030204" pitchFamily="34" charset="0"/>
              </a:rPr>
              <a:t>Customizing the Content:</a:t>
            </a:r>
          </a:p>
          <a:p>
            <a:pPr lvl="0">
              <a:spcBef>
                <a:spcPts val="1200"/>
              </a:spcBef>
            </a:pPr>
            <a:r>
              <a:rPr sz="6600" dirty="0">
                <a:solidFill>
                  <a:prstClr val="white">
                    <a:lumMod val="50000"/>
                  </a:prstClr>
                </a:solidFill>
                <a:latin typeface="Calibri Light" panose="020F0302020204030204" pitchFamily="34" charset="0"/>
                <a:cs typeface="Calibri" panose="020F0502020204030204" pitchFamily="34" charset="0"/>
              </a:rPr>
              <a:t>The placeholders in this </a:t>
            </a:r>
            <a:r>
              <a:rPr lang="en-US" sz="6600" dirty="0" smtClean="0">
                <a:solidFill>
                  <a:prstClr val="white">
                    <a:lumMod val="50000"/>
                  </a:prstClr>
                </a:solidFill>
                <a:latin typeface="Calibri Light" panose="020F0302020204030204" pitchFamily="34" charset="0"/>
                <a:cs typeface="Calibri" panose="020F0502020204030204" pitchFamily="34" charset="0"/>
              </a:rPr>
              <a:t>poster </a:t>
            </a:r>
            <a:r>
              <a:rPr sz="6600" dirty="0" smtClean="0">
                <a:solidFill>
                  <a:prstClr val="white">
                    <a:lumMod val="50000"/>
                  </a:prstClr>
                </a:solidFill>
                <a:latin typeface="Calibri Light" panose="020F0302020204030204" pitchFamily="34" charset="0"/>
                <a:cs typeface="Calibri" panose="020F0502020204030204" pitchFamily="34" charset="0"/>
              </a:rPr>
              <a:t>are </a:t>
            </a:r>
            <a:r>
              <a:rPr sz="6600" dirty="0">
                <a:solidFill>
                  <a:prstClr val="white">
                    <a:lumMod val="50000"/>
                  </a:prstClr>
                </a:solidFill>
                <a:latin typeface="Calibri Light" panose="020F0302020204030204" pitchFamily="34" charset="0"/>
                <a:cs typeface="Calibri" panose="020F0502020204030204" pitchFamily="34" charset="0"/>
              </a:rPr>
              <a:t>formatted for you. </a:t>
            </a:r>
            <a:r>
              <a:rPr lang="en-US" sz="6600" dirty="0" smtClean="0">
                <a:solidFill>
                  <a:prstClr val="white">
                    <a:lumMod val="50000"/>
                  </a:prstClr>
                </a:solidFill>
                <a:latin typeface="Calibri Light" panose="020F0302020204030204" pitchFamily="34" charset="0"/>
                <a:cs typeface="Calibri" panose="020F0502020204030204" pitchFamily="34" charset="0"/>
              </a:rPr>
              <a:t>Type</a:t>
            </a:r>
            <a:r>
              <a:rPr lang="en-US" sz="6600" baseline="0" dirty="0" smtClean="0">
                <a:solidFill>
                  <a:prstClr val="white">
                    <a:lumMod val="50000"/>
                  </a:prstClr>
                </a:solidFill>
                <a:latin typeface="Calibri Light" panose="020F0302020204030204" pitchFamily="34" charset="0"/>
                <a:cs typeface="Calibri" panose="020F0502020204030204" pitchFamily="34" charset="0"/>
              </a:rPr>
              <a:t> in the placeholders </a:t>
            </a:r>
            <a:r>
              <a:rPr lang="en-US" sz="6600" dirty="0" smtClean="0">
                <a:solidFill>
                  <a:prstClr val="white">
                    <a:lumMod val="50000"/>
                  </a:prstClr>
                </a:solidFill>
                <a:latin typeface="Calibri Light" panose="020F0302020204030204" pitchFamily="34" charset="0"/>
                <a:cs typeface="Calibri" panose="020F0502020204030204" pitchFamily="34" charset="0"/>
              </a:rPr>
              <a:t>to add text, or c</a:t>
            </a:r>
            <a:r>
              <a:rPr lang="en-US" sz="6600" baseline="0" dirty="0" smtClean="0">
                <a:solidFill>
                  <a:prstClr val="white">
                    <a:lumMod val="50000"/>
                  </a:prstClr>
                </a:solidFill>
                <a:latin typeface="Calibri Light" panose="020F0302020204030204" pitchFamily="34" charset="0"/>
                <a:cs typeface="Calibri" panose="020F0502020204030204" pitchFamily="34" charset="0"/>
              </a:rPr>
              <a:t>lick an icon to add a table, chart, SmartArt graphic, picture or multimedia file.</a:t>
            </a:r>
          </a:p>
          <a:p>
            <a:pPr lvl="0">
              <a:spcBef>
                <a:spcPts val="2400"/>
              </a:spcBef>
            </a:pPr>
            <a:r>
              <a:rPr lang="en-US" sz="6600" dirty="0" smtClean="0">
                <a:solidFill>
                  <a:prstClr val="white">
                    <a:lumMod val="50000"/>
                  </a:prstClr>
                </a:solidFill>
                <a:latin typeface="Calibri Light" panose="020F0302020204030204" pitchFamily="34" charset="0"/>
                <a:cs typeface="Calibri" panose="020F0502020204030204" pitchFamily="34" charset="0"/>
              </a:rPr>
              <a:t>T</a:t>
            </a:r>
            <a:r>
              <a:rPr sz="6600" dirty="0" smtClean="0">
                <a:solidFill>
                  <a:prstClr val="white">
                    <a:lumMod val="50000"/>
                  </a:prstClr>
                </a:solidFill>
                <a:latin typeface="Calibri Light" panose="020F0302020204030204" pitchFamily="34" charset="0"/>
                <a:cs typeface="Calibri" panose="020F0502020204030204" pitchFamily="34" charset="0"/>
              </a:rPr>
              <a:t>o </a:t>
            </a:r>
            <a:r>
              <a:rPr sz="6600" dirty="0">
                <a:solidFill>
                  <a:prstClr val="white">
                    <a:lumMod val="50000"/>
                  </a:prstClr>
                </a:solidFill>
                <a:latin typeface="Calibri Light" panose="020F0302020204030204" pitchFamily="34" charset="0"/>
                <a:cs typeface="Calibri" panose="020F0502020204030204" pitchFamily="34" charset="0"/>
              </a:rPr>
              <a:t>add or remove bullet points from text, just click the Bullets button on the Home tab.</a:t>
            </a:r>
          </a:p>
          <a:p>
            <a:pPr lvl="0">
              <a:spcBef>
                <a:spcPts val="2400"/>
              </a:spcBef>
            </a:pPr>
            <a:r>
              <a:rPr sz="6600" dirty="0">
                <a:solidFill>
                  <a:prstClr val="white">
                    <a:lumMod val="50000"/>
                  </a:prstClr>
                </a:solidFill>
                <a:latin typeface="Calibri Light" panose="020F0302020204030204" pitchFamily="34" charset="0"/>
                <a:cs typeface="Calibri" panose="020F0502020204030204" pitchFamily="34" charset="0"/>
              </a:rPr>
              <a:t>If you need more placeholders for titles, </a:t>
            </a:r>
            <a:r>
              <a:rPr lang="en-US" sz="6600" dirty="0" smtClean="0">
                <a:solidFill>
                  <a:prstClr val="white">
                    <a:lumMod val="50000"/>
                  </a:prstClr>
                </a:solidFill>
                <a:latin typeface="Calibri Light" panose="020F0302020204030204" pitchFamily="34" charset="0"/>
                <a:cs typeface="Calibri" panose="020F0502020204030204" pitchFamily="34" charset="0"/>
              </a:rPr>
              <a:t>content</a:t>
            </a:r>
            <a:r>
              <a:rPr sz="6600" dirty="0" smtClean="0">
                <a:solidFill>
                  <a:prstClr val="white">
                    <a:lumMod val="50000"/>
                  </a:prstClr>
                </a:solidFill>
                <a:latin typeface="Calibri Light" panose="020F0302020204030204" pitchFamily="34" charset="0"/>
                <a:cs typeface="Calibri" panose="020F0502020204030204" pitchFamily="34" charset="0"/>
              </a:rPr>
              <a:t> </a:t>
            </a:r>
            <a:r>
              <a:rPr sz="6600" dirty="0">
                <a:solidFill>
                  <a:prstClr val="white">
                    <a:lumMod val="50000"/>
                  </a:prstClr>
                </a:solidFill>
                <a:latin typeface="Calibri Light" panose="020F0302020204030204" pitchFamily="34" charset="0"/>
                <a:cs typeface="Calibri" panose="020F0502020204030204" pitchFamily="34" charset="0"/>
              </a:rPr>
              <a:t>or body text, just make a copy of what you need and drag it into place. PowerPoint’s Smart Guides will help you align it with everything else.</a:t>
            </a:r>
          </a:p>
          <a:p>
            <a:pPr lvl="0">
              <a:spcBef>
                <a:spcPts val="2400"/>
              </a:spcBef>
            </a:pPr>
            <a:r>
              <a:rPr sz="6600" dirty="0">
                <a:solidFill>
                  <a:prstClr val="white">
                    <a:lumMod val="50000"/>
                  </a:prstClr>
                </a:solidFill>
                <a:latin typeface="Calibri Light" panose="020F0302020204030204" pitchFamily="34" charset="0"/>
                <a:cs typeface="Calibri" panose="020F0502020204030204" pitchFamily="34" charset="0"/>
              </a:rPr>
              <a:t>Want to use your own pictures instead of ours? No problem! Just </a:t>
            </a:r>
            <a:r>
              <a:rPr lang="en-US" sz="6600" dirty="0" smtClean="0">
                <a:solidFill>
                  <a:prstClr val="white">
                    <a:lumMod val="50000"/>
                  </a:prstClr>
                </a:solidFill>
                <a:latin typeface="Calibri Light" panose="020F0302020204030204" pitchFamily="34" charset="0"/>
                <a:cs typeface="Calibri" panose="020F0502020204030204" pitchFamily="34" charset="0"/>
              </a:rPr>
              <a:t>right-</a:t>
            </a:r>
            <a:r>
              <a:rPr sz="6600" dirty="0" smtClean="0">
                <a:solidFill>
                  <a:prstClr val="white">
                    <a:lumMod val="50000"/>
                  </a:prstClr>
                </a:solidFill>
                <a:latin typeface="Calibri Light" panose="020F0302020204030204" pitchFamily="34" charset="0"/>
                <a:cs typeface="Calibri" panose="020F0502020204030204" pitchFamily="34" charset="0"/>
              </a:rPr>
              <a:t>click </a:t>
            </a:r>
            <a:r>
              <a:rPr sz="6600" dirty="0">
                <a:solidFill>
                  <a:prstClr val="white">
                    <a:lumMod val="50000"/>
                  </a:prstClr>
                </a:solidFill>
                <a:latin typeface="Calibri Light" panose="020F0302020204030204" pitchFamily="34" charset="0"/>
                <a:cs typeface="Calibri" panose="020F0502020204030204" pitchFamily="34" charset="0"/>
              </a:rPr>
              <a:t>a </a:t>
            </a:r>
            <a:r>
              <a:rPr sz="6600" dirty="0" smtClean="0">
                <a:solidFill>
                  <a:prstClr val="white">
                    <a:lumMod val="50000"/>
                  </a:prstClr>
                </a:solidFill>
                <a:latin typeface="Calibri Light" panose="020F0302020204030204" pitchFamily="34" charset="0"/>
                <a:cs typeface="Calibri" panose="020F0502020204030204" pitchFamily="34" charset="0"/>
              </a:rPr>
              <a:t>picture</a:t>
            </a:r>
            <a:r>
              <a:rPr lang="en-US" sz="6600" dirty="0" smtClean="0">
                <a:solidFill>
                  <a:prstClr val="white">
                    <a:lumMod val="50000"/>
                  </a:prstClr>
                </a:solidFill>
                <a:latin typeface="Calibri Light" panose="020F0302020204030204" pitchFamily="34" charset="0"/>
                <a:cs typeface="Calibri" panose="020F0502020204030204" pitchFamily="34" charset="0"/>
              </a:rPr>
              <a:t> and choose Change Picture. Maintain the</a:t>
            </a:r>
            <a:r>
              <a:rPr lang="en-US" sz="6600" baseline="0" dirty="0" smtClean="0">
                <a:solidFill>
                  <a:prstClr val="white">
                    <a:lumMod val="50000"/>
                  </a:prstClr>
                </a:solidFill>
                <a:latin typeface="Calibri Light" panose="020F0302020204030204" pitchFamily="34" charset="0"/>
                <a:cs typeface="Calibri" panose="020F0502020204030204" pitchFamily="34" charset="0"/>
              </a:rPr>
              <a:t> proportion of pictures as you r</a:t>
            </a:r>
            <a:r>
              <a:rPr lang="en-US" sz="6600" dirty="0" smtClean="0">
                <a:solidFill>
                  <a:prstClr val="white">
                    <a:lumMod val="50000"/>
                  </a:prstClr>
                </a:solidFill>
                <a:latin typeface="Calibri Light" panose="020F0302020204030204" pitchFamily="34" charset="0"/>
                <a:cs typeface="Calibri" panose="020F0502020204030204" pitchFamily="34" charset="0"/>
              </a:rPr>
              <a:t>esize</a:t>
            </a:r>
            <a:r>
              <a:rPr lang="en-US" sz="6600" baseline="0" dirty="0" smtClean="0">
                <a:solidFill>
                  <a:prstClr val="white">
                    <a:lumMod val="50000"/>
                  </a:prstClr>
                </a:solidFill>
                <a:latin typeface="Calibri Light" panose="020F0302020204030204" pitchFamily="34" charset="0"/>
                <a:cs typeface="Calibri" panose="020F0502020204030204" pitchFamily="34" charset="0"/>
              </a:rPr>
              <a:t> by dragging a corner.</a:t>
            </a:r>
            <a:endParaRPr sz="6600" dirty="0">
              <a:solidFill>
                <a:prstClr val="white">
                  <a:lumMod val="50000"/>
                </a:prstClr>
              </a:solidFill>
              <a:latin typeface="Calibri Light" panose="020F0302020204030204" pitchFamily="34" charset="0"/>
              <a:cs typeface="Calibri" panose="020F0502020204030204" pitchFamily="34" charset="0"/>
            </a:endParaRPr>
          </a:p>
        </p:txBody>
      </p:sp>
    </p:spTree>
    <p:extLst>
      <p:ext uri="{BB962C8B-B14F-4D97-AF65-F5344CB8AC3E}">
        <p14:creationId xmlns:p14="http://schemas.microsoft.com/office/powerpoint/2010/main" xmlns="" val="145907722"/>
      </p:ext>
    </p:extLst>
  </p:cSld>
  <p:clrMapOvr>
    <a:masterClrMapping/>
  </p:clrMapOvr>
  <p:extLst mod="1">
    <p:ext uri="{DCECCB84-F9BA-43D5-87BE-67443E8EF086}">
      <p15:sldGuideLst xmlns:p15="http://schemas.microsoft.com/office/powerpoint/2012/main" xmlns="">
        <p15:guide id="1" pos="9168" userDrawn="1">
          <p15:clr>
            <a:srgbClr val="A4A3A4"/>
          </p15:clr>
        </p15:guide>
        <p15:guide id="2" pos="18480" userDrawn="1">
          <p15:clr>
            <a:srgbClr val="A4A3A4"/>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bwMode="invGray">
          <a:xfrm>
            <a:off x="0" y="0"/>
            <a:ext cx="43891200" cy="500567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bwMode="auto">
          <a:xfrm>
            <a:off x="6400800" y="985966"/>
            <a:ext cx="31089600" cy="2502777"/>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400800" y="5991641"/>
            <a:ext cx="31089600" cy="23519086"/>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143000" y="31964471"/>
            <a:ext cx="9875520" cy="455061"/>
          </a:xfrm>
          <a:prstGeom prst="rect">
            <a:avLst/>
          </a:prstGeom>
        </p:spPr>
        <p:txBody>
          <a:bodyPr vert="horz" lIns="91440" tIns="45720" rIns="91440" bIns="45720" rtlCol="0" anchor="ctr"/>
          <a:lstStyle>
            <a:lvl1pPr algn="l">
              <a:defRPr sz="1600">
                <a:solidFill>
                  <a:schemeClr val="tx1">
                    <a:tint val="75000"/>
                  </a:schemeClr>
                </a:solidFill>
              </a:defRPr>
            </a:lvl1pPr>
          </a:lstStyle>
          <a:p>
            <a:fld id="{ECAA57DF-1C19-4726-AB84-014692BAD8F5}" type="datetimeFigureOut">
              <a:rPr lang="en-US" smtClean="0"/>
              <a:pPr/>
              <a:t>3/14/2019</a:t>
            </a:fld>
            <a:endParaRPr lang="en-US"/>
          </a:p>
        </p:txBody>
      </p:sp>
      <p:sp>
        <p:nvSpPr>
          <p:cNvPr id="5" name="Footer Placeholder 4"/>
          <p:cNvSpPr>
            <a:spLocks noGrp="1"/>
          </p:cNvSpPr>
          <p:nvPr>
            <p:ph type="ftr" sz="quarter" idx="3"/>
          </p:nvPr>
        </p:nvSpPr>
        <p:spPr>
          <a:xfrm>
            <a:off x="11018520" y="31964471"/>
            <a:ext cx="21854160" cy="455061"/>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2872680" y="31964471"/>
            <a:ext cx="9875520" cy="455061"/>
          </a:xfrm>
          <a:prstGeom prst="rect">
            <a:avLst/>
          </a:prstGeom>
        </p:spPr>
        <p:txBody>
          <a:bodyPr vert="horz" lIns="91440" tIns="45720" rIns="91440" bIns="45720" rtlCol="0" anchor="ctr"/>
          <a:lstStyle>
            <a:lvl1pPr algn="r">
              <a:defRPr sz="1600">
                <a:solidFill>
                  <a:schemeClr val="tx1">
                    <a:tint val="75000"/>
                  </a:schemeClr>
                </a:solidFill>
              </a:defRPr>
            </a:lvl1pPr>
          </a:lstStyle>
          <a:p>
            <a:fld id="{91B4C631-C489-4C11-812F-2172FBEAE82B}" type="slidenum">
              <a:rPr lang="en-US" smtClean="0"/>
              <a:pPr/>
              <a:t>‹#›</a:t>
            </a:fld>
            <a:endParaRPr lang="en-US"/>
          </a:p>
        </p:txBody>
      </p:sp>
    </p:spTree>
    <p:extLst>
      <p:ext uri="{BB962C8B-B14F-4D97-AF65-F5344CB8AC3E}">
        <p14:creationId xmlns:p14="http://schemas.microsoft.com/office/powerpoint/2010/main" xmlns="" val="2508807471"/>
      </p:ext>
    </p:extLst>
  </p:cSld>
  <p:clrMap bg1="lt1" tx1="dk1" bg2="lt2" tx2="dk2" accent1="accent1" accent2="accent2" accent3="accent3" accent4="accent4" accent5="accent5" accent6="accent6" hlink="hlink" folHlink="folHlink"/>
  <p:sldLayoutIdLst>
    <p:sldLayoutId id="2147483672" r:id="rId1"/>
  </p:sldLayoutIdLst>
  <p:txStyles>
    <p:titleStyle>
      <a:lvl1pPr algn="l" defTabSz="4389120" rtl="1" eaLnBrk="1" latinLnBrk="0" hangingPunct="1">
        <a:lnSpc>
          <a:spcPct val="90000"/>
        </a:lnSpc>
        <a:spcBef>
          <a:spcPct val="0"/>
        </a:spcBef>
        <a:buNone/>
        <a:defRPr sz="8800" b="1" kern="1200">
          <a:solidFill>
            <a:schemeClr val="bg1"/>
          </a:solidFill>
          <a:latin typeface="+mj-lt"/>
          <a:ea typeface="+mj-ea"/>
          <a:cs typeface="+mj-cs"/>
        </a:defRPr>
      </a:lvl1pPr>
    </p:titleStyle>
    <p:bodyStyle>
      <a:lvl1pPr marL="457200" indent="-457200" algn="r" defTabSz="4389120" rtl="1" eaLnBrk="1" latinLnBrk="0" hangingPunct="1">
        <a:lnSpc>
          <a:spcPct val="100000"/>
        </a:lnSpc>
        <a:spcBef>
          <a:spcPts val="1200"/>
        </a:spcBef>
        <a:buClr>
          <a:schemeClr val="accent2"/>
        </a:buClr>
        <a:buFont typeface="Arial" panose="020B0604020202020204" pitchFamily="34" charset="0"/>
        <a:buChar char="•"/>
        <a:defRPr sz="2800" kern="1200">
          <a:solidFill>
            <a:schemeClr val="tx1"/>
          </a:solidFill>
          <a:latin typeface="+mn-lt"/>
          <a:ea typeface="+mn-ea"/>
          <a:cs typeface="+mn-cs"/>
        </a:defRPr>
      </a:lvl1pPr>
      <a:lvl2pPr marL="1097280" indent="-457200" algn="r" defTabSz="4389120" rtl="1"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1097280" indent="-457200" algn="r" defTabSz="4389120" rtl="1"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3pPr>
      <a:lvl4pPr marL="1097280" indent="-457200" algn="r" defTabSz="4389120" rtl="1"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4pPr>
      <a:lvl5pPr marL="1097280" indent="-457200" algn="r" defTabSz="4389120" rtl="1"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5pPr>
      <a:lvl6pPr marL="1097280" indent="-457200" algn="r" defTabSz="4389120" rtl="1"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6pPr>
      <a:lvl7pPr marL="1097280" indent="-457200" algn="r" defTabSz="4389120" rtl="1"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7pPr>
      <a:lvl8pPr marL="1097280" indent="-457200" algn="r" defTabSz="4389120" rtl="1"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8pPr>
      <a:lvl9pPr marL="1097280" indent="-457200" algn="r" defTabSz="4389120" rtl="1" eaLnBrk="1" latinLnBrk="0" hangingPunct="1">
        <a:lnSpc>
          <a:spcPct val="100000"/>
        </a:lnSpc>
        <a:spcBef>
          <a:spcPts val="1200"/>
        </a:spcBef>
        <a:buClr>
          <a:schemeClr val="accent2"/>
        </a:buClr>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r" defTabSz="4389120" rtl="1" eaLnBrk="1" latinLnBrk="0" hangingPunct="1">
        <a:defRPr sz="8640" kern="1200">
          <a:solidFill>
            <a:schemeClr val="tx1"/>
          </a:solidFill>
          <a:latin typeface="+mn-lt"/>
          <a:ea typeface="+mn-ea"/>
          <a:cs typeface="+mn-cs"/>
        </a:defRPr>
      </a:lvl1pPr>
      <a:lvl2pPr marL="2194560" algn="r" defTabSz="4389120" rtl="1" eaLnBrk="1" latinLnBrk="0" hangingPunct="1">
        <a:defRPr sz="8640" kern="1200">
          <a:solidFill>
            <a:schemeClr val="tx1"/>
          </a:solidFill>
          <a:latin typeface="+mn-lt"/>
          <a:ea typeface="+mn-ea"/>
          <a:cs typeface="+mn-cs"/>
        </a:defRPr>
      </a:lvl2pPr>
      <a:lvl3pPr marL="4389120" algn="r" defTabSz="4389120" rtl="1" eaLnBrk="1" latinLnBrk="0" hangingPunct="1">
        <a:defRPr sz="8640" kern="1200">
          <a:solidFill>
            <a:schemeClr val="tx1"/>
          </a:solidFill>
          <a:latin typeface="+mn-lt"/>
          <a:ea typeface="+mn-ea"/>
          <a:cs typeface="+mn-cs"/>
        </a:defRPr>
      </a:lvl3pPr>
      <a:lvl4pPr marL="6583680" algn="r" defTabSz="4389120" rtl="1" eaLnBrk="1" latinLnBrk="0" hangingPunct="1">
        <a:defRPr sz="8640" kern="1200">
          <a:solidFill>
            <a:schemeClr val="tx1"/>
          </a:solidFill>
          <a:latin typeface="+mn-lt"/>
          <a:ea typeface="+mn-ea"/>
          <a:cs typeface="+mn-cs"/>
        </a:defRPr>
      </a:lvl4pPr>
      <a:lvl5pPr marL="8778240" algn="r" defTabSz="4389120" rtl="1" eaLnBrk="1" latinLnBrk="0" hangingPunct="1">
        <a:defRPr sz="8640" kern="1200">
          <a:solidFill>
            <a:schemeClr val="tx1"/>
          </a:solidFill>
          <a:latin typeface="+mn-lt"/>
          <a:ea typeface="+mn-ea"/>
          <a:cs typeface="+mn-cs"/>
        </a:defRPr>
      </a:lvl5pPr>
      <a:lvl6pPr marL="10972800" algn="r" defTabSz="4389120" rtl="1" eaLnBrk="1" latinLnBrk="0" hangingPunct="1">
        <a:defRPr sz="8640" kern="1200">
          <a:solidFill>
            <a:schemeClr val="tx1"/>
          </a:solidFill>
          <a:latin typeface="+mn-lt"/>
          <a:ea typeface="+mn-ea"/>
          <a:cs typeface="+mn-cs"/>
        </a:defRPr>
      </a:lvl6pPr>
      <a:lvl7pPr marL="13167360" algn="r" defTabSz="4389120" rtl="1" eaLnBrk="1" latinLnBrk="0" hangingPunct="1">
        <a:defRPr sz="8640" kern="1200">
          <a:solidFill>
            <a:schemeClr val="tx1"/>
          </a:solidFill>
          <a:latin typeface="+mn-lt"/>
          <a:ea typeface="+mn-ea"/>
          <a:cs typeface="+mn-cs"/>
        </a:defRPr>
      </a:lvl7pPr>
      <a:lvl8pPr marL="15361920" algn="r" defTabSz="4389120" rtl="1" eaLnBrk="1" latinLnBrk="0" hangingPunct="1">
        <a:defRPr sz="8640" kern="1200">
          <a:solidFill>
            <a:schemeClr val="tx1"/>
          </a:solidFill>
          <a:latin typeface="+mn-lt"/>
          <a:ea typeface="+mn-ea"/>
          <a:cs typeface="+mn-cs"/>
        </a:defRPr>
      </a:lvl8pPr>
      <a:lvl9pPr marL="17556480" algn="r" defTabSz="4389120" rtl="1" eaLnBrk="1" latinLnBrk="0" hangingPunct="1">
        <a:defRPr sz="864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10368" userDrawn="1">
          <p15:clr>
            <a:srgbClr val="A4A3A4"/>
          </p15:clr>
        </p15:guide>
        <p15:guide id="2" pos="720" userDrawn="1">
          <p15:clr>
            <a:srgbClr val="A4A3A4"/>
          </p15:clr>
        </p15:guide>
        <p15:guide id="3" pos="26928" userDrawn="1">
          <p15:clr>
            <a:srgbClr val="A4A3A4"/>
          </p15:clr>
        </p15:guide>
        <p15:guide id="4" pos="13824" userDrawn="1">
          <p15:clr>
            <a:srgbClr val="A4A3A4"/>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microsoft.com/office/2007/relationships/hdphoto" Target="../media/hdphoto1.wdp"/><Relationship Id="rId12" Type="http://schemas.openxmlformats.org/officeDocument/2006/relationships/chart" Target="../charts/chart3.xml"/><Relationship Id="rId2" Type="http://schemas.openxmlformats.org/officeDocument/2006/relationships/image" Target="../media/image1.jpeg"/><Relationship Id="rId1" Type="http://schemas.openxmlformats.org/officeDocument/2006/relationships/slideLayout" Target="../slideLayouts/slideLayout1.xml"/><Relationship Id="rId11" Type="http://schemas.openxmlformats.org/officeDocument/2006/relationships/chart" Target="../charts/chart2.xml"/><Relationship Id="rId10" Type="http://schemas.openxmlformats.org/officeDocument/2006/relationships/chart" Target="../charts/chart1.xml"/><Relationship Id="rId9"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5000"/>
            <a:lum/>
          </a:blip>
          <a:srcRect/>
          <a:stretch>
            <a:fillRect t="-11000" b="-11000"/>
          </a:stretch>
        </a:blipFill>
        <a:effectLst/>
      </p:bgPr>
    </p:bg>
    <p:spTree>
      <p:nvGrpSpPr>
        <p:cNvPr id="1" name=""/>
        <p:cNvGrpSpPr/>
        <p:nvPr/>
      </p:nvGrpSpPr>
      <p:grpSpPr>
        <a:xfrm>
          <a:off x="0" y="0"/>
          <a:ext cx="0" cy="0"/>
          <a:chOff x="0" y="0"/>
          <a:chExt cx="0" cy="0"/>
        </a:xfrm>
      </p:grpSpPr>
      <p:sp>
        <p:nvSpPr>
          <p:cNvPr id="2" name="مستطيل 1"/>
          <p:cNvSpPr/>
          <p:nvPr/>
        </p:nvSpPr>
        <p:spPr>
          <a:xfrm>
            <a:off x="-1" y="-44509"/>
            <a:ext cx="43891201" cy="5157361"/>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600" b="1" dirty="0" smtClean="0">
                <a:solidFill>
                  <a:schemeClr val="bg1"/>
                </a:solidFill>
                <a:latin typeface="Times New Roman" pitchFamily="18" charset="0"/>
                <a:cs typeface="Times New Roman" pitchFamily="18" charset="0"/>
              </a:rPr>
              <a:t>The Prevalence of dental caries among certain population</a:t>
            </a:r>
            <a:endParaRPr lang="en-US" sz="9600" b="1" dirty="0">
              <a:solidFill>
                <a:schemeClr val="bg1"/>
              </a:solidFill>
              <a:latin typeface="Times New Roman" pitchFamily="18" charset="0"/>
              <a:cs typeface="Times New Roman" pitchFamily="18" charset="0"/>
            </a:endParaRPr>
          </a:p>
          <a:p>
            <a:pPr algn="ctr"/>
            <a:endParaRPr lang="en-US" sz="9600" b="1" baseline="30000" dirty="0" smtClean="0">
              <a:solidFill>
                <a:schemeClr val="bg1"/>
              </a:solidFill>
              <a:latin typeface="Times New Roman" pitchFamily="18" charset="0"/>
              <a:cs typeface="Times New Roman" pitchFamily="18" charset="0"/>
            </a:endParaRPr>
          </a:p>
          <a:p>
            <a:pPr algn="ctr"/>
            <a:r>
              <a:rPr lang="en-US" sz="9600" b="1" baseline="30000" dirty="0" smtClean="0">
                <a:solidFill>
                  <a:schemeClr val="bg1"/>
                </a:solidFill>
                <a:latin typeface="Times New Roman" pitchFamily="18" charset="0"/>
                <a:cs typeface="Times New Roman" pitchFamily="18" charset="0"/>
              </a:rPr>
              <a:t>By</a:t>
            </a:r>
            <a:r>
              <a:rPr lang="en-US" sz="9600" b="1" baseline="30000" dirty="0" smtClean="0">
                <a:solidFill>
                  <a:schemeClr val="bg1"/>
                </a:solidFill>
                <a:latin typeface="Times New Roman" pitchFamily="18" charset="0"/>
                <a:cs typeface="Times New Roman" pitchFamily="18" charset="0"/>
              </a:rPr>
              <a:t>: </a:t>
            </a:r>
            <a:r>
              <a:rPr lang="en-US" sz="9600" b="1" baseline="30000" dirty="0" err="1" smtClean="0">
                <a:solidFill>
                  <a:schemeClr val="bg1"/>
                </a:solidFill>
                <a:latin typeface="Times New Roman" pitchFamily="18" charset="0"/>
                <a:cs typeface="Times New Roman" pitchFamily="18" charset="0"/>
              </a:rPr>
              <a:t>Farag</a:t>
            </a:r>
            <a:r>
              <a:rPr lang="en-US" sz="9600" b="1" baseline="30000" dirty="0" smtClean="0">
                <a:solidFill>
                  <a:schemeClr val="bg1"/>
                </a:solidFill>
                <a:latin typeface="Times New Roman" pitchFamily="18" charset="0"/>
                <a:cs typeface="Times New Roman" pitchFamily="18" charset="0"/>
              </a:rPr>
              <a:t> </a:t>
            </a:r>
            <a:r>
              <a:rPr lang="en-US" sz="9600" b="1" baseline="30000" dirty="0" err="1" smtClean="0">
                <a:solidFill>
                  <a:schemeClr val="bg1"/>
                </a:solidFill>
                <a:latin typeface="Times New Roman" pitchFamily="18" charset="0"/>
                <a:cs typeface="Times New Roman" pitchFamily="18" charset="0"/>
              </a:rPr>
              <a:t>Saleh</a:t>
            </a:r>
            <a:r>
              <a:rPr lang="en-US" sz="9600" b="1" baseline="30000" dirty="0" smtClean="0">
                <a:solidFill>
                  <a:schemeClr val="bg1"/>
                </a:solidFill>
                <a:latin typeface="Times New Roman" pitchFamily="18" charset="0"/>
                <a:cs typeface="Times New Roman" pitchFamily="18" charset="0"/>
              </a:rPr>
              <a:t> </a:t>
            </a:r>
            <a:r>
              <a:rPr lang="en-US" sz="9600" b="1" baseline="30000" dirty="0" err="1" smtClean="0">
                <a:solidFill>
                  <a:schemeClr val="bg1"/>
                </a:solidFill>
                <a:latin typeface="Times New Roman" pitchFamily="18" charset="0"/>
                <a:cs typeface="Times New Roman" pitchFamily="18" charset="0"/>
              </a:rPr>
              <a:t>Boshala</a:t>
            </a:r>
            <a:r>
              <a:rPr lang="en-US" sz="9600" b="1" baseline="30000" dirty="0" smtClean="0">
                <a:solidFill>
                  <a:schemeClr val="bg1"/>
                </a:solidFill>
                <a:latin typeface="Times New Roman" pitchFamily="18" charset="0"/>
                <a:cs typeface="Times New Roman" pitchFamily="18" charset="0"/>
              </a:rPr>
              <a:t> 1809 Y2 Dent </a:t>
            </a:r>
          </a:p>
          <a:p>
            <a:pPr algn="ctr"/>
            <a:r>
              <a:rPr lang="en-US" sz="9600" b="1" baseline="30000" dirty="0" smtClean="0">
                <a:solidFill>
                  <a:schemeClr val="bg1"/>
                </a:solidFill>
                <a:latin typeface="Times New Roman" pitchFamily="18" charset="0"/>
                <a:cs typeface="Times New Roman" pitchFamily="18" charset="0"/>
              </a:rPr>
              <a:t>Libyan </a:t>
            </a:r>
            <a:r>
              <a:rPr lang="en-US" sz="9600" b="1" baseline="30000" dirty="0">
                <a:solidFill>
                  <a:schemeClr val="bg1"/>
                </a:solidFill>
                <a:latin typeface="Times New Roman" pitchFamily="18" charset="0"/>
                <a:cs typeface="Times New Roman" pitchFamily="18" charset="0"/>
              </a:rPr>
              <a:t>International Medical University</a:t>
            </a:r>
            <a:endParaRPr lang="en-US" sz="9600" b="1" dirty="0">
              <a:solidFill>
                <a:schemeClr val="bg1"/>
              </a:solidFill>
              <a:latin typeface="Times New Roman" pitchFamily="18" charset="0"/>
              <a:cs typeface="Times New Roman" pitchFamily="18" charset="0"/>
            </a:endParaRPr>
          </a:p>
          <a:p>
            <a:pPr algn="ctr"/>
            <a:r>
              <a:rPr lang="en-US" sz="9600" b="1" baseline="30000" dirty="0">
                <a:solidFill>
                  <a:schemeClr val="bg1"/>
                </a:solidFill>
                <a:latin typeface="Times New Roman" pitchFamily="18" charset="0"/>
                <a:cs typeface="Times New Roman" pitchFamily="18" charset="0"/>
              </a:rPr>
              <a:t>Faculty of </a:t>
            </a:r>
            <a:r>
              <a:rPr lang="en-US" sz="9600" b="1" baseline="30000" dirty="0" smtClean="0">
                <a:solidFill>
                  <a:schemeClr val="bg1"/>
                </a:solidFill>
                <a:latin typeface="Times New Roman" pitchFamily="18" charset="0"/>
                <a:cs typeface="Times New Roman" pitchFamily="18" charset="0"/>
              </a:rPr>
              <a:t>Basic  </a:t>
            </a:r>
            <a:r>
              <a:rPr lang="en-US" sz="9600" b="1" baseline="30000" dirty="0">
                <a:solidFill>
                  <a:schemeClr val="bg1"/>
                </a:solidFill>
                <a:latin typeface="Times New Roman" pitchFamily="18" charset="0"/>
                <a:cs typeface="Times New Roman" pitchFamily="18" charset="0"/>
              </a:rPr>
              <a:t>Medical </a:t>
            </a:r>
            <a:r>
              <a:rPr lang="en-US" sz="9600" b="1" baseline="30000" dirty="0" smtClean="0">
                <a:solidFill>
                  <a:schemeClr val="bg1"/>
                </a:solidFill>
                <a:latin typeface="Times New Roman" pitchFamily="18" charset="0"/>
                <a:cs typeface="Times New Roman" pitchFamily="18" charset="0"/>
              </a:rPr>
              <a:t>Science</a:t>
            </a:r>
            <a:endParaRPr lang="en-US" sz="9600" b="1" baseline="30000" dirty="0">
              <a:solidFill>
                <a:schemeClr val="bg1"/>
              </a:solidFill>
              <a:latin typeface="Times New Roman" pitchFamily="18" charset="0"/>
              <a:cs typeface="Times New Roman" pitchFamily="18" charset="0"/>
            </a:endParaRPr>
          </a:p>
        </p:txBody>
      </p:sp>
      <p:pic>
        <p:nvPicPr>
          <p:cNvPr id="21" name="صورة 20" descr="250px-LIMU_logo.png"/>
          <p:cNvPicPr>
            <a:picLocks noChangeAspect="1"/>
          </p:cNvPicPr>
          <p:nvPr/>
        </p:nvPicPr>
        <p:blipFill>
          <a:blip r:embed="rId3" cstate="print">
            <a:extLst>
              <a:ext uri="{BEBA8EAE-BF5A-486C-A8C5-ECC9F3942E4B}">
                <a14:imgProps xmlns:a14="http://schemas.microsoft.com/office/drawing/2010/main" xmlns="">
                  <a14:imgLayer r:embed="rId7">
                    <a14:imgEffect>
                      <a14:backgroundRemoval t="0" b="100000" l="2186" r="100000"/>
                    </a14:imgEffect>
                  </a14:imgLayer>
                </a14:imgProps>
              </a:ext>
            </a:extLst>
          </a:blip>
          <a:stretch>
            <a:fillRect/>
          </a:stretch>
        </p:blipFill>
        <p:spPr>
          <a:xfrm>
            <a:off x="1143000" y="0"/>
            <a:ext cx="5163517" cy="4419600"/>
          </a:xfrm>
          <a:prstGeom prst="round2DiagRect">
            <a:avLst>
              <a:gd name="adj1" fmla="val 16667"/>
              <a:gd name="adj2" fmla="val 0"/>
            </a:avLst>
          </a:prstGeom>
          <a:ln w="88900" cap="sq">
            <a:noFill/>
            <a:miter lim="800000"/>
          </a:ln>
          <a:effectLst>
            <a:outerShdw blurRad="254000" algn="tl" rotWithShape="0">
              <a:srgbClr val="000000">
                <a:alpha val="43000"/>
              </a:srgbClr>
            </a:outerShdw>
          </a:effectLst>
        </p:spPr>
      </p:pic>
      <p:pic>
        <p:nvPicPr>
          <p:cNvPr id="22" name="Picture 2"/>
          <p:cNvPicPr preferRelativeResize="0">
            <a:picLocks noChangeArrowheads="1"/>
          </p:cNvPicPr>
          <p:nvPr/>
        </p:nvPicPr>
        <p:blipFill>
          <a:blip r:embed="rId8" cstate="print">
            <a:extLst>
              <a:ext uri="{BEBA8EAE-BF5A-486C-A8C5-ECC9F3942E4B}">
                <a14:imgProps xmlns:a14="http://schemas.microsoft.com/office/drawing/2010/main" xmlns="">
                  <a14:imgLayer r:embed="rId9">
                    <a14:imgEffect>
                      <a14:backgroundRemoval t="0" b="90299" l="8696" r="100000"/>
                    </a14:imgEffect>
                  </a14:imgLayer>
                </a14:imgProps>
              </a:ext>
            </a:extLst>
          </a:blip>
          <a:srcRect r="5882"/>
          <a:stretch>
            <a:fillRect/>
          </a:stretch>
        </p:blipFill>
        <p:spPr bwMode="auto">
          <a:xfrm>
            <a:off x="36004500" y="38100"/>
            <a:ext cx="9029700" cy="7620000"/>
          </a:xfrm>
          <a:prstGeom prst="round2DiagRect">
            <a:avLst>
              <a:gd name="adj1" fmla="val 16667"/>
              <a:gd name="adj2" fmla="val 0"/>
            </a:avLst>
          </a:prstGeom>
          <a:ln w="88900" cap="sq">
            <a:noFill/>
            <a:miter lim="800000"/>
          </a:ln>
          <a:effectLst>
            <a:outerShdw blurRad="254000" algn="tl" rotWithShape="0">
              <a:srgbClr val="000000">
                <a:alpha val="43000"/>
              </a:srgbClr>
            </a:outerShdw>
          </a:effectLst>
        </p:spPr>
      </p:pic>
      <p:sp>
        <p:nvSpPr>
          <p:cNvPr id="41" name="Rectangle 26"/>
          <p:cNvSpPr/>
          <p:nvPr/>
        </p:nvSpPr>
        <p:spPr>
          <a:xfrm>
            <a:off x="487680" y="7452360"/>
            <a:ext cx="10107562" cy="8177247"/>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endParaRPr lang="en-US" sz="3400" b="1" dirty="0">
              <a:solidFill>
                <a:schemeClr val="bg1"/>
              </a:solidFill>
            </a:endParaRPr>
          </a:p>
        </p:txBody>
      </p:sp>
      <p:sp>
        <p:nvSpPr>
          <p:cNvPr id="42" name="Rectangle 29"/>
          <p:cNvSpPr/>
          <p:nvPr/>
        </p:nvSpPr>
        <p:spPr>
          <a:xfrm>
            <a:off x="510541" y="6140249"/>
            <a:ext cx="10031360" cy="963935"/>
          </a:xfrm>
          <a:prstGeom prst="roundRect">
            <a:avLst/>
          </a:prstGeom>
          <a:solidFill>
            <a:srgbClr val="7A1C1C"/>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r>
              <a:rPr lang="en-US" sz="4800" dirty="0" smtClean="0">
                <a:solidFill>
                  <a:schemeClr val="bg1"/>
                </a:solidFill>
                <a:latin typeface="Bree Serif" panose="02000503040000020004" pitchFamily="2" charset="0"/>
              </a:rPr>
              <a:t>Introduction</a:t>
            </a:r>
            <a:endParaRPr lang="en-US" sz="4500" dirty="0">
              <a:solidFill>
                <a:schemeClr val="bg1"/>
              </a:solidFill>
              <a:latin typeface="Bree Serif" panose="02000503040000020004" pitchFamily="2" charset="0"/>
            </a:endParaRPr>
          </a:p>
        </p:txBody>
      </p:sp>
      <p:sp>
        <p:nvSpPr>
          <p:cNvPr id="43" name="TextBox 31"/>
          <p:cNvSpPr txBox="1"/>
          <p:nvPr/>
        </p:nvSpPr>
        <p:spPr>
          <a:xfrm>
            <a:off x="627372" y="7547107"/>
            <a:ext cx="9897569" cy="7931766"/>
          </a:xfrm>
          <a:prstGeom prst="rect">
            <a:avLst/>
          </a:prstGeom>
          <a:noFill/>
        </p:spPr>
        <p:txBody>
          <a:bodyPr wrap="square" lIns="76241" tIns="38121" rIns="76241" bIns="38121" rtlCol="0">
            <a:spAutoFit/>
          </a:bodyPr>
          <a:lstStyle/>
          <a:p>
            <a:pPr>
              <a:lnSpc>
                <a:spcPct val="150000"/>
              </a:lnSpc>
            </a:pPr>
            <a:r>
              <a:rPr lang="en-US" sz="2800" dirty="0" smtClean="0"/>
              <a:t>Dental caries is the scientific term for tooth decay or cavities. It is caused by specific types of bacteria.</a:t>
            </a:r>
          </a:p>
          <a:p>
            <a:pPr>
              <a:lnSpc>
                <a:spcPct val="150000"/>
              </a:lnSpc>
            </a:pPr>
            <a:r>
              <a:rPr lang="en-US" sz="2800" dirty="0" smtClean="0"/>
              <a:t> They produce acid that destroys the tooth's enamel and the layer under it, the dentin.</a:t>
            </a:r>
          </a:p>
          <a:p>
            <a:pPr>
              <a:lnSpc>
                <a:spcPct val="150000"/>
              </a:lnSpc>
            </a:pPr>
            <a:r>
              <a:rPr lang="en-US" sz="2800" dirty="0" smtClean="0"/>
              <a:t>Many different types of bacteria normally live in the human mouth. </a:t>
            </a:r>
          </a:p>
          <a:p>
            <a:pPr>
              <a:lnSpc>
                <a:spcPct val="150000"/>
              </a:lnSpc>
            </a:pPr>
            <a:r>
              <a:rPr lang="en-US" sz="2800" dirty="0" smtClean="0"/>
              <a:t>They build up on the teeth in a sticky film called plaque. </a:t>
            </a:r>
          </a:p>
          <a:p>
            <a:pPr>
              <a:lnSpc>
                <a:spcPct val="150000"/>
              </a:lnSpc>
            </a:pPr>
            <a:r>
              <a:rPr lang="en-US" sz="2800" dirty="0" smtClean="0"/>
              <a:t>The bacteria turn sugar and carbohydrates (starches) in the foods we eat into acids.</a:t>
            </a:r>
          </a:p>
          <a:p>
            <a:pPr>
              <a:lnSpc>
                <a:spcPct val="150000"/>
              </a:lnSpc>
            </a:pPr>
            <a:r>
              <a:rPr lang="en-US" sz="2800" dirty="0" smtClean="0"/>
              <a:t> The acids dissolve minerals in the hard enamel that covers the tooth's crown </a:t>
            </a:r>
          </a:p>
          <a:p>
            <a:pPr>
              <a:lnSpc>
                <a:spcPct val="150000"/>
              </a:lnSpc>
            </a:pPr>
            <a:r>
              <a:rPr lang="en-US" sz="2800" dirty="0" smtClean="0"/>
              <a:t>The enamel erodes or develops pits. </a:t>
            </a:r>
          </a:p>
          <a:p>
            <a:pPr>
              <a:lnSpc>
                <a:spcPct val="150000"/>
              </a:lnSpc>
            </a:pPr>
            <a:r>
              <a:rPr lang="en-US" sz="2800" dirty="0" smtClean="0"/>
              <a:t>They are too small to see at first. But they get larger over time</a:t>
            </a:r>
            <a:r>
              <a:rPr lang="en-US" sz="3200" dirty="0" smtClean="0"/>
              <a:t>.</a:t>
            </a:r>
            <a:endParaRPr lang="en-US" sz="3200" dirty="0"/>
          </a:p>
        </p:txBody>
      </p:sp>
      <p:sp>
        <p:nvSpPr>
          <p:cNvPr id="46" name="Rectangle 26"/>
          <p:cNvSpPr/>
          <p:nvPr/>
        </p:nvSpPr>
        <p:spPr>
          <a:xfrm>
            <a:off x="525780" y="17686020"/>
            <a:ext cx="10064237" cy="1401318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endParaRPr lang="en-US" sz="3400" b="1" dirty="0">
              <a:solidFill>
                <a:schemeClr val="bg1"/>
              </a:solidFill>
            </a:endParaRPr>
          </a:p>
        </p:txBody>
      </p:sp>
      <p:sp>
        <p:nvSpPr>
          <p:cNvPr id="47" name="TextBox 31"/>
          <p:cNvSpPr txBox="1"/>
          <p:nvPr/>
        </p:nvSpPr>
        <p:spPr>
          <a:xfrm>
            <a:off x="576407" y="17862325"/>
            <a:ext cx="9151138" cy="13649933"/>
          </a:xfrm>
          <a:prstGeom prst="rect">
            <a:avLst/>
          </a:prstGeom>
          <a:noFill/>
        </p:spPr>
        <p:txBody>
          <a:bodyPr wrap="square" lIns="76241" tIns="38121" rIns="76241" bIns="38121" rtlCol="0">
            <a:spAutoFit/>
          </a:bodyPr>
          <a:lstStyle/>
          <a:p>
            <a:pPr>
              <a:lnSpc>
                <a:spcPct val="150000"/>
              </a:lnSpc>
              <a:buFont typeface="Wingdings" pitchFamily="2" charset="2"/>
              <a:buChar char="v"/>
            </a:pPr>
            <a:r>
              <a:rPr lang="en-US" sz="2800" dirty="0" smtClean="0"/>
              <a:t>The earliest sign of a new carious lesion is the appearance of a chalky white spot on the surface of the tooth, indicating an area of demineralization of enamel. </a:t>
            </a:r>
          </a:p>
          <a:p>
            <a:pPr>
              <a:lnSpc>
                <a:spcPct val="150000"/>
              </a:lnSpc>
              <a:buFont typeface="Wingdings" pitchFamily="2" charset="2"/>
              <a:buChar char="v"/>
            </a:pPr>
            <a:r>
              <a:rPr lang="en-US" sz="2800" dirty="0" smtClean="0"/>
              <a:t>This is referred to as a white spot lesion, an incipient carious lesion or a "micro cavity".</a:t>
            </a:r>
            <a:r>
              <a:rPr lang="en-US" sz="2800" baseline="30000" dirty="0" smtClean="0"/>
              <a:t> </a:t>
            </a:r>
            <a:r>
              <a:rPr lang="en-US" sz="2800" dirty="0" smtClean="0"/>
              <a:t>As the lesion continues to </a:t>
            </a:r>
            <a:r>
              <a:rPr lang="en-US" sz="2800" dirty="0" err="1" smtClean="0"/>
              <a:t>demineralize</a:t>
            </a:r>
            <a:r>
              <a:rPr lang="en-US" sz="2800" dirty="0" smtClean="0"/>
              <a:t>.</a:t>
            </a:r>
          </a:p>
          <a:p>
            <a:pPr>
              <a:lnSpc>
                <a:spcPct val="150000"/>
              </a:lnSpc>
              <a:buFont typeface="Wingdings" pitchFamily="2" charset="2"/>
              <a:buChar char="v"/>
            </a:pPr>
            <a:r>
              <a:rPr lang="en-US" sz="2800" dirty="0" smtClean="0"/>
              <a:t> it can turn brown but will eventually turn into a </a:t>
            </a:r>
            <a:r>
              <a:rPr lang="en-US" sz="2800" dirty="0" err="1" smtClean="0"/>
              <a:t>cavitation</a:t>
            </a:r>
            <a:r>
              <a:rPr lang="en-US" sz="2800" dirty="0" smtClean="0"/>
              <a:t> ("cavity"). </a:t>
            </a:r>
          </a:p>
          <a:p>
            <a:pPr>
              <a:lnSpc>
                <a:spcPct val="150000"/>
              </a:lnSpc>
              <a:buFont typeface="Wingdings" pitchFamily="2" charset="2"/>
              <a:buChar char="v"/>
            </a:pPr>
            <a:r>
              <a:rPr lang="en-US" sz="2800" dirty="0" smtClean="0"/>
              <a:t>Before the cavity forms, the process is reversible, but once a cavity forms, the lost tooth structure cannot be</a:t>
            </a:r>
            <a:r>
              <a:rPr lang="en-US" sz="2800" b="1" dirty="0" smtClean="0"/>
              <a:t> regenerated</a:t>
            </a:r>
            <a:r>
              <a:rPr lang="en-US" sz="2800" dirty="0" smtClean="0"/>
              <a:t>. </a:t>
            </a:r>
          </a:p>
          <a:p>
            <a:pPr>
              <a:lnSpc>
                <a:spcPct val="150000"/>
              </a:lnSpc>
              <a:buFont typeface="Wingdings" pitchFamily="2" charset="2"/>
              <a:buChar char="v"/>
            </a:pPr>
            <a:r>
              <a:rPr lang="en-US" sz="2800" dirty="0" smtClean="0"/>
              <a:t>As the enamel and dentin are destroyed, the cavity becomes more noticeable.</a:t>
            </a:r>
          </a:p>
          <a:p>
            <a:pPr>
              <a:lnSpc>
                <a:spcPct val="150000"/>
              </a:lnSpc>
              <a:buFont typeface="Wingdings" pitchFamily="2" charset="2"/>
              <a:buChar char="v"/>
            </a:pPr>
            <a:r>
              <a:rPr lang="en-US" sz="2800" dirty="0" smtClean="0"/>
              <a:t>Once the decay passes through enamel, the dentinal tubules, which have passages to the nerve of the tooth, become exposed, resulting in pain that can be transient, temporarily worsening with exposure to heat, cold, or sweet foods and drinks.</a:t>
            </a:r>
          </a:p>
          <a:p>
            <a:pPr>
              <a:lnSpc>
                <a:spcPct val="150000"/>
              </a:lnSpc>
              <a:buFont typeface="Wingdings" pitchFamily="2" charset="2"/>
              <a:buChar char="v"/>
            </a:pPr>
            <a:r>
              <a:rPr lang="en-US" sz="2800" dirty="0" smtClean="0"/>
              <a:t> Dental caries can also cause </a:t>
            </a:r>
            <a:r>
              <a:rPr lang="en-US" sz="2800" b="1" dirty="0" smtClean="0"/>
              <a:t>bad breath </a:t>
            </a:r>
            <a:r>
              <a:rPr lang="en-US" sz="2800" dirty="0" smtClean="0"/>
              <a:t>and foul tastes.</a:t>
            </a:r>
          </a:p>
          <a:p>
            <a:pPr>
              <a:lnSpc>
                <a:spcPct val="150000"/>
              </a:lnSpc>
              <a:buFont typeface="Wingdings" pitchFamily="2" charset="2"/>
              <a:buChar char="v"/>
            </a:pPr>
            <a:r>
              <a:rPr lang="en-US" sz="2800" dirty="0" smtClean="0"/>
              <a:t> In highly progressed cases, an infection can spread from the tooth to the surrounding </a:t>
            </a:r>
            <a:r>
              <a:rPr lang="en-US" sz="2800" b="1" dirty="0" smtClean="0"/>
              <a:t>soft tissues. </a:t>
            </a:r>
          </a:p>
          <a:p>
            <a:pPr>
              <a:lnSpc>
                <a:spcPct val="150000"/>
              </a:lnSpc>
            </a:pPr>
            <a:r>
              <a:rPr lang="en-US" sz="2800" dirty="0" smtClean="0"/>
              <a:t>Complications such as cavernous sinus thrombosis.  3 </a:t>
            </a:r>
            <a:endParaRPr lang="en-US" sz="2800" dirty="0"/>
          </a:p>
        </p:txBody>
      </p:sp>
      <p:sp>
        <p:nvSpPr>
          <p:cNvPr id="55" name="Rectangle 26"/>
          <p:cNvSpPr/>
          <p:nvPr/>
        </p:nvSpPr>
        <p:spPr>
          <a:xfrm>
            <a:off x="28155900" y="22412160"/>
            <a:ext cx="15064741" cy="324184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endParaRPr lang="en-US" sz="3400" b="1" dirty="0">
              <a:solidFill>
                <a:schemeClr val="bg1"/>
              </a:solidFill>
            </a:endParaRPr>
          </a:p>
        </p:txBody>
      </p:sp>
      <p:sp>
        <p:nvSpPr>
          <p:cNvPr id="56" name="TextBox 31"/>
          <p:cNvSpPr txBox="1"/>
          <p:nvPr/>
        </p:nvSpPr>
        <p:spPr>
          <a:xfrm>
            <a:off x="28180476" y="22404140"/>
            <a:ext cx="14627881" cy="3477918"/>
          </a:xfrm>
          <a:prstGeom prst="rect">
            <a:avLst/>
          </a:prstGeom>
          <a:noFill/>
        </p:spPr>
        <p:txBody>
          <a:bodyPr wrap="square" lIns="76241" tIns="38121" rIns="76241" bIns="38121" rtlCol="0">
            <a:spAutoFit/>
          </a:bodyPr>
          <a:lstStyle/>
          <a:p>
            <a:pPr marL="428859" indent="-428859">
              <a:lnSpc>
                <a:spcPct val="150000"/>
              </a:lnSpc>
            </a:pPr>
            <a:r>
              <a:rPr lang="en-US" sz="2600" dirty="0" smtClean="0"/>
              <a:t>By the two study about the dental caries and  association to diabetic and age of the child we found : the prevalence of the dental caries in the uncontrolled diabetic was more than whose don’t have diabetic because of the high blood sugar association with low immunity  </a:t>
            </a:r>
          </a:p>
          <a:p>
            <a:pPr marL="428859" indent="-428859">
              <a:lnSpc>
                <a:spcPct val="150000"/>
              </a:lnSpc>
            </a:pPr>
            <a:r>
              <a:rPr lang="en-US" sz="2600" dirty="0" smtClean="0"/>
              <a:t>The prevalence of the dental caries increase with the increasing  the age of the child in the preschool time due to increase the kinds of the food in the child lifestyle   </a:t>
            </a:r>
          </a:p>
          <a:p>
            <a:pPr marL="428859" indent="-428859"/>
            <a:endParaRPr lang="en-US" sz="2600" dirty="0"/>
          </a:p>
        </p:txBody>
      </p:sp>
      <p:sp>
        <p:nvSpPr>
          <p:cNvPr id="57" name="Rectangle 18">
            <a:extLst>
              <a:ext uri="{FF2B5EF4-FFF2-40B4-BE49-F238E27FC236}">
                <a16:creationId xmlns="" xmlns:p14="http://schemas.microsoft.com/office/powerpoint/2010/main" xmlns:p15="http://schemas.microsoft.com/office/powerpoint/2012/main" xmlns:a16="http://schemas.microsoft.com/office/drawing/2014/main" id="{B2352664-69B3-4116-8179-FBD03FBE287B}"/>
              </a:ext>
            </a:extLst>
          </p:cNvPr>
          <p:cNvSpPr/>
          <p:nvPr/>
        </p:nvSpPr>
        <p:spPr>
          <a:xfrm>
            <a:off x="28232100" y="26153574"/>
            <a:ext cx="15072361" cy="1049826"/>
          </a:xfrm>
          <a:prstGeom prst="roundRect">
            <a:avLst/>
          </a:prstGeom>
          <a:solidFill>
            <a:srgbClr val="7A1C1C"/>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r>
              <a:rPr lang="en-US" sz="4500" dirty="0" smtClean="0">
                <a:solidFill>
                  <a:schemeClr val="bg1"/>
                </a:solidFill>
                <a:latin typeface="Bree Serif" panose="02000503040000020004" pitchFamily="2" charset="0"/>
              </a:rPr>
              <a:t>References</a:t>
            </a:r>
            <a:endParaRPr lang="en-US" sz="4500" dirty="0">
              <a:solidFill>
                <a:schemeClr val="bg1"/>
              </a:solidFill>
              <a:latin typeface="Bree Serif" panose="02000503040000020004" pitchFamily="2" charset="0"/>
            </a:endParaRPr>
          </a:p>
        </p:txBody>
      </p:sp>
      <p:sp>
        <p:nvSpPr>
          <p:cNvPr id="58" name="Rectangle 26"/>
          <p:cNvSpPr/>
          <p:nvPr/>
        </p:nvSpPr>
        <p:spPr>
          <a:xfrm>
            <a:off x="28346400" y="27485340"/>
            <a:ext cx="14950440" cy="426466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endParaRPr lang="en-US" sz="3400" b="1" dirty="0">
              <a:solidFill>
                <a:schemeClr val="bg1"/>
              </a:solidFill>
            </a:endParaRPr>
          </a:p>
        </p:txBody>
      </p:sp>
      <p:sp>
        <p:nvSpPr>
          <p:cNvPr id="59" name="TextBox 31"/>
          <p:cNvSpPr txBox="1"/>
          <p:nvPr/>
        </p:nvSpPr>
        <p:spPr>
          <a:xfrm>
            <a:off x="28432629" y="28234981"/>
            <a:ext cx="13942592" cy="3493306"/>
          </a:xfrm>
          <a:prstGeom prst="rect">
            <a:avLst/>
          </a:prstGeom>
          <a:noFill/>
        </p:spPr>
        <p:txBody>
          <a:bodyPr wrap="square" lIns="76241" tIns="38121" rIns="76241" bIns="38121" rtlCol="0">
            <a:spAutoFit/>
          </a:bodyPr>
          <a:lstStyle/>
          <a:p>
            <a:pPr marL="514350" indent="-514350"/>
            <a:r>
              <a:rPr lang="en-US" sz="2800" dirty="0" smtClean="0"/>
              <a:t>1. </a:t>
            </a:r>
            <a:r>
              <a:rPr lang="en-US" sz="2800" dirty="0" err="1" smtClean="0"/>
              <a:t>Puranik</a:t>
            </a:r>
            <a:r>
              <a:rPr lang="en-US" sz="2800" dirty="0" smtClean="0"/>
              <a:t> MA, </a:t>
            </a:r>
            <a:r>
              <a:rPr lang="en-US" sz="2800" dirty="0" err="1" smtClean="0"/>
              <a:t>Hiremath</a:t>
            </a:r>
            <a:r>
              <a:rPr lang="en-US" sz="2800" dirty="0" smtClean="0"/>
              <a:t> SS. Oral health status and treatment needs among adult diabetic and non diabetic patients in </a:t>
            </a:r>
            <a:r>
              <a:rPr lang="en-US" sz="2800" dirty="0" err="1" smtClean="0"/>
              <a:t>Banglore</a:t>
            </a:r>
            <a:r>
              <a:rPr lang="en-US" sz="2800" dirty="0" smtClean="0"/>
              <a:t> city- A comparative study. J Indian Assoc Public Health Dent. 2006</a:t>
            </a:r>
          </a:p>
          <a:p>
            <a:r>
              <a:rPr lang="en-US" sz="2800" dirty="0" smtClean="0"/>
              <a:t>2. </a:t>
            </a:r>
            <a:r>
              <a:rPr lang="en-US" sz="2800" dirty="0" err="1" smtClean="0"/>
              <a:t>Ghandor</a:t>
            </a:r>
            <a:r>
              <a:rPr lang="en-US" sz="2800" dirty="0" smtClean="0"/>
              <a:t> et al .Caries prevalence among 3-5 years old  children in Khartoum JIDA 1992</a:t>
            </a:r>
          </a:p>
          <a:p>
            <a:r>
              <a:rPr lang="en-US" sz="2800" dirty="0" smtClean="0"/>
              <a:t>3. Richie S. King (November 28, 2011). Retrieved November 30, 2011. An incipient carious lesion is the initial stage of structural damage to the enamel, usually caused by a bacterial infection that produces tooth-dissolving acid. </a:t>
            </a:r>
          </a:p>
          <a:p>
            <a:pPr marL="514350" indent="-514350"/>
            <a:endParaRPr lang="en-US" sz="2600" dirty="0" smtClean="0"/>
          </a:p>
        </p:txBody>
      </p:sp>
      <p:sp>
        <p:nvSpPr>
          <p:cNvPr id="36" name="Rectangle 18">
            <a:extLst>
              <a:ext uri="{FF2B5EF4-FFF2-40B4-BE49-F238E27FC236}">
                <a16:creationId xmlns="" xmlns:p14="http://schemas.microsoft.com/office/powerpoint/2010/main" xmlns:p15="http://schemas.microsoft.com/office/powerpoint/2012/main" xmlns:a16="http://schemas.microsoft.com/office/drawing/2014/main" id="{B2352664-69B3-4116-8179-FBD03FBE287B}"/>
              </a:ext>
            </a:extLst>
          </p:cNvPr>
          <p:cNvSpPr/>
          <p:nvPr/>
        </p:nvSpPr>
        <p:spPr>
          <a:xfrm>
            <a:off x="28155900" y="20840700"/>
            <a:ext cx="14973300" cy="1195754"/>
          </a:xfrm>
          <a:prstGeom prst="roundRect">
            <a:avLst/>
          </a:prstGeom>
          <a:solidFill>
            <a:srgbClr val="7A1C1C"/>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r>
              <a:rPr lang="en-US" sz="5000" dirty="0" smtClean="0">
                <a:solidFill>
                  <a:schemeClr val="bg1"/>
                </a:solidFill>
                <a:latin typeface="Bree Serif" panose="02000503040000020004" pitchFamily="2" charset="0"/>
              </a:rPr>
              <a:t>Conclusion</a:t>
            </a:r>
            <a:endParaRPr lang="en-US" sz="5000" dirty="0">
              <a:solidFill>
                <a:schemeClr val="bg1"/>
              </a:solidFill>
              <a:latin typeface="Bree Serif" panose="02000503040000020004" pitchFamily="2" charset="0"/>
            </a:endParaRPr>
          </a:p>
        </p:txBody>
      </p:sp>
      <p:sp>
        <p:nvSpPr>
          <p:cNvPr id="35" name="Rectangle 29"/>
          <p:cNvSpPr/>
          <p:nvPr/>
        </p:nvSpPr>
        <p:spPr>
          <a:xfrm>
            <a:off x="522265" y="16374431"/>
            <a:ext cx="10031360" cy="963935"/>
          </a:xfrm>
          <a:prstGeom prst="roundRect">
            <a:avLst/>
          </a:prstGeom>
          <a:solidFill>
            <a:srgbClr val="7A1C1C"/>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r>
              <a:rPr lang="en-US" sz="4800" dirty="0" smtClean="0">
                <a:solidFill>
                  <a:schemeClr val="bg1"/>
                </a:solidFill>
                <a:latin typeface="Bree Serif" panose="02000503040000020004" pitchFamily="2" charset="0"/>
              </a:rPr>
              <a:t>Sign &amp; Symptoms</a:t>
            </a:r>
            <a:endParaRPr lang="en-US" sz="4500" dirty="0">
              <a:solidFill>
                <a:schemeClr val="bg1"/>
              </a:solidFill>
              <a:latin typeface="Bree Serif" panose="02000503040000020004" pitchFamily="2" charset="0"/>
            </a:endParaRPr>
          </a:p>
        </p:txBody>
      </p:sp>
      <p:sp>
        <p:nvSpPr>
          <p:cNvPr id="37" name="Rectangle 26"/>
          <p:cNvSpPr/>
          <p:nvPr/>
        </p:nvSpPr>
        <p:spPr>
          <a:xfrm>
            <a:off x="12077700" y="7467600"/>
            <a:ext cx="14820900" cy="75819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endParaRPr lang="en-US" sz="3400" b="1" dirty="0">
              <a:solidFill>
                <a:schemeClr val="bg1"/>
              </a:solidFill>
            </a:endParaRPr>
          </a:p>
        </p:txBody>
      </p:sp>
      <p:sp>
        <p:nvSpPr>
          <p:cNvPr id="39" name="Rectangle 29"/>
          <p:cNvSpPr/>
          <p:nvPr/>
        </p:nvSpPr>
        <p:spPr>
          <a:xfrm>
            <a:off x="12100560" y="6155489"/>
            <a:ext cx="14836140" cy="963935"/>
          </a:xfrm>
          <a:prstGeom prst="roundRect">
            <a:avLst/>
          </a:prstGeom>
          <a:solidFill>
            <a:srgbClr val="7A1C1C"/>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r>
              <a:rPr lang="en-US" sz="4800" dirty="0" smtClean="0">
                <a:solidFill>
                  <a:schemeClr val="bg1"/>
                </a:solidFill>
                <a:latin typeface="Bree Serif" panose="02000503040000020004" pitchFamily="2" charset="0"/>
              </a:rPr>
              <a:t>Study 1</a:t>
            </a:r>
            <a:endParaRPr lang="en-US" sz="4500" dirty="0">
              <a:solidFill>
                <a:schemeClr val="bg1"/>
              </a:solidFill>
              <a:latin typeface="Bree Serif" panose="02000503040000020004" pitchFamily="2" charset="0"/>
            </a:endParaRPr>
          </a:p>
        </p:txBody>
      </p:sp>
      <p:sp>
        <p:nvSpPr>
          <p:cNvPr id="40" name="TextBox 31"/>
          <p:cNvSpPr txBox="1"/>
          <p:nvPr/>
        </p:nvSpPr>
        <p:spPr>
          <a:xfrm>
            <a:off x="12217392" y="7562347"/>
            <a:ext cx="14452608" cy="7925289"/>
          </a:xfrm>
          <a:prstGeom prst="rect">
            <a:avLst/>
          </a:prstGeom>
          <a:noFill/>
        </p:spPr>
        <p:txBody>
          <a:bodyPr wrap="square" lIns="76241" tIns="38121" rIns="76241" bIns="38121" rtlCol="0">
            <a:spAutoFit/>
          </a:bodyPr>
          <a:lstStyle/>
          <a:p>
            <a:pPr>
              <a:lnSpc>
                <a:spcPct val="150000"/>
              </a:lnSpc>
              <a:buFont typeface="Wingdings" pitchFamily="2" charset="2"/>
              <a:buChar char="Ø"/>
            </a:pPr>
            <a:r>
              <a:rPr lang="en-US" sz="2800" dirty="0" smtClean="0"/>
              <a:t>A hospital-based cross-sectional study was conducted among diabetic and </a:t>
            </a:r>
            <a:r>
              <a:rPr lang="en-US" sz="2800" dirty="0" err="1" smtClean="0"/>
              <a:t>nondiabetic</a:t>
            </a:r>
            <a:r>
              <a:rPr lang="en-US" sz="2800" dirty="0" smtClean="0"/>
              <a:t> population attending the V.S. General Hospital, </a:t>
            </a:r>
            <a:r>
              <a:rPr lang="en-US" sz="2800" dirty="0" err="1" smtClean="0"/>
              <a:t>Ahmedabad</a:t>
            </a:r>
            <a:r>
              <a:rPr lang="en-US" sz="2800" dirty="0" smtClean="0"/>
              <a:t>, India. 1</a:t>
            </a:r>
          </a:p>
          <a:p>
            <a:pPr>
              <a:lnSpc>
                <a:spcPct val="150000"/>
              </a:lnSpc>
              <a:buFont typeface="Wingdings" pitchFamily="2" charset="2"/>
              <a:buChar char="Ø"/>
            </a:pPr>
            <a:r>
              <a:rPr lang="en-US" sz="2800" dirty="0" smtClean="0"/>
              <a:t>total of 240 participants were examined, which included 120 diabetics and 120 </a:t>
            </a:r>
            <a:r>
              <a:rPr lang="en-US" sz="2800" dirty="0" err="1" smtClean="0"/>
              <a:t>nondiabetics</a:t>
            </a:r>
            <a:r>
              <a:rPr lang="en-US" sz="2800" dirty="0" smtClean="0"/>
              <a:t>.</a:t>
            </a:r>
          </a:p>
          <a:p>
            <a:pPr>
              <a:lnSpc>
                <a:spcPct val="150000"/>
              </a:lnSpc>
              <a:buFont typeface="Wingdings" pitchFamily="2" charset="2"/>
              <a:buChar char="Ø"/>
            </a:pPr>
            <a:r>
              <a:rPr lang="en-US" sz="2800" dirty="0" smtClean="0"/>
              <a:t>shows prevalence of dental caries among the study participants. Dental caries prevalence among the diabetic group was 73.33% and 30.83% among the </a:t>
            </a:r>
            <a:r>
              <a:rPr lang="en-US" sz="2800" dirty="0" err="1" smtClean="0"/>
              <a:t>nondiabetic</a:t>
            </a:r>
            <a:r>
              <a:rPr lang="en-US" sz="2800" dirty="0" smtClean="0"/>
              <a:t> group. The result was statistically significant </a:t>
            </a:r>
            <a:r>
              <a:rPr lang="en-US" sz="2800" b="1" dirty="0" smtClean="0"/>
              <a:t>. Figure 1</a:t>
            </a:r>
          </a:p>
          <a:p>
            <a:pPr>
              <a:lnSpc>
                <a:spcPct val="150000"/>
              </a:lnSpc>
              <a:buFont typeface="Wingdings" pitchFamily="2" charset="2"/>
              <a:buChar char="Ø"/>
            </a:pPr>
            <a:r>
              <a:rPr lang="en-US" sz="2800" dirty="0" smtClean="0"/>
              <a:t>uncontrolled diabetic individuals had a significantly higher prevalence of dental caries (90.41%) than controlled diabetic individuals (42.55%). Participants were divided into three groups (&lt;2 years, 2–5 years, and &gt;5 years) according to the duration of diabetes. </a:t>
            </a:r>
            <a:r>
              <a:rPr lang="en-US" sz="2800" b="1" dirty="0" smtClean="0"/>
              <a:t>. Figure 2</a:t>
            </a:r>
            <a:endParaRPr lang="en-US" sz="2800" dirty="0" smtClean="0"/>
          </a:p>
          <a:p>
            <a:pPr>
              <a:lnSpc>
                <a:spcPct val="150000"/>
              </a:lnSpc>
              <a:buFont typeface="Wingdings" pitchFamily="2" charset="2"/>
              <a:buChar char="Ø"/>
            </a:pPr>
            <a:r>
              <a:rPr lang="en-US" sz="2800" dirty="0" smtClean="0"/>
              <a:t> No significant difference in caries prevalence was found among the diabetic individuals according to the duration of diabetes.</a:t>
            </a:r>
          </a:p>
          <a:p>
            <a:pPr>
              <a:lnSpc>
                <a:spcPct val="150000"/>
              </a:lnSpc>
            </a:pPr>
            <a:endParaRPr lang="en-US" sz="3200" dirty="0"/>
          </a:p>
        </p:txBody>
      </p:sp>
      <p:graphicFrame>
        <p:nvGraphicFramePr>
          <p:cNvPr id="49" name="مخطط 48"/>
          <p:cNvGraphicFramePr/>
          <p:nvPr/>
        </p:nvGraphicFramePr>
        <p:xfrm>
          <a:off x="11988800" y="15518606"/>
          <a:ext cx="15011400" cy="7544594"/>
        </p:xfrm>
        <a:graphic>
          <a:graphicData uri="http://schemas.openxmlformats.org/drawingml/2006/chart">
            <c:chart xmlns:c="http://schemas.openxmlformats.org/drawingml/2006/chart" xmlns:r="http://schemas.openxmlformats.org/officeDocument/2006/relationships" r:id="rId10"/>
          </a:graphicData>
        </a:graphic>
      </p:graphicFrame>
      <p:sp>
        <p:nvSpPr>
          <p:cNvPr id="73" name="Rectangle 26"/>
          <p:cNvSpPr/>
          <p:nvPr/>
        </p:nvSpPr>
        <p:spPr>
          <a:xfrm>
            <a:off x="28270200" y="7162800"/>
            <a:ext cx="14820900" cy="55626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endParaRPr lang="en-US" sz="3400" b="1" dirty="0">
              <a:solidFill>
                <a:schemeClr val="bg1"/>
              </a:solidFill>
            </a:endParaRPr>
          </a:p>
        </p:txBody>
      </p:sp>
      <p:sp>
        <p:nvSpPr>
          <p:cNvPr id="74" name="Rectangle 29"/>
          <p:cNvSpPr/>
          <p:nvPr/>
        </p:nvSpPr>
        <p:spPr>
          <a:xfrm>
            <a:off x="28293060" y="6155489"/>
            <a:ext cx="14836140" cy="963935"/>
          </a:xfrm>
          <a:prstGeom prst="roundRect">
            <a:avLst/>
          </a:prstGeom>
          <a:solidFill>
            <a:srgbClr val="7A1C1C"/>
          </a:solidFill>
          <a:ln>
            <a:noFill/>
          </a:ln>
        </p:spPr>
        <p:style>
          <a:lnRef idx="2">
            <a:schemeClr val="accent1">
              <a:shade val="50000"/>
            </a:schemeClr>
          </a:lnRef>
          <a:fillRef idx="1">
            <a:schemeClr val="accent1"/>
          </a:fillRef>
          <a:effectRef idx="0">
            <a:schemeClr val="accent1"/>
          </a:effectRef>
          <a:fontRef idx="minor">
            <a:schemeClr val="lt1"/>
          </a:fontRef>
        </p:style>
        <p:txBody>
          <a:bodyPr lIns="76241" tIns="38121" rIns="76241" bIns="38121" rtlCol="0" anchor="ctr"/>
          <a:lstStyle/>
          <a:p>
            <a:pPr algn="ctr"/>
            <a:r>
              <a:rPr lang="en-US" sz="4800" dirty="0" smtClean="0">
                <a:solidFill>
                  <a:schemeClr val="bg1"/>
                </a:solidFill>
                <a:latin typeface="Bree Serif" panose="02000503040000020004" pitchFamily="2" charset="0"/>
              </a:rPr>
              <a:t>Study 2</a:t>
            </a:r>
            <a:endParaRPr lang="en-US" sz="4500" dirty="0">
              <a:solidFill>
                <a:schemeClr val="bg1"/>
              </a:solidFill>
              <a:latin typeface="Bree Serif" panose="02000503040000020004" pitchFamily="2" charset="0"/>
            </a:endParaRPr>
          </a:p>
        </p:txBody>
      </p:sp>
      <p:sp>
        <p:nvSpPr>
          <p:cNvPr id="75" name="TextBox 31"/>
          <p:cNvSpPr txBox="1"/>
          <p:nvPr/>
        </p:nvSpPr>
        <p:spPr>
          <a:xfrm>
            <a:off x="28409892" y="7562347"/>
            <a:ext cx="14452608" cy="4601302"/>
          </a:xfrm>
          <a:prstGeom prst="rect">
            <a:avLst/>
          </a:prstGeom>
          <a:noFill/>
        </p:spPr>
        <p:txBody>
          <a:bodyPr wrap="square" lIns="76241" tIns="38121" rIns="76241" bIns="38121" rtlCol="0">
            <a:spAutoFit/>
          </a:bodyPr>
          <a:lstStyle/>
          <a:p>
            <a:pPr>
              <a:lnSpc>
                <a:spcPct val="150000"/>
              </a:lnSpc>
              <a:buFont typeface="Wingdings" pitchFamily="2" charset="2"/>
              <a:buChar char="v"/>
            </a:pPr>
            <a:r>
              <a:rPr lang="en-US" sz="2800" dirty="0" smtClean="0"/>
              <a:t>Across sectional descriptive community based study, among 342 preschool children age 3-5 years male and female . 2</a:t>
            </a:r>
          </a:p>
          <a:p>
            <a:pPr>
              <a:lnSpc>
                <a:spcPct val="150000"/>
              </a:lnSpc>
              <a:buFont typeface="Wingdings" pitchFamily="2" charset="2"/>
              <a:buChar char="v"/>
            </a:pPr>
            <a:r>
              <a:rPr lang="en-US" sz="2800" dirty="0" smtClean="0"/>
              <a:t>The children were selected by from different kindergartens in Khartoum state - Sudan </a:t>
            </a:r>
          </a:p>
          <a:p>
            <a:pPr>
              <a:lnSpc>
                <a:spcPct val="150000"/>
              </a:lnSpc>
              <a:buFont typeface="Wingdings" pitchFamily="2" charset="2"/>
              <a:buChar char="v"/>
            </a:pPr>
            <a:r>
              <a:rPr lang="en-US" sz="2800" dirty="0" smtClean="0"/>
              <a:t>The 342 children constituting the sample were equally divided between male and female children, (50 %) were males and (50 %) were females. </a:t>
            </a:r>
          </a:p>
          <a:p>
            <a:pPr>
              <a:lnSpc>
                <a:spcPct val="150000"/>
              </a:lnSpc>
              <a:buFont typeface="Wingdings" pitchFamily="2" charset="2"/>
              <a:buChar char="v"/>
            </a:pPr>
            <a:r>
              <a:rPr lang="en-US" sz="2800" dirty="0" smtClean="0"/>
              <a:t>According to the level of kindergarten, (42.4%) of the children were from a high socio economic status area and kindergarten, while (57.6%) are from low status areas. </a:t>
            </a:r>
            <a:r>
              <a:rPr lang="en-US" sz="2800" b="1" dirty="0" smtClean="0"/>
              <a:t>. Figure 3 </a:t>
            </a:r>
            <a:r>
              <a:rPr lang="en-US" sz="2800" dirty="0" smtClean="0"/>
              <a:t> </a:t>
            </a:r>
          </a:p>
        </p:txBody>
      </p:sp>
      <p:graphicFrame>
        <p:nvGraphicFramePr>
          <p:cNvPr id="77" name="مخطط 76"/>
          <p:cNvGraphicFramePr/>
          <p:nvPr/>
        </p:nvGraphicFramePr>
        <p:xfrm>
          <a:off x="11916609" y="23637916"/>
          <a:ext cx="15011400" cy="8192294"/>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78" name="مخطط 77"/>
          <p:cNvGraphicFramePr/>
          <p:nvPr/>
        </p:nvGraphicFramePr>
        <p:xfrm>
          <a:off x="28168600" y="13004006"/>
          <a:ext cx="15011400" cy="7544594"/>
        </p:xfrm>
        <a:graphic>
          <a:graphicData uri="http://schemas.openxmlformats.org/drawingml/2006/chart">
            <c:chart xmlns:c="http://schemas.openxmlformats.org/drawingml/2006/chart" xmlns:r="http://schemas.openxmlformats.org/officeDocument/2006/relationships" r:id="rId12"/>
          </a:graphicData>
        </a:graphic>
      </p:graphicFrame>
    </p:spTree>
    <p:extLst>
      <p:ext uri="{BB962C8B-B14F-4D97-AF65-F5344CB8AC3E}">
        <p14:creationId xmlns:p14="http://schemas.microsoft.com/office/powerpoint/2010/main" xmlns="" val="931198942"/>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tf0400155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sz="6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accent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6000" dirty="0" err="1" smtClean="0"/>
        </a:defPPr>
      </a:lstStyle>
    </a:txDef>
  </a:objectDefaults>
  <a:extraClrSchemeLst/>
  <a:extLst>
    <a:ext uri="{05A4C25C-085E-4340-85A3-A5531E510DB2}">
      <thm15:themeFamily xmlns:thm15="http://schemas.microsoft.com/office/thememl/2012/main" xmlns="" name="Presentation1" id="{55A68E73-61CB-4542-8C48-DCBB2482A3D5}" vid="{6A3CA63D-1E3C-4681-8668-89277FEB3FEB}"/>
    </a:ext>
  </a:extLst>
</a:theme>
</file>

<file path=ppt/theme/theme2.xml><?xml version="1.0" encoding="utf-8"?>
<a:theme xmlns:a="http://schemas.openxmlformats.org/drawingml/2006/main" name="Office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true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1669414</Value>
      <Value>1669470</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 xsi:nil="true"/>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2013-01-21T12:05:00+00:00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2029-01-01T08:00:00+00:00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ApprovalLog xmlns="4873beb7-5857-4685-be1f-d57550cc96cc" xsi:nil="tru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TP104001550</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875987</LocLastLocAttemptVersionLookup>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LocMarketGroupTiers2 xmlns="4873beb7-5857-4685-be1f-d57550cc96cc" xsi:nil="true"/>
    <IntlLangReview xmlns="4873beb7-5857-4685-be1f-d57550cc96cc">false</IntlLangReview>
    <OutputCachingOn xmlns="4873beb7-5857-4685-be1f-d57550cc96cc">false</OutputCachingOn>
    <AverageRating xmlns="4873beb7-5857-4685-be1f-d57550cc96cc" xsi:nil="true"/>
    <APAuthor xmlns="4873beb7-5857-4685-be1f-d57550cc96cc">
      <UserInfo>
        <DisplayName>REDMOND\kristaa</DisplayName>
        <AccountId>136</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15</OriginalRelease>
    <TPLaunchHelpLinkType xmlns="4873beb7-5857-4685-be1f-d57550cc96cc">Template</TPLaunchHelpLinkType>
    <LocalizationTagsTaxHTField0 xmlns="4873beb7-5857-4685-be1f-d57550cc96cc">
      <Terms xmlns="http://schemas.microsoft.com/office/infopath/2007/PartnerControls"/>
    </LocalizationTagsTaxHTField0>
  </documentManagement>
</p:properties>
</file>

<file path=customXml/itemProps1.xml><?xml version="1.0" encoding="utf-8"?>
<ds:datastoreItem xmlns:ds="http://schemas.openxmlformats.org/officeDocument/2006/customXml" ds:itemID="{AF7E4019-AE58-4CAA-B67D-559F9FEEB2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1110015-E380-4C53-980C-698226C61CAC}">
  <ds:schemaRefs>
    <ds:schemaRef ds:uri="http://schemas.microsoft.com/sharepoint/v3/contenttype/forms"/>
  </ds:schemaRefs>
</ds:datastoreItem>
</file>

<file path=customXml/itemProps3.xml><?xml version="1.0" encoding="utf-8"?>
<ds:datastoreItem xmlns:ds="http://schemas.openxmlformats.org/officeDocument/2006/customXml" ds:itemID="{A9F945EE-6400-432A-A9B1-179A0A2A37CE}">
  <ds:schemaRefs>
    <ds:schemaRef ds:uri="http://www.w3.org/XML/1998/namespace"/>
    <ds:schemaRef ds:uri="http://schemas.microsoft.com/office/2006/metadata/properties"/>
    <ds:schemaRef ds:uri="http://schemas.microsoft.com/office/2006/documentManagement/types"/>
    <ds:schemaRef ds:uri="http://schemas.microsoft.com/office/infopath/2007/PartnerControls"/>
    <ds:schemaRef ds:uri="http://purl.org/dc/terms/"/>
    <ds:schemaRef ds:uri="http://purl.org/dc/elements/1.1/"/>
    <ds:schemaRef ds:uri="http://purl.org/dc/dcmitype/"/>
    <ds:schemaRef ds:uri="http://schemas.openxmlformats.org/package/2006/metadata/core-properties"/>
    <ds:schemaRef ds:uri="4873beb7-5857-4685-be1f-d57550cc96cc"/>
  </ds:schemaRefs>
</ds:datastoreItem>
</file>

<file path=docProps/app.xml><?xml version="1.0" encoding="utf-8"?>
<Properties xmlns="http://schemas.openxmlformats.org/officeDocument/2006/extended-properties" xmlns:vt="http://schemas.openxmlformats.org/officeDocument/2006/docPropsVTypes">
  <Template>tf04001551</Template>
  <TotalTime>0</TotalTime>
  <Words>573</Words>
  <Application>Microsoft Office PowerPoint</Application>
  <PresentationFormat>مخصص</PresentationFormat>
  <Paragraphs>45</Paragraphs>
  <Slides>1</Slides>
  <Notes>0</Notes>
  <HiddenSlides>0</HiddenSlides>
  <MMClips>0</MMClips>
  <ScaleCrop>false</ScaleCrop>
  <HeadingPairs>
    <vt:vector size="4" baseType="variant">
      <vt:variant>
        <vt:lpstr>سمة</vt:lpstr>
      </vt:variant>
      <vt:variant>
        <vt:i4>1</vt:i4>
      </vt:variant>
      <vt:variant>
        <vt:lpstr>عناوين الشرائح</vt:lpstr>
      </vt:variant>
      <vt:variant>
        <vt:i4>1</vt:i4>
      </vt:variant>
    </vt:vector>
  </HeadingPairs>
  <TitlesOfParts>
    <vt:vector size="2" baseType="lpstr">
      <vt:lpstr>tf04001551</vt:lpstr>
      <vt:lpstr>الشريحة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2017-05-25T12:53:44Z</dcterms:created>
  <dcterms:modified xsi:type="dcterms:W3CDTF">2019-03-14T14:02:02Z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