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79" r:id="rId4"/>
    <p:sldId id="280" r:id="rId5"/>
    <p:sldId id="260" r:id="rId6"/>
    <p:sldId id="261" r:id="rId7"/>
    <p:sldId id="281" r:id="rId8"/>
    <p:sldId id="282" r:id="rId9"/>
    <p:sldId id="308" r:id="rId10"/>
    <p:sldId id="309" r:id="rId11"/>
    <p:sldId id="283" r:id="rId12"/>
    <p:sldId id="284" r:id="rId13"/>
    <p:sldId id="285" r:id="rId14"/>
    <p:sldId id="307" r:id="rId15"/>
    <p:sldId id="286" r:id="rId16"/>
    <p:sldId id="287" r:id="rId17"/>
    <p:sldId id="343" r:id="rId18"/>
    <p:sldId id="310" r:id="rId19"/>
    <p:sldId id="288" r:id="rId20"/>
    <p:sldId id="289" r:id="rId21"/>
    <p:sldId id="292" r:id="rId22"/>
    <p:sldId id="293" r:id="rId23"/>
    <p:sldId id="344" r:id="rId24"/>
    <p:sldId id="294" r:id="rId25"/>
    <p:sldId id="295" r:id="rId26"/>
    <p:sldId id="296" r:id="rId27"/>
    <p:sldId id="311" r:id="rId28"/>
    <p:sldId id="297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265" autoAdjust="0"/>
    <p:restoredTop sz="94671" autoAdjust="0"/>
  </p:normalViewPr>
  <p:slideViewPr>
    <p:cSldViewPr>
      <p:cViewPr varScale="1">
        <p:scale>
          <a:sx n="87" d="100"/>
          <a:sy n="87" d="100"/>
        </p:scale>
        <p:origin x="145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04/01/1442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51"/>
            <a:ext cx="9144000" cy="206649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4152444" cy="23726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636912"/>
            <a:ext cx="3131840" cy="23488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300537"/>
            <a:ext cx="2619375" cy="1743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مستطيل 6"/>
          <p:cNvSpPr/>
          <p:nvPr/>
        </p:nvSpPr>
        <p:spPr>
          <a:xfrm>
            <a:off x="4362239" y="1412776"/>
            <a:ext cx="489028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TUMORS</a:t>
            </a:r>
            <a:endParaRPr lang="ar-SA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788024" y="5662989"/>
            <a:ext cx="38884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i="1" dirty="0" smtClean="0">
                <a:latin typeface="Arial Rounded MT Bold" pitchFamily="34" charset="0"/>
                <a:cs typeface="+mj-cs"/>
              </a:rPr>
              <a:t>HAITHAM R. ELMEHDAWI</a:t>
            </a: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805264"/>
            <a:ext cx="1101954" cy="8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33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9" name="مجموعة 8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3" name="صورة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4" name="مستطيل 13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7306"/>
            <a:ext cx="9144000" cy="3371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271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51520" y="1929606"/>
            <a:ext cx="496855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i="1" dirty="0" smtClean="0">
                <a:solidFill>
                  <a:srgbClr val="C00000"/>
                </a:solidFill>
              </a:rPr>
              <a:t>TAYPES OF TUMORS</a:t>
            </a:r>
          </a:p>
          <a:p>
            <a:pPr algn="l" rtl="0"/>
            <a:endParaRPr lang="ar-LY" dirty="0"/>
          </a:p>
        </p:txBody>
      </p:sp>
      <p:grpSp>
        <p:nvGrpSpPr>
          <p:cNvPr id="9" name="مجموعة 8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3" name="صورة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4" name="مستطيل 13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pic>
        <p:nvPicPr>
          <p:cNvPr id="8" name="صورة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22843"/>
            <a:ext cx="5571703" cy="3714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2404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0" t="20363" r="17591"/>
          <a:stretch/>
        </p:blipFill>
        <p:spPr bwMode="auto">
          <a:xfrm>
            <a:off x="2546352" y="2132856"/>
            <a:ext cx="4545928" cy="4109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مستطيل مستدير الزوايا 15"/>
          <p:cNvSpPr/>
          <p:nvPr/>
        </p:nvSpPr>
        <p:spPr>
          <a:xfrm>
            <a:off x="4932040" y="3140968"/>
            <a:ext cx="432048" cy="144016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LY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3059832" y="2996952"/>
            <a:ext cx="432048" cy="216024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LY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28519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552412"/>
              </p:ext>
            </p:extLst>
          </p:nvPr>
        </p:nvGraphicFramePr>
        <p:xfrm>
          <a:off x="216024" y="2996952"/>
          <a:ext cx="8676456" cy="2458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152"/>
                <a:gridCol w="2892152"/>
                <a:gridCol w="2892152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Characteristics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Benign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Malignant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/>
                        </a:rPr>
                        <a:t>Boundaries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effectLst/>
                        </a:rPr>
                        <a:t>Encapsulated /circumscribed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/>
                        </a:rPr>
                        <a:t>Irregular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Rate of growth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progressive &amp; slow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 be slow to Rapid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 invasion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invade or infiltrate</a:t>
                      </a:r>
                    </a:p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surrounding normal</a:t>
                      </a:r>
                    </a:p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tissues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Locally invasive,</a:t>
                      </a:r>
                    </a:p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infiltrating the</a:t>
                      </a:r>
                    </a:p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surrounding normal tissues 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Metastasis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Absent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Frequently present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مستطيل مستدير الزوايا 14"/>
          <p:cNvSpPr/>
          <p:nvPr/>
        </p:nvSpPr>
        <p:spPr>
          <a:xfrm>
            <a:off x="1763687" y="1943252"/>
            <a:ext cx="5592455" cy="621652"/>
          </a:xfrm>
          <a:prstGeom prst="round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MACROSCOPIC  FEATURES </a:t>
            </a:r>
            <a:endParaRPr lang="ar-LY" sz="2800" dirty="0"/>
          </a:p>
        </p:txBody>
      </p:sp>
    </p:spTree>
    <p:extLst>
      <p:ext uri="{BB962C8B-B14F-4D97-AF65-F5344CB8AC3E}">
        <p14:creationId xmlns:p14="http://schemas.microsoft.com/office/powerpoint/2010/main" val="127987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29" name="مستطيل مستدير الزوايا 28"/>
          <p:cNvSpPr/>
          <p:nvPr/>
        </p:nvSpPr>
        <p:spPr>
          <a:xfrm>
            <a:off x="1763687" y="1916832"/>
            <a:ext cx="5592455" cy="621652"/>
          </a:xfrm>
          <a:prstGeom prst="round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MICROSCOPIC  FEATURES </a:t>
            </a:r>
            <a:endParaRPr lang="ar-LY" sz="2800" dirty="0"/>
          </a:p>
        </p:txBody>
      </p:sp>
      <p:graphicFrame>
        <p:nvGraphicFramePr>
          <p:cNvPr id="14" name="جدول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404891"/>
              </p:ext>
            </p:extLst>
          </p:nvPr>
        </p:nvGraphicFramePr>
        <p:xfrm>
          <a:off x="216024" y="3296384"/>
          <a:ext cx="8676456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152"/>
                <a:gridCol w="2892152"/>
                <a:gridCol w="28921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Characteristics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Benign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Malignant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effectLst/>
                        </a:rPr>
                        <a:t>PATTERN</a:t>
                      </a:r>
                    </a:p>
                    <a:p>
                      <a:pPr algn="ctr"/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 may be typical</a:t>
                      </a:r>
                    </a:p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tissue of origin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 is often atypical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effectLst/>
                        </a:rPr>
                        <a:t>Nucleo</a:t>
                      </a:r>
                      <a:r>
                        <a:rPr lang="en-US" dirty="0" smtClean="0">
                          <a:effectLst/>
                        </a:rPr>
                        <a:t>/cytoplasmic ratio 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/>
                        </a:rPr>
                        <a:t>Normal 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effectLst/>
                        </a:rPr>
                        <a:t>Increased 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effectLst/>
                        </a:rPr>
                        <a:t>pleomorphism</a:t>
                      </a:r>
                      <a:endParaRPr lang="en-US" dirty="0" smtClean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/>
                        </a:rPr>
                        <a:t>Absent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 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effectLst/>
                        </a:rPr>
                        <a:t>Hyperchromatism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Absent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</a:t>
                      </a:r>
                      <a:endParaRPr lang="en-US" dirty="0"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84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382017" y="2348880"/>
            <a:ext cx="8726487" cy="4572000"/>
          </a:xfrm>
          <a:prstGeom prst="rect">
            <a:avLst/>
          </a:prstGeom>
          <a:noFill/>
          <a:ln/>
        </p:spPr>
        <p:txBody>
          <a:bodyPr lIns="92075" tIns="46038" rIns="92075" bIns="46038"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Tx/>
              <a:buNone/>
              <a:tabLst>
                <a:tab pos="2089150" algn="l"/>
                <a:tab pos="3041650" algn="l"/>
                <a:tab pos="4378325" algn="l"/>
                <a:tab pos="6483350" algn="l"/>
              </a:tabLst>
            </a:pPr>
            <a:r>
              <a:rPr lang="en-GB" dirty="0" smtClean="0"/>
              <a:t>Benign	 			Benign</a:t>
            </a:r>
          </a:p>
          <a:p>
            <a:pPr algn="l" rtl="0">
              <a:buFontTx/>
              <a:buNone/>
              <a:tabLst>
                <a:tab pos="2089150" algn="l"/>
                <a:tab pos="3041650" algn="l"/>
                <a:tab pos="4378325" algn="l"/>
                <a:tab pos="6483350" algn="l"/>
              </a:tabLst>
            </a:pPr>
            <a:r>
              <a:rPr lang="en-GB" dirty="0" smtClean="0"/>
              <a:t>Benign				Dysplasia</a:t>
            </a:r>
          </a:p>
          <a:p>
            <a:pPr algn="l" rtl="0">
              <a:buFontTx/>
              <a:buNone/>
              <a:tabLst>
                <a:tab pos="2089150" algn="l"/>
                <a:tab pos="3041650" algn="l"/>
                <a:tab pos="4378325" algn="l"/>
                <a:tab pos="6483350" algn="l"/>
              </a:tabLst>
            </a:pPr>
            <a:r>
              <a:rPr lang="en-GB" dirty="0" smtClean="0"/>
              <a:t>Benign		Dysplasia 	In-situ</a:t>
            </a:r>
          </a:p>
          <a:p>
            <a:pPr algn="l" rtl="0">
              <a:buFontTx/>
              <a:buNone/>
              <a:tabLst>
                <a:tab pos="2089150" algn="l"/>
                <a:tab pos="3041650" algn="l"/>
                <a:tab pos="4378325" algn="l"/>
                <a:tab pos="6483350" algn="l"/>
              </a:tabLst>
            </a:pPr>
            <a:r>
              <a:rPr lang="en-GB" dirty="0" smtClean="0"/>
              <a:t>Benign 	Dysplasia 	In-situ	Invasive</a:t>
            </a:r>
          </a:p>
          <a:p>
            <a:pPr algn="l" rtl="0">
              <a:buFontTx/>
              <a:buNone/>
              <a:tabLst>
                <a:tab pos="2089150" algn="l"/>
                <a:tab pos="3041650" algn="l"/>
                <a:tab pos="4378325" algn="l"/>
                <a:tab pos="6483350" algn="l"/>
              </a:tabLst>
            </a:pPr>
            <a:r>
              <a:rPr lang="en-GB" dirty="0" smtClean="0"/>
              <a:t>Dysplasia 		   In-situ 	Invasive</a:t>
            </a:r>
          </a:p>
          <a:p>
            <a:pPr algn="l" rtl="0">
              <a:lnSpc>
                <a:spcPct val="80000"/>
              </a:lnSpc>
              <a:buFontTx/>
              <a:buNone/>
              <a:tabLst>
                <a:tab pos="2089150" algn="l"/>
                <a:tab pos="3041650" algn="l"/>
                <a:tab pos="4378325" algn="l"/>
                <a:tab pos="6483350" algn="l"/>
              </a:tabLst>
            </a:pPr>
            <a:r>
              <a:rPr lang="en-GB" dirty="0" smtClean="0"/>
              <a:t>In-situ				Invasive</a:t>
            </a:r>
          </a:p>
          <a:p>
            <a:pPr algn="l" rtl="0">
              <a:lnSpc>
                <a:spcPct val="80000"/>
              </a:lnSpc>
              <a:buFontTx/>
              <a:buNone/>
              <a:tabLst>
                <a:tab pos="2089150" algn="l"/>
                <a:tab pos="3041650" algn="l"/>
                <a:tab pos="4378325" algn="l"/>
                <a:tab pos="6483350" algn="l"/>
              </a:tabLst>
            </a:pPr>
            <a:r>
              <a:rPr lang="en-GB" dirty="0" smtClean="0"/>
              <a:t>Invasive				Invasive</a:t>
            </a:r>
            <a:endParaRPr lang="en-GB" dirty="0"/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>
            <a:off x="2095922" y="3284984"/>
            <a:ext cx="41322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>
            <a:off x="2095922" y="2708920"/>
            <a:ext cx="41322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2267744" y="5517232"/>
            <a:ext cx="41322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>
            <a:off x="2239938" y="6021288"/>
            <a:ext cx="41322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1947838" y="3861048"/>
            <a:ext cx="11779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>
            <a:off x="5372646" y="3861048"/>
            <a:ext cx="10715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>
            <a:off x="2244105" y="5013176"/>
            <a:ext cx="124777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5148064" y="5013176"/>
            <a:ext cx="13811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23" name="Line 12"/>
          <p:cNvSpPr>
            <a:spLocks noChangeShapeType="1"/>
          </p:cNvSpPr>
          <p:nvPr/>
        </p:nvSpPr>
        <p:spPr bwMode="auto">
          <a:xfrm>
            <a:off x="1915319" y="4437112"/>
            <a:ext cx="3524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24" name="Line 13"/>
          <p:cNvSpPr>
            <a:spLocks noChangeShapeType="1"/>
          </p:cNvSpPr>
          <p:nvPr/>
        </p:nvSpPr>
        <p:spPr bwMode="auto">
          <a:xfrm flipV="1">
            <a:off x="6100862" y="4437112"/>
            <a:ext cx="4873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>
            <a:off x="4293170" y="4437112"/>
            <a:ext cx="35083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ar-LY"/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323528" y="1781944"/>
            <a:ext cx="7772400" cy="1143000"/>
          </a:xfrm>
          <a:prstGeom prst="rect">
            <a:avLst/>
          </a:prstGeom>
          <a:noFill/>
          <a:ln/>
        </p:spPr>
        <p:txBody>
          <a:bodyPr lIns="92075" tIns="46038" rIns="92075" bIns="46038"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POSSIBLE EVENTS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71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357591"/>
              </p:ext>
            </p:extLst>
          </p:nvPr>
        </p:nvGraphicFramePr>
        <p:xfrm>
          <a:off x="323527" y="3033442"/>
          <a:ext cx="8496945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5"/>
                <a:gridCol w="2832315"/>
                <a:gridCol w="28323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/>
                        </a:rPr>
                        <a:t>Tissue 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effectLst/>
                        </a:rPr>
                        <a:t>Benign</a:t>
                      </a:r>
                      <a:endParaRPr lang="ar-LY" sz="1800" b="1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effectLst/>
                        </a:rPr>
                        <a:t>Malignant </a:t>
                      </a:r>
                      <a:endParaRPr lang="ar-LY" b="1" dirty="0" smtClean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effectLst/>
                        </a:rPr>
                        <a:t>Epithelial tissue</a:t>
                      </a:r>
                    </a:p>
                    <a:p>
                      <a:pPr algn="ctr"/>
                      <a:endParaRPr lang="en-US" b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smtClean="0">
                          <a:effectLst/>
                        </a:rPr>
                        <a:t>Papilloma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smtClean="0">
                          <a:effectLst/>
                        </a:rPr>
                        <a:t>Adenoma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smtClean="0">
                          <a:effectLst/>
                        </a:rPr>
                        <a:t>Squamous cell carcinoma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smtClean="0">
                          <a:effectLst/>
                        </a:rPr>
                        <a:t>adenocarcinoma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effectLst/>
                        </a:rPr>
                        <a:t>Connective tissue</a:t>
                      </a:r>
                    </a:p>
                    <a:p>
                      <a:pPr algn="ctr"/>
                      <a:endParaRPr lang="en-US" b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err="1" smtClean="0">
                          <a:effectLst/>
                        </a:rPr>
                        <a:t>Lipoma</a:t>
                      </a:r>
                      <a:endParaRPr lang="en-US" b="0" dirty="0" smtClean="0">
                        <a:effectLst/>
                      </a:endParaRP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err="1" smtClean="0">
                          <a:effectLst/>
                        </a:rPr>
                        <a:t>Osteoma</a:t>
                      </a:r>
                      <a:endParaRPr lang="en-US" b="0" dirty="0" smtClean="0">
                        <a:effectLst/>
                      </a:endParaRP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smtClean="0">
                          <a:effectLst/>
                        </a:rPr>
                        <a:t>Leiomyoma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err="1" smtClean="0">
                          <a:effectLst/>
                        </a:rPr>
                        <a:t>Liposarcoma</a:t>
                      </a:r>
                      <a:endParaRPr lang="en-US" b="0" dirty="0" smtClean="0">
                        <a:effectLst/>
                      </a:endParaRP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smtClean="0">
                          <a:effectLst/>
                        </a:rPr>
                        <a:t>Osteosarcoma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err="1" smtClean="0">
                          <a:effectLst/>
                        </a:rPr>
                        <a:t>Leiomyosarcom</a:t>
                      </a:r>
                      <a:r>
                        <a:rPr lang="en-US" b="0" dirty="0" smtClean="0">
                          <a:effectLst/>
                        </a:rPr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effectLst/>
                        </a:rPr>
                        <a:t>Nerves tissue</a:t>
                      </a:r>
                      <a:endParaRPr lang="en-US" b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err="1" smtClean="0">
                          <a:effectLst/>
                        </a:rPr>
                        <a:t>Neurofibroma</a:t>
                      </a:r>
                      <a:r>
                        <a:rPr lang="en-US" b="0" dirty="0" smtClean="0">
                          <a:effectLst/>
                        </a:rPr>
                        <a:t> </a:t>
                      </a:r>
                      <a:endParaRPr lang="en-US" b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err="1" smtClean="0">
                          <a:effectLst/>
                        </a:rPr>
                        <a:t>Neurofibrosarcoma</a:t>
                      </a:r>
                      <a:endParaRPr lang="en-US" b="0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effectLst/>
                        </a:rPr>
                        <a:t>Lymphoid /blood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b="0" dirty="0" err="1" smtClean="0">
                          <a:effectLst/>
                        </a:rPr>
                        <a:t>Haemangioma</a:t>
                      </a:r>
                      <a:r>
                        <a:rPr lang="en-US" b="0" dirty="0" smtClean="0">
                          <a:effectLst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err="1" smtClean="0">
                          <a:effectLst/>
                        </a:rPr>
                        <a:t>Haemagiosarcoma</a:t>
                      </a:r>
                      <a:endParaRPr lang="en-US" b="0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مستطيل مستدير الزوايا 18"/>
          <p:cNvSpPr/>
          <p:nvPr/>
        </p:nvSpPr>
        <p:spPr>
          <a:xfrm>
            <a:off x="1763687" y="2087268"/>
            <a:ext cx="5592455" cy="621652"/>
          </a:xfrm>
          <a:prstGeom prst="round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NOMENCLATURE </a:t>
            </a:r>
            <a:endParaRPr lang="ar-LY" sz="2800" dirty="0"/>
          </a:p>
        </p:txBody>
      </p:sp>
    </p:spTree>
    <p:extLst>
      <p:ext uri="{BB962C8B-B14F-4D97-AF65-F5344CB8AC3E}">
        <p14:creationId xmlns:p14="http://schemas.microsoft.com/office/powerpoint/2010/main" val="11661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19" name="مستطيل مستدير الزوايا 18"/>
          <p:cNvSpPr/>
          <p:nvPr/>
        </p:nvSpPr>
        <p:spPr>
          <a:xfrm>
            <a:off x="1763687" y="2087268"/>
            <a:ext cx="5592455" cy="621652"/>
          </a:xfrm>
          <a:prstGeom prst="round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NOMENCLATURE </a:t>
            </a:r>
            <a:endParaRPr lang="ar-LY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11560" y="3068960"/>
            <a:ext cx="421301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HEMATOMA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TERATOMA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SEMINOMA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LYMPHOMAS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MALIGNANT MELANOMA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HEPATOMAS </a:t>
            </a:r>
          </a:p>
          <a:p>
            <a:pPr marL="285750" indent="-285750" algn="l" rtl="0">
              <a:buFont typeface="Arial" pitchFamily="34" charset="0"/>
              <a:buChar char="•"/>
            </a:pPr>
            <a:endParaRPr lang="en-US" sz="2800" dirty="0"/>
          </a:p>
        </p:txBody>
      </p:sp>
      <p:pic>
        <p:nvPicPr>
          <p:cNvPr id="11" name="pasted-image.png"/>
          <p:cNvPicPr/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4572000" y="2398094"/>
            <a:ext cx="4653136" cy="445731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7876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454" y="1916832"/>
            <a:ext cx="5433842" cy="436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03448" y="1938536"/>
            <a:ext cx="8001000" cy="9144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Epidemiology of cancer </a:t>
            </a:r>
          </a:p>
        </p:txBody>
      </p:sp>
      <p:sp>
        <p:nvSpPr>
          <p:cNvPr id="14" name="Rectangle 3"/>
          <p:cNvSpPr>
            <a:spLocks noGrp="1" noChangeArrowheads="1"/>
          </p:cNvSpPr>
          <p:nvPr/>
        </p:nvSpPr>
        <p:spPr bwMode="auto">
          <a:xfrm>
            <a:off x="616024" y="2996952"/>
            <a:ext cx="77724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GB" sz="2800" dirty="0" smtClean="0"/>
              <a:t>Cancer is one of the most common diseases in the developed world.</a:t>
            </a:r>
          </a:p>
          <a:p>
            <a:pPr eaLnBrk="1" hangingPunct="1"/>
            <a:r>
              <a:rPr lang="en-US" sz="2800" dirty="0"/>
              <a:t>1.4 million new cases </a:t>
            </a:r>
            <a:r>
              <a:rPr lang="en-US" sz="2800" dirty="0" smtClean="0"/>
              <a:t>diagnosed.</a:t>
            </a:r>
          </a:p>
          <a:p>
            <a:pPr eaLnBrk="1" hangingPunct="1"/>
            <a:r>
              <a:rPr lang="en-GB" sz="2800" dirty="0" smtClean="0"/>
              <a:t>1 in 4 deaths are due to cancer</a:t>
            </a:r>
          </a:p>
          <a:p>
            <a:pPr eaLnBrk="1" hangingPunct="1"/>
            <a:r>
              <a:rPr lang="en-GB" sz="2800" dirty="0" smtClean="0"/>
              <a:t>1 in 17 deaths are due to </a:t>
            </a:r>
            <a:r>
              <a:rPr lang="en-GB" sz="2800" dirty="0" smtClean="0">
                <a:solidFill>
                  <a:srgbClr val="FF0000"/>
                </a:solidFill>
              </a:rPr>
              <a:t>lung cancer</a:t>
            </a:r>
          </a:p>
        </p:txBody>
      </p:sp>
    </p:spTree>
    <p:extLst>
      <p:ext uri="{BB962C8B-B14F-4D97-AF65-F5344CB8AC3E}">
        <p14:creationId xmlns:p14="http://schemas.microsoft.com/office/powerpoint/2010/main" val="291211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مجموعة 10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5" name="صورة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4" name="صورة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6" name="صورة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7" name="مستطيل 6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15" name="عنوان 14"/>
          <p:cNvSpPr>
            <a:spLocks noGrp="1"/>
          </p:cNvSpPr>
          <p:nvPr>
            <p:ph type="title"/>
          </p:nvPr>
        </p:nvSpPr>
        <p:spPr>
          <a:xfrm>
            <a:off x="158824" y="1853952"/>
            <a:ext cx="8229600" cy="1143000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rgbClr val="7030A0"/>
                </a:solidFill>
              </a:rPr>
              <a:t>Definitions</a:t>
            </a:r>
            <a:endParaRPr lang="ar-LY" b="1" i="1" dirty="0">
              <a:solidFill>
                <a:srgbClr val="7030A0"/>
              </a:solidFill>
            </a:endParaRPr>
          </a:p>
        </p:txBody>
      </p:sp>
      <p:pic>
        <p:nvPicPr>
          <p:cNvPr id="19" name="عنصر نائب للمحتوى 1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1034"/>
            <a:ext cx="8229600" cy="514350"/>
          </a:xfrm>
        </p:spPr>
      </p:pic>
      <p:sp>
        <p:nvSpPr>
          <p:cNvPr id="21" name="مربع نص 20"/>
          <p:cNvSpPr txBox="1"/>
          <p:nvPr/>
        </p:nvSpPr>
        <p:spPr>
          <a:xfrm>
            <a:off x="1331640" y="3645024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LY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107504" y="2831445"/>
            <a:ext cx="8994898" cy="27392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TUMOR </a:t>
            </a:r>
            <a:endParaRPr lang="en-US" dirty="0" smtClean="0"/>
          </a:p>
          <a:p>
            <a:pPr marL="1200150" lvl="2" indent="-285750" algn="l" rtl="0">
              <a:buFont typeface="Arial" pitchFamily="34" charset="0"/>
              <a:buChar char="•"/>
            </a:pPr>
            <a:r>
              <a:rPr lang="en-US" sz="2400" dirty="0" smtClean="0"/>
              <a:t>Autonomous</a:t>
            </a:r>
          </a:p>
          <a:p>
            <a:pPr marL="1200150" lvl="2" indent="-285750" algn="l" rtl="0">
              <a:buFont typeface="Arial" pitchFamily="34" charset="0"/>
              <a:buChar char="•"/>
            </a:pPr>
            <a:r>
              <a:rPr lang="en-US" sz="2400" dirty="0" smtClean="0"/>
              <a:t>Excessive</a:t>
            </a:r>
          </a:p>
          <a:p>
            <a:pPr marL="1200150" lvl="2" indent="-285750" algn="l" rtl="0">
              <a:buFont typeface="Arial" pitchFamily="34" charset="0"/>
              <a:buChar char="•"/>
            </a:pPr>
            <a:r>
              <a:rPr lang="en-US" sz="2400" dirty="0" smtClean="0"/>
              <a:t>Purposeless</a:t>
            </a:r>
          </a:p>
          <a:p>
            <a:pPr marL="1200150" lvl="2" indent="-285750" algn="l" rtl="0">
              <a:buFont typeface="Arial" pitchFamily="34" charset="0"/>
              <a:buChar char="•"/>
            </a:pPr>
            <a:r>
              <a:rPr lang="en-US" sz="2400" dirty="0" smtClean="0"/>
              <a:t>Pathological Proliferation of cells.</a:t>
            </a:r>
          </a:p>
          <a:p>
            <a:pPr lvl="2" algn="l" rtl="0"/>
            <a:r>
              <a:rPr lang="en-US" sz="2400" dirty="0" smtClean="0"/>
              <a:t>This growth continues in the absence of physiological stimuli &amp; </a:t>
            </a:r>
          </a:p>
          <a:p>
            <a:pPr lvl="2" algn="l" rtl="0"/>
            <a:r>
              <a:rPr lang="en-US" sz="2400" dirty="0" smtClean="0"/>
              <a:t>without regard to its effects to the surrounding tissue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18393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3" name="مستطيل 2"/>
          <p:cNvSpPr/>
          <p:nvPr/>
        </p:nvSpPr>
        <p:spPr>
          <a:xfrm>
            <a:off x="683568" y="2604968"/>
            <a:ext cx="76145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dirty="0"/>
              <a:t>Most common tumors in men </a:t>
            </a:r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400" b="1" dirty="0"/>
              <a:t>Lung</a:t>
            </a:r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400" b="1" dirty="0" smtClean="0"/>
              <a:t>Prostate</a:t>
            </a:r>
            <a:endParaRPr lang="en-US" sz="2400" b="1" dirty="0"/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400" b="1" dirty="0" smtClean="0"/>
              <a:t>Colorectal</a:t>
            </a:r>
            <a:endParaRPr lang="en-US" sz="2400" b="1" dirty="0"/>
          </a:p>
          <a:p>
            <a:pPr marL="342900" indent="-342900" algn="l" rtl="0"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dirty="0" smtClean="0"/>
              <a:t>Most </a:t>
            </a:r>
            <a:r>
              <a:rPr lang="en-US" sz="2400" b="1" dirty="0"/>
              <a:t>common tumors in women </a:t>
            </a:r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400" b="1" dirty="0" smtClean="0"/>
              <a:t>Breast</a:t>
            </a:r>
            <a:endParaRPr lang="en-US" sz="2400" b="1" dirty="0"/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400" b="1" dirty="0" smtClean="0"/>
              <a:t>Lung</a:t>
            </a:r>
            <a:endParaRPr lang="en-US" sz="2400" b="1" dirty="0"/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400" b="1" dirty="0" smtClean="0"/>
              <a:t>Colorectal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898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3" name="مربع نص 2"/>
          <p:cNvSpPr txBox="1"/>
          <p:nvPr/>
        </p:nvSpPr>
        <p:spPr>
          <a:xfrm>
            <a:off x="2987824" y="2134597"/>
            <a:ext cx="372608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dirty="0" smtClean="0"/>
              <a:t>Etiology of cancer  </a:t>
            </a:r>
            <a:endParaRPr lang="ar-LY" sz="36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71500" y="2931368"/>
            <a:ext cx="8001000" cy="2945904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mtClean="0"/>
              <a:t>Exposure to environmental carcinogens</a:t>
            </a:r>
          </a:p>
          <a:p>
            <a:pPr algn="l" rtl="0"/>
            <a:r>
              <a:rPr lang="en-US" smtClean="0"/>
              <a:t>Dysregulated DNA repair</a:t>
            </a:r>
          </a:p>
          <a:p>
            <a:pPr algn="l" rtl="0"/>
            <a:r>
              <a:rPr lang="en-US" smtClean="0"/>
              <a:t>Random replication errors</a:t>
            </a:r>
          </a:p>
          <a:p>
            <a:pPr algn="l" rtl="0"/>
            <a:r>
              <a:rPr lang="en-US" smtClean="0"/>
              <a:t>Hereditary germline mutations in a cancer gene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620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571500" y="2082552"/>
            <a:ext cx="8001000" cy="9144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Genes responsible for cancer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571500" y="2964160"/>
            <a:ext cx="8001000" cy="2841104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dirty="0" smtClean="0"/>
              <a:t>Oncogenes</a:t>
            </a:r>
          </a:p>
          <a:p>
            <a:pPr algn="l" rtl="0"/>
            <a:r>
              <a:rPr lang="en-US" dirty="0" smtClean="0"/>
              <a:t>Tumor-Suppressor Genes</a:t>
            </a:r>
          </a:p>
          <a:p>
            <a:pPr algn="l" rtl="0"/>
            <a:r>
              <a:rPr lang="en-US" dirty="0" smtClean="0"/>
              <a:t>Genes regulating apoptosis</a:t>
            </a:r>
          </a:p>
          <a:p>
            <a:pPr algn="l" rtl="0"/>
            <a:r>
              <a:rPr lang="en-US" dirty="0" smtClean="0"/>
              <a:t>Gene regulating DNA repair  </a:t>
            </a:r>
          </a:p>
          <a:p>
            <a:pPr algn="l" rtl="0"/>
            <a:endParaRPr lang="en-US" dirty="0" smtClean="0"/>
          </a:p>
          <a:p>
            <a:pPr algn="l" rtl="0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237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571500" y="2082552"/>
            <a:ext cx="8001000" cy="9144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Genes responsible for cancer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571500" y="2964160"/>
            <a:ext cx="8001000" cy="2841104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en-US" dirty="0" smtClean="0"/>
          </a:p>
          <a:p>
            <a:pPr algn="l" rtl="0">
              <a:buFont typeface="Wingdings" pitchFamily="2" charset="2"/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6" t="39890" r="38798" b="24137"/>
          <a:stretch/>
        </p:blipFill>
        <p:spPr bwMode="auto">
          <a:xfrm>
            <a:off x="1259632" y="2924944"/>
            <a:ext cx="6685136" cy="317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199232" y="4149080"/>
            <a:ext cx="6829152" cy="36004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مستطيل 14"/>
          <p:cNvSpPr/>
          <p:nvPr/>
        </p:nvSpPr>
        <p:spPr>
          <a:xfrm>
            <a:off x="1187624" y="4941168"/>
            <a:ext cx="6829152" cy="28803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202140"/>
            <a:ext cx="4885159" cy="389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37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999" y="1901577"/>
            <a:ext cx="6047337" cy="455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04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09600" y="1866528"/>
            <a:ext cx="8001000" cy="9144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Cancer Etiologic factors</a:t>
            </a:r>
          </a:p>
        </p:txBody>
      </p:sp>
      <p:sp>
        <p:nvSpPr>
          <p:cNvPr id="15" name="عنصر نائب للمحتوى 14"/>
          <p:cNvSpPr>
            <a:spLocks noGrp="1"/>
          </p:cNvSpPr>
          <p:nvPr>
            <p:ph sz="half" idx="1"/>
          </p:nvPr>
        </p:nvSpPr>
        <p:spPr>
          <a:xfrm>
            <a:off x="457200" y="2968352"/>
            <a:ext cx="4038600" cy="247687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Smoking </a:t>
            </a:r>
          </a:p>
          <a:p>
            <a:pPr algn="l" rtl="0"/>
            <a:r>
              <a:rPr lang="en-US" dirty="0" smtClean="0"/>
              <a:t>30</a:t>
            </a:r>
            <a:r>
              <a:rPr lang="en-US" dirty="0"/>
              <a:t>% of all cancer </a:t>
            </a:r>
            <a:r>
              <a:rPr lang="en-US" dirty="0" smtClean="0"/>
              <a:t>deaths </a:t>
            </a:r>
          </a:p>
          <a:p>
            <a:pPr algn="l" rtl="0"/>
            <a:r>
              <a:rPr lang="en-US" dirty="0" smtClean="0"/>
              <a:t>87</a:t>
            </a:r>
            <a:r>
              <a:rPr lang="en-US" dirty="0"/>
              <a:t>% of lung cancer deaths</a:t>
            </a:r>
          </a:p>
          <a:p>
            <a:pPr algn="l" rtl="0"/>
            <a:endParaRPr lang="ar-LY" dirty="0"/>
          </a:p>
        </p:txBody>
      </p:sp>
      <p:pic>
        <p:nvPicPr>
          <p:cNvPr id="19" name="عنصر نائب للمحتوى 18"/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592" y="2642608"/>
            <a:ext cx="2798784" cy="3522696"/>
          </a:xfrm>
        </p:spPr>
      </p:pic>
    </p:spTree>
    <p:extLst>
      <p:ext uri="{BB962C8B-B14F-4D97-AF65-F5344CB8AC3E}">
        <p14:creationId xmlns:p14="http://schemas.microsoft.com/office/powerpoint/2010/main" val="125554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09600" y="1700808"/>
            <a:ext cx="8001000" cy="9144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Cancer Etiologic factors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632" y="2420888"/>
            <a:ext cx="4038600" cy="3972393"/>
          </a:xfrm>
        </p:spPr>
      </p:pic>
    </p:spTree>
    <p:extLst>
      <p:ext uri="{BB962C8B-B14F-4D97-AF65-F5344CB8AC3E}">
        <p14:creationId xmlns:p14="http://schemas.microsoft.com/office/powerpoint/2010/main" val="116801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3" name="مستطيل 12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14"/>
          <a:stretch/>
        </p:blipFill>
        <p:spPr>
          <a:xfrm>
            <a:off x="2408088" y="1916832"/>
            <a:ext cx="482820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5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مجموعة 10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5" name="صورة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4" name="صورة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6" name="صورة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7" name="مستطيل 6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sp>
        <p:nvSpPr>
          <p:cNvPr id="15" name="عنوان 14"/>
          <p:cNvSpPr>
            <a:spLocks noGrp="1"/>
          </p:cNvSpPr>
          <p:nvPr>
            <p:ph type="title"/>
          </p:nvPr>
        </p:nvSpPr>
        <p:spPr>
          <a:xfrm>
            <a:off x="158824" y="1853952"/>
            <a:ext cx="8229600" cy="1143000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rgbClr val="7030A0"/>
                </a:solidFill>
              </a:rPr>
              <a:t>Definitions</a:t>
            </a:r>
            <a:endParaRPr lang="ar-LY" b="1" i="1" dirty="0">
              <a:solidFill>
                <a:srgbClr val="7030A0"/>
              </a:solidFill>
            </a:endParaRPr>
          </a:p>
        </p:txBody>
      </p:sp>
      <p:pic>
        <p:nvPicPr>
          <p:cNvPr id="19" name="عنصر نائب للمحتوى 1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1034"/>
            <a:ext cx="8229600" cy="514350"/>
          </a:xfrm>
        </p:spPr>
      </p:pic>
      <p:sp>
        <p:nvSpPr>
          <p:cNvPr id="21" name="مربع نص 20"/>
          <p:cNvSpPr txBox="1"/>
          <p:nvPr/>
        </p:nvSpPr>
        <p:spPr>
          <a:xfrm>
            <a:off x="1331640" y="3645024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LY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1988292" y="2831445"/>
            <a:ext cx="3375796" cy="310854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err="1" smtClean="0"/>
              <a:t>Neoplasia</a:t>
            </a:r>
            <a:endParaRPr lang="en-US" sz="2800" dirty="0" smtClean="0"/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/>
              <a:t>Hyperplasia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Hypertrophy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/>
              <a:t>Dysplasia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/>
              <a:t>Carcinoma “in situ”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/>
              <a:t>Invasive Carcinoma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/>
              <a:t>Metaplasia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8316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مجموعة 10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5" name="صورة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4" name="صورة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6" name="صورة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7" name="مستطيل 6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pic>
        <p:nvPicPr>
          <p:cNvPr id="19" name="عنصر نائب للمحتوى 1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71034"/>
            <a:ext cx="8229600" cy="514350"/>
          </a:xfrm>
        </p:spPr>
      </p:pic>
      <p:sp>
        <p:nvSpPr>
          <p:cNvPr id="21" name="مربع نص 20"/>
          <p:cNvSpPr txBox="1"/>
          <p:nvPr/>
        </p:nvSpPr>
        <p:spPr>
          <a:xfrm>
            <a:off x="1331640" y="3645024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LY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7" b="9916"/>
          <a:stretch/>
        </p:blipFill>
        <p:spPr>
          <a:xfrm>
            <a:off x="1043608" y="1970310"/>
            <a:ext cx="7056784" cy="433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97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2420888"/>
            <a:ext cx="8308007" cy="2142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3600" dirty="0" smtClean="0">
                <a:solidFill>
                  <a:schemeClr val="accent2"/>
                </a:solidFill>
              </a:rPr>
              <a:t>Hyperplasia</a:t>
            </a:r>
            <a:r>
              <a:rPr lang="en-US" sz="2800" dirty="0" smtClean="0"/>
              <a:t> </a:t>
            </a:r>
          </a:p>
          <a:p>
            <a:pPr algn="l">
              <a:lnSpc>
                <a:spcPct val="90000"/>
              </a:lnSpc>
            </a:pPr>
            <a:r>
              <a:rPr lang="en-US" sz="2800" dirty="0" smtClean="0"/>
              <a:t>proliferation of cells within an organ that may result in gross enlargement in response to a physiological stimulus, remains under normal regulatory control </a:t>
            </a:r>
            <a:r>
              <a:rPr lang="ar-LY" sz="2800" dirty="0" smtClean="0"/>
              <a:t>(</a:t>
            </a:r>
            <a:r>
              <a:rPr lang="en-US" sz="2800" dirty="0" smtClean="0"/>
              <a:t>mechanisms.  (breast during pregnancy</a:t>
            </a:r>
            <a:endParaRPr lang="en-US" sz="2800" dirty="0"/>
          </a:p>
        </p:txBody>
      </p:sp>
      <p:sp>
        <p:nvSpPr>
          <p:cNvPr id="8" name="مستطيل 7"/>
          <p:cNvSpPr/>
          <p:nvPr/>
        </p:nvSpPr>
        <p:spPr>
          <a:xfrm>
            <a:off x="323528" y="4797152"/>
            <a:ext cx="914501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3600" dirty="0" smtClean="0">
                <a:solidFill>
                  <a:schemeClr val="accent2"/>
                </a:solidFill>
              </a:rPr>
              <a:t>Hypertrophy </a:t>
            </a:r>
            <a:endParaRPr lang="en-US" sz="3600" dirty="0">
              <a:solidFill>
                <a:schemeClr val="accent2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800" dirty="0" smtClean="0"/>
              <a:t>increased </a:t>
            </a:r>
            <a:r>
              <a:rPr lang="en-US" sz="2800" dirty="0"/>
              <a:t>in cell </a:t>
            </a:r>
            <a:r>
              <a:rPr lang="en-US" sz="2800" dirty="0" smtClean="0"/>
              <a:t>size.  (weight </a:t>
            </a:r>
            <a:r>
              <a:rPr lang="en-US" sz="2800" dirty="0"/>
              <a:t>training </a:t>
            </a:r>
            <a:r>
              <a:rPr lang="en-US" sz="2800" dirty="0" smtClean="0"/>
              <a:t>&amp; steroid therapy) </a:t>
            </a:r>
            <a:endParaRPr lang="en-US" sz="2800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12" name="مجموعة 11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13" name="صورة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صورة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صورة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6" name="مستطيل 15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754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251520" y="1858290"/>
            <a:ext cx="8784976" cy="4235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 sz="2800" dirty="0" smtClean="0">
                <a:solidFill>
                  <a:schemeClr val="accent2"/>
                </a:solidFill>
              </a:rPr>
              <a:t>Dysplasia</a:t>
            </a:r>
          </a:p>
          <a:p>
            <a:pPr marL="342900" indent="-342900" algn="l" rtl="0">
              <a:buFont typeface="Arial" pitchFamily="34" charset="0"/>
              <a:buChar char="•"/>
              <a:defRPr/>
            </a:pPr>
            <a:r>
              <a:rPr lang="en-US" sz="2400" dirty="0"/>
              <a:t>Literally means abnormal growth</a:t>
            </a:r>
          </a:p>
          <a:p>
            <a:pPr marL="342900" indent="-342900" algn="l" rtl="0">
              <a:buFont typeface="Arial" pitchFamily="34" charset="0"/>
              <a:buChar char="•"/>
              <a:defRPr/>
            </a:pPr>
            <a:r>
              <a:rPr lang="en-US" sz="2400" dirty="0" smtClean="0"/>
              <a:t>In </a:t>
            </a:r>
            <a:r>
              <a:rPr lang="en-US" sz="2400" dirty="0"/>
              <a:t>dysplasia some but not all of the features of malignancy are present, microscopically</a:t>
            </a:r>
          </a:p>
          <a:p>
            <a:pPr marL="342900" indent="-342900" algn="l" rtl="0">
              <a:buFont typeface="Arial" pitchFamily="34" charset="0"/>
              <a:buChar char="•"/>
              <a:defRPr/>
            </a:pPr>
            <a:r>
              <a:rPr lang="en-US" sz="2400" dirty="0"/>
              <a:t>Dysplasia </a:t>
            </a:r>
            <a:r>
              <a:rPr lang="en-US" sz="3600" dirty="0">
                <a:solidFill>
                  <a:srgbClr val="FF0000"/>
                </a:solidFill>
              </a:rPr>
              <a:t>may</a:t>
            </a:r>
            <a:r>
              <a:rPr lang="en-US" sz="2400" dirty="0"/>
              <a:t> develop into </a:t>
            </a:r>
            <a:r>
              <a:rPr lang="en-US" sz="2400" dirty="0" smtClean="0"/>
              <a:t>malignancy (</a:t>
            </a:r>
            <a:r>
              <a:rPr lang="en-GB" sz="2400" dirty="0"/>
              <a:t>Premalignant </a:t>
            </a:r>
            <a:r>
              <a:rPr lang="en-GB" sz="2400" dirty="0" smtClean="0"/>
              <a:t>condition)</a:t>
            </a:r>
            <a:endParaRPr lang="en-US" sz="2400" dirty="0"/>
          </a:p>
          <a:p>
            <a:pPr lvl="1" algn="l" rtl="0">
              <a:defRPr/>
            </a:pPr>
            <a:r>
              <a:rPr lang="en-US" sz="2000" dirty="0"/>
              <a:t>Uterine cervix</a:t>
            </a:r>
          </a:p>
          <a:p>
            <a:pPr lvl="1" algn="l" rtl="0">
              <a:defRPr/>
            </a:pPr>
            <a:r>
              <a:rPr lang="en-US" sz="2000" dirty="0"/>
              <a:t>Colon polyps</a:t>
            </a:r>
          </a:p>
          <a:p>
            <a:pPr marL="342900" indent="-342900" algn="l" rtl="0">
              <a:buFont typeface="Arial" pitchFamily="34" charset="0"/>
              <a:buChar char="•"/>
              <a:defRPr/>
            </a:pPr>
            <a:r>
              <a:rPr lang="en-US" sz="2400" dirty="0"/>
              <a:t>Graded as low-grade or high-grade, often prompting different clinical decisions</a:t>
            </a:r>
          </a:p>
          <a:p>
            <a:pPr marL="342900" indent="-342900" algn="l" rtl="0">
              <a:buFont typeface="Arial" pitchFamily="34" charset="0"/>
              <a:buChar char="•"/>
              <a:defRPr/>
            </a:pPr>
            <a:r>
              <a:rPr lang="en-US" sz="2400" dirty="0"/>
              <a:t>Dysplasia may </a:t>
            </a:r>
            <a:r>
              <a:rPr lang="en-US" sz="2400" dirty="0">
                <a:solidFill>
                  <a:srgbClr val="FF3300"/>
                </a:solidFill>
              </a:rPr>
              <a:t>NOT</a:t>
            </a:r>
            <a:r>
              <a:rPr lang="en-US" sz="2400" dirty="0"/>
              <a:t> develop into malignancy</a:t>
            </a:r>
          </a:p>
          <a:p>
            <a:pPr marL="342900" indent="-342900" algn="l" rtl="0">
              <a:buFont typeface="Arial" pitchFamily="34" charset="0"/>
              <a:buChar char="•"/>
              <a:defRPr/>
            </a:pPr>
            <a:r>
              <a:rPr lang="en-US" sz="2400" dirty="0"/>
              <a:t>HIGH grade dysplasia often classified with </a:t>
            </a:r>
            <a:r>
              <a:rPr lang="en-US" sz="2400" dirty="0" smtClean="0"/>
              <a:t>CIS</a:t>
            </a:r>
            <a:endParaRPr lang="en-US" sz="2400" dirty="0"/>
          </a:p>
        </p:txBody>
      </p:sp>
      <p:grpSp>
        <p:nvGrpSpPr>
          <p:cNvPr id="9" name="مجموعة 8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3" name="صورة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4" name="مستطيل 13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702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95536" y="2265834"/>
            <a:ext cx="830800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solidFill>
                  <a:schemeClr val="accent2"/>
                </a:solidFill>
              </a:rPr>
              <a:t>Metaplasia</a:t>
            </a:r>
            <a:r>
              <a:rPr lang="en-US" sz="2800" dirty="0"/>
              <a:t> </a:t>
            </a:r>
          </a:p>
          <a:p>
            <a:pPr algn="l" rtl="0">
              <a:buFont typeface="Wingdings" pitchFamily="2" charset="2"/>
              <a:buNone/>
            </a:pPr>
            <a:r>
              <a:rPr lang="en-US" sz="2800" dirty="0" smtClean="0"/>
              <a:t>changes </a:t>
            </a:r>
            <a:r>
              <a:rPr lang="en-US" sz="2800" dirty="0"/>
              <a:t>in response to chronic physical or chemical irritation such as cigarette smoking that causes the mucus secreting Ciliated epithelium to be replaced by Simple Squamous epithelium; the change is benign and reversible to certain limit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Some </a:t>
            </a:r>
            <a:r>
              <a:rPr lang="en-US" sz="2800" dirty="0"/>
              <a:t>cells go from:</a:t>
            </a:r>
          </a:p>
          <a:p>
            <a:pPr algn="l" rtl="0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Metaplasia-Dysplasia-</a:t>
            </a:r>
            <a:r>
              <a:rPr lang="en-US" sz="2800" dirty="0" err="1" smtClean="0">
                <a:solidFill>
                  <a:schemeClr val="accent2"/>
                </a:solidFill>
              </a:rPr>
              <a:t>Neoplasia</a:t>
            </a:r>
            <a:endParaRPr lang="en-US" sz="2800" dirty="0">
              <a:solidFill>
                <a:schemeClr val="accent2"/>
              </a:solidFill>
            </a:endParaRPr>
          </a:p>
        </p:txBody>
      </p:sp>
      <p:grpSp>
        <p:nvGrpSpPr>
          <p:cNvPr id="10" name="مجموعة 9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3" name="صورة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صورة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5" name="مستطيل 14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96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95536" y="2276872"/>
            <a:ext cx="8280920" cy="3636955"/>
          </a:xfrm>
          <a:prstGeom prst="rect">
            <a:avLst/>
          </a:prstGeom>
          <a:noFill/>
          <a:ln/>
        </p:spPr>
        <p:txBody>
          <a:bodyPr lIns="92075" tIns="46038" rIns="92075" bIns="46038"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90000"/>
              </a:lnSpc>
              <a:buNone/>
            </a:pPr>
            <a:r>
              <a:rPr lang="en-US" dirty="0">
                <a:solidFill>
                  <a:srgbClr val="C00000"/>
                </a:solidFill>
              </a:rPr>
              <a:t>Carcinoma “in situ” </a:t>
            </a:r>
            <a:endParaRPr lang="en-GB" dirty="0" smtClean="0">
              <a:solidFill>
                <a:srgbClr val="C00000"/>
              </a:solidFill>
            </a:endParaRPr>
          </a:p>
          <a:p>
            <a:pPr algn="l" rtl="0">
              <a:lnSpc>
                <a:spcPct val="90000"/>
              </a:lnSpc>
            </a:pPr>
            <a:r>
              <a:rPr lang="en-GB" dirty="0" smtClean="0"/>
              <a:t>Epithelial neoplasm with features of malignancy</a:t>
            </a:r>
          </a:p>
          <a:p>
            <a:pPr algn="l" rtl="0">
              <a:lnSpc>
                <a:spcPct val="90000"/>
              </a:lnSpc>
            </a:pPr>
            <a:r>
              <a:rPr lang="en-GB" dirty="0" smtClean="0"/>
              <a:t>altered cell growth</a:t>
            </a:r>
          </a:p>
          <a:p>
            <a:pPr algn="l" rtl="0">
              <a:lnSpc>
                <a:spcPct val="90000"/>
              </a:lnSpc>
            </a:pPr>
            <a:r>
              <a:rPr lang="en-GB" dirty="0" smtClean="0"/>
              <a:t>cytological </a:t>
            </a:r>
            <a:r>
              <a:rPr lang="en-GB" dirty="0" err="1" smtClean="0"/>
              <a:t>atypia</a:t>
            </a:r>
            <a:endParaRPr lang="en-GB" dirty="0" smtClean="0"/>
          </a:p>
          <a:p>
            <a:pPr algn="l" rtl="0">
              <a:lnSpc>
                <a:spcPct val="90000"/>
              </a:lnSpc>
            </a:pPr>
            <a:r>
              <a:rPr lang="en-GB" dirty="0" smtClean="0"/>
              <a:t>altered differentiation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GB" dirty="0" smtClean="0"/>
              <a:t>BUT-no invasion through basement membrane</a:t>
            </a:r>
            <a:endParaRPr lang="en-GB" dirty="0"/>
          </a:p>
        </p:txBody>
      </p:sp>
      <p:grpSp>
        <p:nvGrpSpPr>
          <p:cNvPr id="9" name="مجموعة 8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3" name="صورة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4" name="مستطيل 13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13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3884"/>
            <a:ext cx="9144000" cy="571500"/>
          </a:xfrm>
          <a:prstGeom prst="rect">
            <a:avLst/>
          </a:prstGeom>
        </p:spPr>
      </p:pic>
      <p:grpSp>
        <p:nvGrpSpPr>
          <p:cNvPr id="9" name="مجموعة 8"/>
          <p:cNvGrpSpPr/>
          <p:nvPr/>
        </p:nvGrpSpPr>
        <p:grpSpPr>
          <a:xfrm>
            <a:off x="251520" y="-76745"/>
            <a:ext cx="8596039" cy="1843835"/>
            <a:chOff x="251520" y="1168120"/>
            <a:chExt cx="8596039" cy="3529640"/>
          </a:xfrm>
        </p:grpSpPr>
        <p:pic>
          <p:nvPicPr>
            <p:cNvPr id="10" name="صورة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704459"/>
              <a:ext cx="4152444" cy="23726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2" name="صورة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2348880"/>
              <a:ext cx="3131840" cy="234888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3" name="صورة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2060848"/>
              <a:ext cx="2619375" cy="174307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14" name="مستطيل 13"/>
            <p:cNvSpPr/>
            <p:nvPr/>
          </p:nvSpPr>
          <p:spPr>
            <a:xfrm>
              <a:off x="4355976" y="1168120"/>
              <a:ext cx="2664296" cy="147293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4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</a:rPr>
                <a:t>TUMORS</a:t>
              </a:r>
              <a:endParaRPr lang="ar-SA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endParaRPr>
            </a:p>
          </p:txBody>
        </p: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18865"/>
            <a:ext cx="8892480" cy="289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71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3749</TotalTime>
  <Words>469</Words>
  <Application>Microsoft Office PowerPoint</Application>
  <PresentationFormat>عرض على الشاشة (3:4)‏</PresentationFormat>
  <Paragraphs>174</Paragraphs>
  <Slides>28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34" baseType="lpstr">
      <vt:lpstr>Arial</vt:lpstr>
      <vt:lpstr>Arial Rounded MT Bold</vt:lpstr>
      <vt:lpstr>Calibri</vt:lpstr>
      <vt:lpstr>Times New Roman</vt:lpstr>
      <vt:lpstr>Wingdings</vt:lpstr>
      <vt:lpstr>سمة Office</vt:lpstr>
      <vt:lpstr>عرض تقديمي في PowerPoint</vt:lpstr>
      <vt:lpstr>Definitions</vt:lpstr>
      <vt:lpstr>Definitions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om alqura</dc:creator>
  <cp:lastModifiedBy>‏‏مستخدم Windows</cp:lastModifiedBy>
  <cp:revision>111</cp:revision>
  <dcterms:created xsi:type="dcterms:W3CDTF">2017-03-26T16:27:26Z</dcterms:created>
  <dcterms:modified xsi:type="dcterms:W3CDTF">2020-08-22T10:14:31Z</dcterms:modified>
</cp:coreProperties>
</file>