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309" r:id="rId8"/>
    <p:sldId id="310" r:id="rId9"/>
    <p:sldId id="311" r:id="rId10"/>
    <p:sldId id="312" r:id="rId11"/>
    <p:sldId id="313" r:id="rId12"/>
    <p:sldId id="314" r:id="rId13"/>
    <p:sldId id="287" r:id="rId14"/>
    <p:sldId id="266" r:id="rId15"/>
    <p:sldId id="308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A315DE0-66B8-426B-A2F2-14AA4096B761}">
  <a:tblStyle styleId="{1A315DE0-66B8-426B-A2F2-14AA4096B76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0" autoAdjust="0"/>
    <p:restoredTop sz="94660"/>
  </p:normalViewPr>
  <p:slideViewPr>
    <p:cSldViewPr snapToGrid="0">
      <p:cViewPr varScale="1">
        <p:scale>
          <a:sx n="93" d="100"/>
          <a:sy n="93" d="100"/>
        </p:scale>
        <p:origin x="5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250404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9754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889eefa4ca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889eefa4ca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707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483197c4018804dd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483197c4018804dd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7604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889eefa4ca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889eefa4ca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4543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889eefa4ca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889eefa4ca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9756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889eefa4ca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889eefa4ca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7850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g6cc76e922a75e16b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5" name="Google Shape;835;g6cc76e922a75e16b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9436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889eefa4ca_0_209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889eefa4ca_0_209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6525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6000894" y="2883029"/>
            <a:ext cx="2664333" cy="2049303"/>
            <a:chOff x="6000894" y="2883029"/>
            <a:chExt cx="2664333" cy="2049303"/>
          </a:xfrm>
        </p:grpSpPr>
        <p:sp>
          <p:nvSpPr>
            <p:cNvPr id="10" name="Google Shape;10;p2"/>
            <p:cNvSpPr/>
            <p:nvPr/>
          </p:nvSpPr>
          <p:spPr>
            <a:xfrm>
              <a:off x="6000894" y="2883029"/>
              <a:ext cx="2412900" cy="18324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&lt;&lt;</a:t>
              </a: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8294727" y="4589432"/>
              <a:ext cx="370500" cy="3429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2;p2"/>
          <p:cNvSpPr/>
          <p:nvPr/>
        </p:nvSpPr>
        <p:spPr>
          <a:xfrm>
            <a:off x="938700" y="635400"/>
            <a:ext cx="7266600" cy="3872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7179523" y="3474524"/>
            <a:ext cx="1025780" cy="1033573"/>
            <a:chOff x="7179523" y="3474524"/>
            <a:chExt cx="1025780" cy="1033573"/>
          </a:xfrm>
        </p:grpSpPr>
        <p:grpSp>
          <p:nvGrpSpPr>
            <p:cNvPr id="14" name="Google Shape;14;p2"/>
            <p:cNvGrpSpPr/>
            <p:nvPr/>
          </p:nvGrpSpPr>
          <p:grpSpPr>
            <a:xfrm>
              <a:off x="7501365" y="3754028"/>
              <a:ext cx="703938" cy="754070"/>
              <a:chOff x="7866900" y="3775225"/>
              <a:chExt cx="1277100" cy="1368300"/>
            </a:xfrm>
          </p:grpSpPr>
          <p:cxnSp>
            <p:nvCxnSpPr>
              <p:cNvPr id="15" name="Google Shape;15;p2"/>
              <p:cNvCxnSpPr/>
              <p:nvPr/>
            </p:nvCxnSpPr>
            <p:spPr>
              <a:xfrm>
                <a:off x="7866900" y="3775225"/>
                <a:ext cx="0" cy="1368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" name="Google Shape;16;p2"/>
              <p:cNvCxnSpPr/>
              <p:nvPr/>
            </p:nvCxnSpPr>
            <p:spPr>
              <a:xfrm rot="10800000">
                <a:off x="7866900" y="3775225"/>
                <a:ext cx="1277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7" name="Google Shape;17;p2"/>
            <p:cNvSpPr/>
            <p:nvPr/>
          </p:nvSpPr>
          <p:spPr>
            <a:xfrm rot="10800000">
              <a:off x="7372141" y="3635919"/>
              <a:ext cx="258600" cy="239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7179523" y="3474524"/>
              <a:ext cx="133800" cy="123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19;p2"/>
          <p:cNvGrpSpPr/>
          <p:nvPr/>
        </p:nvGrpSpPr>
        <p:grpSpPr>
          <a:xfrm>
            <a:off x="789079" y="491347"/>
            <a:ext cx="941624" cy="889726"/>
            <a:chOff x="789079" y="491347"/>
            <a:chExt cx="941624" cy="889726"/>
          </a:xfrm>
        </p:grpSpPr>
        <p:grpSp>
          <p:nvGrpSpPr>
            <p:cNvPr id="20" name="Google Shape;20;p2"/>
            <p:cNvGrpSpPr/>
            <p:nvPr/>
          </p:nvGrpSpPr>
          <p:grpSpPr>
            <a:xfrm rot="10800000">
              <a:off x="938708" y="635399"/>
              <a:ext cx="470484" cy="466317"/>
              <a:chOff x="7866900" y="3775225"/>
              <a:chExt cx="1277100" cy="1368300"/>
            </a:xfrm>
          </p:grpSpPr>
          <p:cxnSp>
            <p:nvCxnSpPr>
              <p:cNvPr id="21" name="Google Shape;21;p2"/>
              <p:cNvCxnSpPr/>
              <p:nvPr/>
            </p:nvCxnSpPr>
            <p:spPr>
              <a:xfrm>
                <a:off x="7866900" y="3775225"/>
                <a:ext cx="0" cy="1368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" name="Google Shape;22;p2"/>
              <p:cNvCxnSpPr/>
              <p:nvPr/>
            </p:nvCxnSpPr>
            <p:spPr>
              <a:xfrm rot="10800000">
                <a:off x="7866900" y="3775225"/>
                <a:ext cx="1277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3" name="Google Shape;23;p2"/>
            <p:cNvSpPr/>
            <p:nvPr/>
          </p:nvSpPr>
          <p:spPr>
            <a:xfrm>
              <a:off x="1279485" y="980578"/>
              <a:ext cx="258600" cy="239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10800000">
              <a:off x="1596903" y="1257173"/>
              <a:ext cx="133800" cy="1239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789079" y="491347"/>
              <a:ext cx="303900" cy="281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2"/>
          <p:cNvSpPr/>
          <p:nvPr/>
        </p:nvSpPr>
        <p:spPr>
          <a:xfrm rot="10800000">
            <a:off x="8006292" y="446803"/>
            <a:ext cx="400500" cy="37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659900" y="4256098"/>
            <a:ext cx="555300" cy="509100"/>
          </a:xfrm>
          <a:prstGeom prst="rect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title"/>
          </p:nvPr>
        </p:nvSpPr>
        <p:spPr>
          <a:xfrm>
            <a:off x="1103250" y="1632125"/>
            <a:ext cx="6937500" cy="14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88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88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88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88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88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88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88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88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8800"/>
            </a:lvl9pPr>
          </a:lstStyle>
          <a:p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subTitle" idx="1"/>
          </p:nvPr>
        </p:nvSpPr>
        <p:spPr>
          <a:xfrm>
            <a:off x="1375350" y="2958825"/>
            <a:ext cx="6393300" cy="48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latin typeface="Courier Prime"/>
                <a:ea typeface="Courier Prime"/>
                <a:cs typeface="Courier Prime"/>
                <a:sym typeface="Courier Prime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Courier Prime"/>
                <a:ea typeface="Courier Prime"/>
                <a:cs typeface="Courier Prime"/>
                <a:sym typeface="Courier Prime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Courier Prime"/>
                <a:ea typeface="Courier Prime"/>
                <a:cs typeface="Courier Prime"/>
                <a:sym typeface="Courier Prime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Courier Prime"/>
                <a:ea typeface="Courier Prime"/>
                <a:cs typeface="Courier Prime"/>
                <a:sym typeface="Courier Prime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Courier Prime"/>
                <a:ea typeface="Courier Prime"/>
                <a:cs typeface="Courier Prime"/>
                <a:sym typeface="Courier Prime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Courier Prime"/>
                <a:ea typeface="Courier Prime"/>
                <a:cs typeface="Courier Prime"/>
                <a:sym typeface="Courier Prime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Courier Prime"/>
                <a:ea typeface="Courier Prime"/>
                <a:cs typeface="Courier Prime"/>
                <a:sym typeface="Courier Prime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Courier Prime"/>
                <a:ea typeface="Courier Prime"/>
                <a:cs typeface="Courier Prime"/>
                <a:sym typeface="Courier Prime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Courier Prime"/>
                <a:ea typeface="Courier Prime"/>
                <a:cs typeface="Courier Prime"/>
                <a:sym typeface="Courier Prim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2">
    <p:bg>
      <p:bgPr>
        <a:solidFill>
          <a:schemeClr val="accent6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9"/>
          <p:cNvSpPr/>
          <p:nvPr/>
        </p:nvSpPr>
        <p:spPr>
          <a:xfrm rot="10800000">
            <a:off x="5432400" y="502550"/>
            <a:ext cx="3711600" cy="4644900"/>
          </a:xfrm>
          <a:prstGeom prst="rect">
            <a:avLst/>
          </a:prstGeom>
          <a:solidFill>
            <a:srgbClr val="CC64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8" name="Google Shape;188;p19"/>
          <p:cNvGrpSpPr/>
          <p:nvPr/>
        </p:nvGrpSpPr>
        <p:grpSpPr>
          <a:xfrm>
            <a:off x="5108278" y="168250"/>
            <a:ext cx="1731893" cy="1404475"/>
            <a:chOff x="5108278" y="168250"/>
            <a:chExt cx="1731893" cy="1404475"/>
          </a:xfrm>
        </p:grpSpPr>
        <p:sp>
          <p:nvSpPr>
            <p:cNvPr id="189" name="Google Shape;189;p19"/>
            <p:cNvSpPr/>
            <p:nvPr/>
          </p:nvSpPr>
          <p:spPr>
            <a:xfrm rot="10800000">
              <a:off x="5284671" y="346025"/>
              <a:ext cx="1555500" cy="12267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9"/>
            <p:cNvSpPr/>
            <p:nvPr/>
          </p:nvSpPr>
          <p:spPr>
            <a:xfrm rot="10800000">
              <a:off x="5108278" y="168250"/>
              <a:ext cx="254700" cy="2547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1" name="Google Shape;191;p19"/>
          <p:cNvSpPr txBox="1">
            <a:spLocks noGrp="1"/>
          </p:cNvSpPr>
          <p:nvPr>
            <p:ph type="ctrTitle"/>
          </p:nvPr>
        </p:nvSpPr>
        <p:spPr>
          <a:xfrm>
            <a:off x="714575" y="619725"/>
            <a:ext cx="4458300" cy="232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Montserrat SemiBold"/>
              <a:buNone/>
              <a:defRPr sz="600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92" name="Google Shape;192;p19"/>
          <p:cNvSpPr txBox="1">
            <a:spLocks noGrp="1"/>
          </p:cNvSpPr>
          <p:nvPr>
            <p:ph type="subTitle" idx="1"/>
          </p:nvPr>
        </p:nvSpPr>
        <p:spPr>
          <a:xfrm>
            <a:off x="714600" y="2757925"/>
            <a:ext cx="4274700" cy="17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Courier Prime"/>
              <a:buNone/>
              <a:defRPr sz="16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mall Text">
  <p:cSld name="CUSTOM_16">
    <p:bg>
      <p:bgPr>
        <a:solidFill>
          <a:schemeClr val="accent1"/>
        </a:solid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9"/>
          <p:cNvSpPr txBox="1">
            <a:spLocks noGrp="1"/>
          </p:cNvSpPr>
          <p:nvPr>
            <p:ph type="title"/>
          </p:nvPr>
        </p:nvSpPr>
        <p:spPr>
          <a:xfrm>
            <a:off x="311700" y="85479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chemeClr val="accent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Courier New"/>
                <a:ea typeface="Courier New"/>
                <a:cs typeface="Courier New"/>
                <a:sym typeface="Courier Ne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Courier New"/>
                <a:ea typeface="Courier New"/>
                <a:cs typeface="Courier New"/>
                <a:sym typeface="Courier Ne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Courier New"/>
                <a:ea typeface="Courier New"/>
                <a:cs typeface="Courier New"/>
                <a:sym typeface="Courier Ne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Courier New"/>
                <a:ea typeface="Courier New"/>
                <a:cs typeface="Courier New"/>
                <a:sym typeface="Courier Ne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Courier New"/>
                <a:ea typeface="Courier New"/>
                <a:cs typeface="Courier New"/>
                <a:sym typeface="Courier Ne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Courier New"/>
                <a:ea typeface="Courier New"/>
                <a:cs typeface="Courier New"/>
                <a:sym typeface="Courier Ne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Courier New"/>
                <a:ea typeface="Courier New"/>
                <a:cs typeface="Courier New"/>
                <a:sym typeface="Courier Ne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Courier New"/>
                <a:ea typeface="Courier New"/>
                <a:cs typeface="Courier New"/>
                <a:sym typeface="Courier New"/>
              </a:defRPr>
            </a:lvl9pPr>
          </a:lstStyle>
          <a:p>
            <a:endParaRPr/>
          </a:p>
        </p:txBody>
      </p:sp>
      <p:sp>
        <p:nvSpPr>
          <p:cNvPr id="319" name="Google Shape;319;p29"/>
          <p:cNvSpPr txBox="1">
            <a:spLocks noGrp="1"/>
          </p:cNvSpPr>
          <p:nvPr>
            <p:ph type="subTitle" idx="1"/>
          </p:nvPr>
        </p:nvSpPr>
        <p:spPr>
          <a:xfrm>
            <a:off x="1239475" y="1507872"/>
            <a:ext cx="6665100" cy="3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3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3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3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3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3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3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3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300"/>
            </a:lvl9pPr>
          </a:lstStyle>
          <a:p>
            <a:endParaRPr/>
          </a:p>
        </p:txBody>
      </p:sp>
      <p:grpSp>
        <p:nvGrpSpPr>
          <p:cNvPr id="320" name="Google Shape;320;p29"/>
          <p:cNvGrpSpPr/>
          <p:nvPr/>
        </p:nvGrpSpPr>
        <p:grpSpPr>
          <a:xfrm>
            <a:off x="317469" y="2104269"/>
            <a:ext cx="8790731" cy="3039156"/>
            <a:chOff x="317469" y="2104269"/>
            <a:chExt cx="8790731" cy="3039156"/>
          </a:xfrm>
        </p:grpSpPr>
        <p:sp>
          <p:nvSpPr>
            <p:cNvPr id="321" name="Google Shape;321;p29"/>
            <p:cNvSpPr/>
            <p:nvPr/>
          </p:nvSpPr>
          <p:spPr>
            <a:xfrm flipH="1">
              <a:off x="509900" y="2299425"/>
              <a:ext cx="8598300" cy="28440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9"/>
            <p:cNvSpPr/>
            <p:nvPr/>
          </p:nvSpPr>
          <p:spPr>
            <a:xfrm>
              <a:off x="317469" y="2104269"/>
              <a:ext cx="272700" cy="2727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6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3"/>
          <p:cNvGrpSpPr/>
          <p:nvPr/>
        </p:nvGrpSpPr>
        <p:grpSpPr>
          <a:xfrm>
            <a:off x="863953" y="0"/>
            <a:ext cx="1879741" cy="2699100"/>
            <a:chOff x="863953" y="0"/>
            <a:chExt cx="1879741" cy="2699100"/>
          </a:xfrm>
        </p:grpSpPr>
        <p:sp>
          <p:nvSpPr>
            <p:cNvPr id="32" name="Google Shape;32;p3"/>
            <p:cNvSpPr/>
            <p:nvPr/>
          </p:nvSpPr>
          <p:spPr>
            <a:xfrm>
              <a:off x="1011800" y="1294625"/>
              <a:ext cx="1555500" cy="12267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863953" y="0"/>
              <a:ext cx="1555500" cy="2364900"/>
            </a:xfrm>
            <a:prstGeom prst="rect">
              <a:avLst/>
            </a:prstGeom>
            <a:solidFill>
              <a:srgbClr val="CC64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2488993" y="2444400"/>
              <a:ext cx="254700" cy="2547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3"/>
          <p:cNvSpPr txBox="1">
            <a:spLocks noGrp="1"/>
          </p:cNvSpPr>
          <p:nvPr>
            <p:ph type="title"/>
          </p:nvPr>
        </p:nvSpPr>
        <p:spPr>
          <a:xfrm>
            <a:off x="720900" y="2891250"/>
            <a:ext cx="5541000" cy="8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title" idx="2" hasCustomPrompt="1"/>
          </p:nvPr>
        </p:nvSpPr>
        <p:spPr>
          <a:xfrm>
            <a:off x="658303" y="1296354"/>
            <a:ext cx="1966800" cy="97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7" name="Google Shape;37;p3"/>
          <p:cNvSpPr txBox="1">
            <a:spLocks noGrp="1"/>
          </p:cNvSpPr>
          <p:nvPr>
            <p:ph type="subTitle" idx="1"/>
          </p:nvPr>
        </p:nvSpPr>
        <p:spPr>
          <a:xfrm>
            <a:off x="727225" y="3533650"/>
            <a:ext cx="3918900" cy="94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54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6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 txBox="1">
            <a:spLocks noGrp="1"/>
          </p:cNvSpPr>
          <p:nvPr>
            <p:ph type="title"/>
          </p:nvPr>
        </p:nvSpPr>
        <p:spPr>
          <a:xfrm>
            <a:off x="729050" y="59629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grpSp>
        <p:nvGrpSpPr>
          <p:cNvPr id="40" name="Google Shape;40;p4"/>
          <p:cNvGrpSpPr/>
          <p:nvPr/>
        </p:nvGrpSpPr>
        <p:grpSpPr>
          <a:xfrm>
            <a:off x="8029375" y="0"/>
            <a:ext cx="1114625" cy="1113050"/>
            <a:chOff x="8029375" y="0"/>
            <a:chExt cx="1114625" cy="1113050"/>
          </a:xfrm>
        </p:grpSpPr>
        <p:sp>
          <p:nvSpPr>
            <p:cNvPr id="41" name="Google Shape;41;p4"/>
            <p:cNvSpPr/>
            <p:nvPr/>
          </p:nvSpPr>
          <p:spPr>
            <a:xfrm flipH="1">
              <a:off x="8156823" y="273827"/>
              <a:ext cx="901500" cy="7107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4"/>
            <p:cNvSpPr/>
            <p:nvPr/>
          </p:nvSpPr>
          <p:spPr>
            <a:xfrm flipH="1">
              <a:off x="8289600" y="0"/>
              <a:ext cx="854400" cy="847500"/>
            </a:xfrm>
            <a:prstGeom prst="rect">
              <a:avLst/>
            </a:prstGeom>
            <a:solidFill>
              <a:srgbClr val="CC64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4"/>
            <p:cNvSpPr/>
            <p:nvPr/>
          </p:nvSpPr>
          <p:spPr>
            <a:xfrm flipH="1">
              <a:off x="8029375" y="915350"/>
              <a:ext cx="197700" cy="197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" name="Google Shape;44;p4"/>
          <p:cNvSpPr txBox="1">
            <a:spLocks noGrp="1"/>
          </p:cNvSpPr>
          <p:nvPr>
            <p:ph type="body" idx="1"/>
          </p:nvPr>
        </p:nvSpPr>
        <p:spPr>
          <a:xfrm>
            <a:off x="729050" y="1438551"/>
            <a:ext cx="6509400" cy="32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ourier Prime"/>
              <a:buChar char="●"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1pPr>
            <a:lvl2pPr marL="914400" lvl="1" indent="-317500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○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■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●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○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■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●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○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■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9pPr>
          </a:lstStyle>
          <a:p>
            <a:endParaRPr/>
          </a:p>
        </p:txBody>
      </p:sp>
      <p:grpSp>
        <p:nvGrpSpPr>
          <p:cNvPr id="45" name="Google Shape;45;p4"/>
          <p:cNvGrpSpPr/>
          <p:nvPr/>
        </p:nvGrpSpPr>
        <p:grpSpPr>
          <a:xfrm>
            <a:off x="7861376" y="3788720"/>
            <a:ext cx="1285889" cy="1371228"/>
            <a:chOff x="7861376" y="3788720"/>
            <a:chExt cx="1285889" cy="1371228"/>
          </a:xfrm>
        </p:grpSpPr>
        <p:grpSp>
          <p:nvGrpSpPr>
            <p:cNvPr id="46" name="Google Shape;46;p4"/>
            <p:cNvGrpSpPr/>
            <p:nvPr/>
          </p:nvGrpSpPr>
          <p:grpSpPr>
            <a:xfrm>
              <a:off x="8096595" y="3915279"/>
              <a:ext cx="1050670" cy="1244669"/>
              <a:chOff x="7704427" y="3682191"/>
              <a:chExt cx="1277100" cy="1307700"/>
            </a:xfrm>
          </p:grpSpPr>
          <p:cxnSp>
            <p:nvCxnSpPr>
              <p:cNvPr id="47" name="Google Shape;47;p4"/>
              <p:cNvCxnSpPr/>
              <p:nvPr/>
            </p:nvCxnSpPr>
            <p:spPr>
              <a:xfrm>
                <a:off x="7704716" y="3682191"/>
                <a:ext cx="0" cy="1307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8" name="Google Shape;48;p4"/>
              <p:cNvCxnSpPr/>
              <p:nvPr/>
            </p:nvCxnSpPr>
            <p:spPr>
              <a:xfrm rot="10800000">
                <a:off x="7704427" y="3775225"/>
                <a:ext cx="1277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49" name="Google Shape;49;p4"/>
            <p:cNvSpPr/>
            <p:nvPr/>
          </p:nvSpPr>
          <p:spPr>
            <a:xfrm rot="10800000">
              <a:off x="7861376" y="3788720"/>
              <a:ext cx="469200" cy="4341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6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"/>
          <p:cNvSpPr txBox="1">
            <a:spLocks noGrp="1"/>
          </p:cNvSpPr>
          <p:nvPr>
            <p:ph type="title"/>
          </p:nvPr>
        </p:nvSpPr>
        <p:spPr>
          <a:xfrm>
            <a:off x="616500" y="1317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1"/>
          </p:nvPr>
        </p:nvSpPr>
        <p:spPr>
          <a:xfrm>
            <a:off x="616500" y="19992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●"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○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■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●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○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■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●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○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Char char="■"/>
              <a:defRPr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9pPr>
          </a:lstStyle>
          <a:p>
            <a:endParaRPr/>
          </a:p>
        </p:txBody>
      </p:sp>
      <p:sp>
        <p:nvSpPr>
          <p:cNvPr id="79" name="Google Shape;79;p7"/>
          <p:cNvSpPr/>
          <p:nvPr/>
        </p:nvSpPr>
        <p:spPr>
          <a:xfrm>
            <a:off x="0" y="4818625"/>
            <a:ext cx="9144000" cy="34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8"/>
          <p:cNvSpPr txBox="1">
            <a:spLocks noGrp="1"/>
          </p:cNvSpPr>
          <p:nvPr>
            <p:ph type="title"/>
          </p:nvPr>
        </p:nvSpPr>
        <p:spPr>
          <a:xfrm>
            <a:off x="642650" y="1669350"/>
            <a:ext cx="6367800" cy="257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8500"/>
              <a:buNone/>
              <a:defRPr sz="85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82" name="Google Shape;82;p8"/>
          <p:cNvGrpSpPr/>
          <p:nvPr/>
        </p:nvGrpSpPr>
        <p:grpSpPr>
          <a:xfrm>
            <a:off x="7632776" y="-5"/>
            <a:ext cx="1511224" cy="1583405"/>
            <a:chOff x="7632776" y="-5"/>
            <a:chExt cx="1511224" cy="1583405"/>
          </a:xfrm>
        </p:grpSpPr>
        <p:grpSp>
          <p:nvGrpSpPr>
            <p:cNvPr id="83" name="Google Shape;83;p8"/>
            <p:cNvGrpSpPr/>
            <p:nvPr/>
          </p:nvGrpSpPr>
          <p:grpSpPr>
            <a:xfrm rot="10800000" flipH="1">
              <a:off x="7866900" y="-5"/>
              <a:ext cx="1277100" cy="1368300"/>
              <a:chOff x="7866900" y="3775225"/>
              <a:chExt cx="1277100" cy="1368300"/>
            </a:xfrm>
          </p:grpSpPr>
          <p:cxnSp>
            <p:nvCxnSpPr>
              <p:cNvPr id="84" name="Google Shape;84;p8"/>
              <p:cNvCxnSpPr/>
              <p:nvPr/>
            </p:nvCxnSpPr>
            <p:spPr>
              <a:xfrm>
                <a:off x="7866900" y="3775225"/>
                <a:ext cx="0" cy="1368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5" name="Google Shape;85;p8"/>
              <p:cNvCxnSpPr/>
              <p:nvPr/>
            </p:nvCxnSpPr>
            <p:spPr>
              <a:xfrm rot="10800000">
                <a:off x="7866900" y="3775225"/>
                <a:ext cx="12771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86" name="Google Shape;86;p8"/>
            <p:cNvSpPr/>
            <p:nvPr/>
          </p:nvSpPr>
          <p:spPr>
            <a:xfrm flipH="1">
              <a:off x="7632776" y="1149300"/>
              <a:ext cx="469200" cy="4341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" name="Google Shape;87;p8"/>
          <p:cNvGrpSpPr/>
          <p:nvPr/>
        </p:nvGrpSpPr>
        <p:grpSpPr>
          <a:xfrm>
            <a:off x="7909659" y="4071009"/>
            <a:ext cx="1273422" cy="1109284"/>
            <a:chOff x="7909659" y="4071009"/>
            <a:chExt cx="1273422" cy="1109284"/>
          </a:xfrm>
        </p:grpSpPr>
        <p:grpSp>
          <p:nvGrpSpPr>
            <p:cNvPr id="88" name="Google Shape;88;p8"/>
            <p:cNvGrpSpPr/>
            <p:nvPr/>
          </p:nvGrpSpPr>
          <p:grpSpPr>
            <a:xfrm rot="-5400000" flipH="1">
              <a:off x="8403953" y="4401164"/>
              <a:ext cx="698829" cy="859429"/>
              <a:chOff x="7866900" y="3775225"/>
              <a:chExt cx="1277100" cy="1368300"/>
            </a:xfrm>
          </p:grpSpPr>
          <p:cxnSp>
            <p:nvCxnSpPr>
              <p:cNvPr id="89" name="Google Shape;89;p8"/>
              <p:cNvCxnSpPr/>
              <p:nvPr/>
            </p:nvCxnSpPr>
            <p:spPr>
              <a:xfrm>
                <a:off x="7866900" y="3775225"/>
                <a:ext cx="0" cy="1368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0" name="Google Shape;90;p8"/>
              <p:cNvCxnSpPr/>
              <p:nvPr/>
            </p:nvCxnSpPr>
            <p:spPr>
              <a:xfrm rot="10800000">
                <a:off x="7866900" y="3775225"/>
                <a:ext cx="12771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91" name="Google Shape;91;p8"/>
            <p:cNvSpPr/>
            <p:nvPr/>
          </p:nvSpPr>
          <p:spPr>
            <a:xfrm rot="5400000" flipH="1">
              <a:off x="8136154" y="4287929"/>
              <a:ext cx="299400" cy="27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 rot="5400000" flipH="1">
              <a:off x="7902909" y="4077759"/>
              <a:ext cx="183300" cy="169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">
    <p:bg>
      <p:bgPr>
        <a:solidFill>
          <a:schemeClr val="accen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">
    <p:bg>
      <p:bgPr>
        <a:solidFill>
          <a:schemeClr val="accent6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3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17"/>
          <p:cNvGrpSpPr/>
          <p:nvPr/>
        </p:nvGrpSpPr>
        <p:grpSpPr>
          <a:xfrm>
            <a:off x="5958914" y="2982116"/>
            <a:ext cx="2189475" cy="1683950"/>
            <a:chOff x="5958914" y="2982116"/>
            <a:chExt cx="2189475" cy="1683950"/>
          </a:xfrm>
        </p:grpSpPr>
        <p:sp>
          <p:nvSpPr>
            <p:cNvPr id="162" name="Google Shape;162;p17"/>
            <p:cNvSpPr/>
            <p:nvPr/>
          </p:nvSpPr>
          <p:spPr>
            <a:xfrm>
              <a:off x="5958914" y="2982116"/>
              <a:ext cx="1982700" cy="15057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7843889" y="4384366"/>
              <a:ext cx="304500" cy="2817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4" name="Google Shape;164;p17"/>
          <p:cNvSpPr/>
          <p:nvPr/>
        </p:nvSpPr>
        <p:spPr>
          <a:xfrm>
            <a:off x="1313450" y="809425"/>
            <a:ext cx="6477300" cy="3524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7"/>
          <p:cNvSpPr txBox="1">
            <a:spLocks noGrp="1"/>
          </p:cNvSpPr>
          <p:nvPr>
            <p:ph type="title"/>
          </p:nvPr>
        </p:nvSpPr>
        <p:spPr>
          <a:xfrm>
            <a:off x="1739100" y="1292575"/>
            <a:ext cx="5665800" cy="216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3200"/>
              <a:buFont typeface="Montserrat SemiBold"/>
              <a:buNone/>
              <a:defRPr sz="2800">
                <a:solidFill>
                  <a:srgbClr val="CC646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2800"/>
              <a:buNone/>
              <a:defRPr sz="2800">
                <a:solidFill>
                  <a:srgbClr val="CC646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2800"/>
              <a:buNone/>
              <a:defRPr sz="2800">
                <a:solidFill>
                  <a:srgbClr val="CC646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2800"/>
              <a:buNone/>
              <a:defRPr sz="2800">
                <a:solidFill>
                  <a:srgbClr val="CC646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2800"/>
              <a:buNone/>
              <a:defRPr sz="2800">
                <a:solidFill>
                  <a:srgbClr val="CC646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2800"/>
              <a:buNone/>
              <a:defRPr sz="2800">
                <a:solidFill>
                  <a:srgbClr val="CC646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2800"/>
              <a:buNone/>
              <a:defRPr sz="2800">
                <a:solidFill>
                  <a:srgbClr val="CC646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2800"/>
              <a:buNone/>
              <a:defRPr sz="2800">
                <a:solidFill>
                  <a:srgbClr val="CC646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CC6461"/>
              </a:buClr>
              <a:buSzPts val="2800"/>
              <a:buNone/>
              <a:defRPr sz="2800">
                <a:solidFill>
                  <a:srgbClr val="CC646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17"/>
          <p:cNvSpPr txBox="1">
            <a:spLocks noGrp="1"/>
          </p:cNvSpPr>
          <p:nvPr>
            <p:ph type="title" idx="2"/>
          </p:nvPr>
        </p:nvSpPr>
        <p:spPr>
          <a:xfrm>
            <a:off x="2017250" y="3395400"/>
            <a:ext cx="5109600" cy="756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900">
                <a:solidFill>
                  <a:srgbClr val="666666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ourier Prime"/>
              <a:buNone/>
              <a:defRPr sz="1400">
                <a:solidFill>
                  <a:schemeClr val="accent3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SemiBold"/>
              <a:buNone/>
              <a:defRPr sz="25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urier Prime"/>
              <a:buChar char="●"/>
              <a:defRPr sz="1800"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urier Prime"/>
              <a:buChar char="○"/>
              <a:defRPr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urier Prime"/>
              <a:buChar char="■"/>
              <a:defRPr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urier Prime"/>
              <a:buChar char="●"/>
              <a:defRPr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urier Prime"/>
              <a:buChar char="○"/>
              <a:defRPr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urier Prime"/>
              <a:buChar char="■"/>
              <a:defRPr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urier Prime"/>
              <a:buChar char="●"/>
              <a:defRPr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urier Prime"/>
              <a:buChar char="○"/>
              <a:defRPr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urier Prime"/>
              <a:buChar char="■"/>
              <a:defRPr>
                <a:solidFill>
                  <a:schemeClr val="dk2"/>
                </a:solidFill>
                <a:latin typeface="Courier Prime"/>
                <a:ea typeface="Courier Prime"/>
                <a:cs typeface="Courier Prime"/>
                <a:sym typeface="Courier Prim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3" r:id="rId9"/>
    <p:sldLayoutId id="2147483665" r:id="rId10"/>
    <p:sldLayoutId id="2147483675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mailto:ghudai_2830@limu.edu.ly" TargetMode="External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DLjzp645i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sparknotes.com/us-government-and-politics/political-science/political-ideologies-and-styles/section2/page/3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3"/>
          <p:cNvSpPr txBox="1">
            <a:spLocks noGrp="1"/>
          </p:cNvSpPr>
          <p:nvPr>
            <p:ph type="title"/>
          </p:nvPr>
        </p:nvSpPr>
        <p:spPr>
          <a:xfrm>
            <a:off x="1103250" y="1433865"/>
            <a:ext cx="6937500" cy="14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1" u="sng" dirty="0">
                <a:latin typeface="Baskerville Old Face" panose="02020602080505020303" pitchFamily="18" charset="0"/>
              </a:rPr>
              <a:t>IDENTIFY  THE DIFFERENT POLITICAL IDEOLOGIES IN THE POLITICAL SPECTRUM</a:t>
            </a:r>
            <a:endParaRPr sz="2800" b="1" i="1" u="sng" dirty="0">
              <a:latin typeface="Baskerville Old Face" panose="02020602080505020303" pitchFamily="18" charset="0"/>
            </a:endParaRPr>
          </a:p>
        </p:txBody>
      </p:sp>
      <p:sp>
        <p:nvSpPr>
          <p:cNvPr id="340" name="Google Shape;340;p33"/>
          <p:cNvSpPr txBox="1">
            <a:spLocks noGrp="1"/>
          </p:cNvSpPr>
          <p:nvPr>
            <p:ph type="subTitle" idx="1"/>
          </p:nvPr>
        </p:nvSpPr>
        <p:spPr>
          <a:xfrm>
            <a:off x="1289625" y="3067470"/>
            <a:ext cx="6393300" cy="48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dirty="0">
                <a:latin typeface="Baskerville Old Face" panose="02020602080505020303" pitchFamily="18" charset="0"/>
              </a:rPr>
              <a:t>By </a:t>
            </a:r>
            <a:r>
              <a:rPr lang="en-GB" sz="1050" dirty="0" err="1">
                <a:latin typeface="Baskerville Old Face" panose="02020602080505020303" pitchFamily="18" charset="0"/>
              </a:rPr>
              <a:t>Ghadi</a:t>
            </a:r>
            <a:r>
              <a:rPr lang="en-GB" sz="1050" dirty="0">
                <a:latin typeface="Baskerville Old Face" panose="02020602080505020303" pitchFamily="18" charset="0"/>
              </a:rPr>
              <a:t> Dreza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dirty="0">
                <a:latin typeface="Baskerville Old Face" panose="02020602080505020303" pitchFamily="18" charset="0"/>
              </a:rPr>
              <a:t>ID-2830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dirty="0">
                <a:latin typeface="Baskerville Old Face" panose="02020602080505020303" pitchFamily="18" charset="0"/>
                <a:hlinkClick r:id="rId3"/>
              </a:rPr>
              <a:t>ghudai_2830@limu.edu.ly</a:t>
            </a:r>
            <a:endParaRPr lang="en-GB" sz="1050" dirty="0">
              <a:latin typeface="Baskerville Old Face" panose="02020602080505020303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50" dirty="0">
              <a:latin typeface="Baskerville Old Face" panose="02020602080505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E599B04-3923-48B6-AB79-0DDAA9A692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643" b="89982" l="1299" r="9896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22077" y="18610"/>
            <a:ext cx="1438139" cy="10253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C56BE66-7508-4889-A280-99F21C3680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646" b="96181" l="5382" r="9600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557403" y="28324"/>
            <a:ext cx="1132915" cy="11329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02D3877-4B65-4CCE-B69E-D7E837900F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8466" y="72380"/>
            <a:ext cx="3733611" cy="7310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02F03D8-1CBB-4FD9-BFB2-FEABBEC569F9}"/>
              </a:ext>
            </a:extLst>
          </p:cNvPr>
          <p:cNvSpPr txBox="1"/>
          <p:nvPr/>
        </p:nvSpPr>
        <p:spPr>
          <a:xfrm>
            <a:off x="5743710" y="4178498"/>
            <a:ext cx="1838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December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AC1D4AB1-CF1F-4133-B53B-D26618CE2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531" y="596294"/>
            <a:ext cx="7252900" cy="572700"/>
          </a:xfrm>
        </p:spPr>
        <p:txBody>
          <a:bodyPr/>
          <a:lstStyle/>
          <a:p>
            <a:pPr algn="ctr"/>
            <a:r>
              <a:rPr lang="en-GB" sz="3200" b="1" u="sng" dirty="0">
                <a:latin typeface="Baskerville Old Face" panose="02020602080505020303" pitchFamily="18" charset="0"/>
              </a:rPr>
              <a:t>Liberalism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33B4763B-30EF-4BB2-B5DB-BE74568ED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050" y="1438551"/>
            <a:ext cx="3242875" cy="32307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Liberalism in simple terms; equality before the law.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In the 1600 a chap named John Lock, had rethought about the relationship between the people and the society.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Liberalism emphasises upon; freedom of choice, individualism, equality, free-market etc.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BD0BFBC-33F5-4709-AFE0-0FD034162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438551"/>
            <a:ext cx="3079431" cy="262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34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67830078-C270-4B42-B07A-74998EF5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537" y="586769"/>
            <a:ext cx="7243375" cy="572700"/>
          </a:xfrm>
        </p:spPr>
        <p:txBody>
          <a:bodyPr/>
          <a:lstStyle/>
          <a:p>
            <a:pPr algn="ctr"/>
            <a:r>
              <a:rPr lang="en-GB" sz="3200" b="1" u="sng" dirty="0">
                <a:latin typeface="Baskerville Old Face" panose="02020602080505020303" pitchFamily="18" charset="0"/>
              </a:rPr>
              <a:t>Absolutism</a:t>
            </a:r>
            <a:r>
              <a:rPr lang="en-GB" dirty="0"/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83928C3-1392-42AD-8E62-EB9BE32D59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050" y="1438551"/>
            <a:ext cx="3357175" cy="2628624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The belief that a single ruler most control both the government and the people.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Most of the western countries powers such as; France, England, and Spain etc. have been controlled by absolute monarchists.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87A3323-9F87-4DA8-B410-78D65638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825" y="1390650"/>
            <a:ext cx="3664989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56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494A953F-A11A-476A-AC49-9616D9249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600" y="596294"/>
            <a:ext cx="7252900" cy="572700"/>
          </a:xfrm>
        </p:spPr>
        <p:txBody>
          <a:bodyPr/>
          <a:lstStyle/>
          <a:p>
            <a:pPr algn="ctr"/>
            <a:r>
              <a:rPr lang="en-GB" sz="3200" b="1" u="sng" dirty="0">
                <a:latin typeface="Baskerville Old Face" panose="02020602080505020303" pitchFamily="18" charset="0"/>
              </a:rPr>
              <a:t>Conservatism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9AF69A8D-F7DD-4440-8126-01F6C7718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050" y="1438551"/>
            <a:ext cx="4223950" cy="32307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The belief that traditions must be kept the same and oppositions to any new reforms.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Conservatism has a clear purpose of what they oppose rather than what they are there for.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Liberals and conservatives are always in a disagreement because one party insists on a change, whilst the other opposes the changes.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5ABEE899-0347-4B42-B5B7-511DBB60E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050" y="1438551"/>
            <a:ext cx="1657350" cy="244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598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D4236F86-58C0-4A8E-909C-93C1504097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850" y="243850"/>
            <a:ext cx="4458300" cy="682575"/>
          </a:xfrm>
        </p:spPr>
        <p:txBody>
          <a:bodyPr/>
          <a:lstStyle/>
          <a:p>
            <a:pPr algn="ctr"/>
            <a:r>
              <a:rPr lang="en-GB" sz="3200" b="1" u="sng" dirty="0">
                <a:latin typeface="Baskerville Old Face" panose="02020602080505020303" pitchFamily="18" charset="0"/>
              </a:rPr>
              <a:t>Conclusion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C380958-8A8D-4FB3-9FDF-9929AAE705F6}"/>
              </a:ext>
            </a:extLst>
          </p:cNvPr>
          <p:cNvSpPr txBox="1"/>
          <p:nvPr/>
        </p:nvSpPr>
        <p:spPr>
          <a:xfrm>
            <a:off x="714375" y="1181100"/>
            <a:ext cx="39917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Prime"/>
              </a:rPr>
              <a:t>Ideology is important both in politics and outside of the political environment. It is the science of ideas. It also serves as a compass for the purpose of giving direction to a group of people or especially political activists whom seek to preach certain ideologies within society, through the living ideas and beliefs of other individuals.</a:t>
            </a:r>
          </a:p>
          <a:p>
            <a:r>
              <a:rPr lang="en-GB" dirty="0">
                <a:latin typeface="Courier Prime"/>
              </a:rPr>
              <a:t>‘Ideas are bulletproof’ and therefore they are a powerful tool mainly used to change the course of history. Why? Because they have the power to live on for centuries.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68FDEE5-4584-480A-808D-027F0CF62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705" y="1714499"/>
            <a:ext cx="3492220" cy="195564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83DBAED6-0776-44A4-BD4E-C6B034909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937" y="2233612"/>
            <a:ext cx="5459925" cy="1381125"/>
          </a:xfrm>
        </p:spPr>
        <p:txBody>
          <a:bodyPr/>
          <a:lstStyle/>
          <a:p>
            <a:pPr algn="l"/>
            <a:r>
              <a:rPr lang="en-GB" sz="1600" dirty="0">
                <a:solidFill>
                  <a:schemeClr val="tx1">
                    <a:lumMod val="50000"/>
                  </a:schemeClr>
                </a:solidFill>
                <a:hlinkClick r:id="rId3"/>
              </a:rPr>
              <a:t>https://www.youtube.com/watch?v=0DLjzp645is</a:t>
            </a:r>
            <a:r>
              <a:rPr lang="en-GB" sz="1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br>
              <a:rPr lang="en-GB" sz="16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GB" sz="1600" dirty="0">
                <a:solidFill>
                  <a:schemeClr val="tx1">
                    <a:lumMod val="50000"/>
                  </a:schemeClr>
                </a:solidFill>
              </a:rPr>
              <a:t>What is the Political Spectrum? | Left Vs Right, YouTube, September 21, 2020</a:t>
            </a:r>
            <a:br>
              <a:rPr lang="en-GB" sz="16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GB" sz="1600" dirty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GB" sz="16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GB" sz="1600" dirty="0">
                <a:solidFill>
                  <a:schemeClr val="tx1">
                    <a:lumMod val="50000"/>
                  </a:schemeClr>
                </a:solidFill>
                <a:hlinkClick r:id="rId4"/>
              </a:rPr>
              <a:t>https://www.sparknotes.com/us-government-and-politics/political-science/political-ideologies-and-styles/section2/page/3/</a:t>
            </a:r>
            <a:r>
              <a:rPr lang="en-GB" sz="1600" dirty="0">
                <a:solidFill>
                  <a:schemeClr val="tx1">
                    <a:lumMod val="50000"/>
                  </a:schemeClr>
                </a:solidFill>
              </a:rPr>
              <a:t> SparkNotes, google.</a:t>
            </a:r>
            <a:br>
              <a:rPr lang="en-GB" sz="1600" dirty="0">
                <a:solidFill>
                  <a:schemeClr val="tx1">
                    <a:lumMod val="50000"/>
                  </a:schemeClr>
                </a:solidFill>
              </a:rPr>
            </a:br>
            <a:endParaRPr lang="en-GB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DDD84222-22C6-43B7-8ED2-32EA5F536E2E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563937" y="1082150"/>
            <a:ext cx="5109600" cy="756900"/>
          </a:xfrm>
        </p:spPr>
        <p:txBody>
          <a:bodyPr/>
          <a:lstStyle/>
          <a:p>
            <a:r>
              <a:rPr lang="en-GB" sz="3200" b="1" u="sng" dirty="0">
                <a:solidFill>
                  <a:schemeClr val="accent1"/>
                </a:solidFill>
                <a:latin typeface="Baskerville Old Face" panose="02020602080505020303" pitchFamily="18" charset="0"/>
              </a:rPr>
              <a:t>References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BE3A3F4-D14D-4CAF-BBD0-0B97496AA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6325" y="2757900"/>
            <a:ext cx="5541000" cy="81120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718535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4"/>
          <p:cNvSpPr txBox="1">
            <a:spLocks noGrp="1"/>
          </p:cNvSpPr>
          <p:nvPr>
            <p:ph type="title"/>
          </p:nvPr>
        </p:nvSpPr>
        <p:spPr>
          <a:xfrm>
            <a:off x="311700" y="56043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Content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346" name="Google Shape;346;p34"/>
          <p:cNvSpPr txBox="1">
            <a:spLocks noGrp="1"/>
          </p:cNvSpPr>
          <p:nvPr>
            <p:ph type="body" idx="1"/>
          </p:nvPr>
        </p:nvSpPr>
        <p:spPr>
          <a:xfrm>
            <a:off x="729050" y="1252825"/>
            <a:ext cx="6872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dirty="0"/>
              <a:t>What is Political Ideology?</a:t>
            </a:r>
          </a:p>
          <a:p>
            <a:pPr marL="171450" lvl="0" indent="-171450" algn="l" rtl="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dirty="0"/>
              <a:t>What is Political Spectrum?</a:t>
            </a:r>
          </a:p>
          <a:p>
            <a:pPr marL="171450" lvl="0" indent="-171450" algn="l" rtl="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dirty="0"/>
              <a:t>Origins of the words left and right wing.</a:t>
            </a:r>
          </a:p>
          <a:p>
            <a:pPr marL="171450" lvl="0" indent="-171450" algn="l" rtl="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dirty="0"/>
              <a:t>Different political ideologies.</a:t>
            </a:r>
          </a:p>
          <a:p>
            <a:pPr marL="171450" lvl="0" indent="-171450" algn="l" rtl="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dirty="0"/>
              <a:t>Conclusion</a:t>
            </a:r>
          </a:p>
          <a:p>
            <a:pPr marL="171450" lvl="0" indent="-171450" algn="l" rtl="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dirty="0"/>
              <a:t>References</a:t>
            </a:r>
          </a:p>
          <a:p>
            <a:pPr marL="171450" lvl="0" indent="-171450" algn="l" rtl="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endParaRPr lang="en-GB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5"/>
          <p:cNvSpPr txBox="1">
            <a:spLocks noGrp="1"/>
          </p:cNvSpPr>
          <p:nvPr>
            <p:ph type="subTitle" idx="1"/>
          </p:nvPr>
        </p:nvSpPr>
        <p:spPr>
          <a:xfrm>
            <a:off x="116541" y="1685364"/>
            <a:ext cx="4964559" cy="24652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dirty="0"/>
              <a:t>It is the set of beliefs, teachings, and ideas that guide a certain group of political activists or a single-individual.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dirty="0"/>
              <a:t>Examples of Political Ideology are; Conservatism and Liberalism (politically based)or capitalism and socialism (economically based).</a:t>
            </a:r>
            <a:endParaRPr dirty="0"/>
          </a:p>
        </p:txBody>
      </p:sp>
      <p:sp>
        <p:nvSpPr>
          <p:cNvPr id="352" name="Google Shape;352;p35"/>
          <p:cNvSpPr txBox="1">
            <a:spLocks noGrp="1"/>
          </p:cNvSpPr>
          <p:nvPr>
            <p:ph type="ctrTitle"/>
          </p:nvPr>
        </p:nvSpPr>
        <p:spPr>
          <a:xfrm>
            <a:off x="622800" y="233081"/>
            <a:ext cx="4458300" cy="130001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u="sng" dirty="0">
                <a:latin typeface="Baskerville Old Face" panose="02020602080505020303" pitchFamily="18" charset="0"/>
              </a:rPr>
              <a:t>What is Political Ideology?</a:t>
            </a:r>
            <a:endParaRPr sz="3600" b="1" u="sng" dirty="0">
              <a:latin typeface="Baskerville Old Face" panose="020206020805050203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BD2388A-DFD9-4641-A3D0-831F63B00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057" y="1963271"/>
            <a:ext cx="3428402" cy="22958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6"/>
          <p:cNvSpPr txBox="1">
            <a:spLocks noGrp="1"/>
          </p:cNvSpPr>
          <p:nvPr>
            <p:ph type="title" idx="2"/>
          </p:nvPr>
        </p:nvSpPr>
        <p:spPr>
          <a:xfrm>
            <a:off x="2017250" y="3395400"/>
            <a:ext cx="5109600" cy="75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—</a:t>
            </a:r>
            <a:r>
              <a:rPr lang="en-GB" b="1" dirty="0">
                <a:latin typeface="Baskerville Old Face" panose="02020602080505020303" pitchFamily="18" charset="0"/>
              </a:rPr>
              <a:t>Napoleon Bonaparte</a:t>
            </a:r>
            <a:endParaRPr b="1" dirty="0">
              <a:latin typeface="Baskerville Old Face" panose="02020602080505020303" pitchFamily="18" charset="0"/>
            </a:endParaRPr>
          </a:p>
        </p:txBody>
      </p:sp>
      <p:sp>
        <p:nvSpPr>
          <p:cNvPr id="359" name="Google Shape;359;p36"/>
          <p:cNvSpPr txBox="1">
            <a:spLocks noGrp="1"/>
          </p:cNvSpPr>
          <p:nvPr>
            <p:ph type="title"/>
          </p:nvPr>
        </p:nvSpPr>
        <p:spPr>
          <a:xfrm>
            <a:off x="1739100" y="1292575"/>
            <a:ext cx="5665800" cy="216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“</a:t>
            </a:r>
            <a:r>
              <a:rPr lang="en-GB" b="1" dirty="0">
                <a:solidFill>
                  <a:schemeClr val="dk2"/>
                </a:solidFill>
                <a:latin typeface="Baskerville Old Face" panose="02020602080505020303" pitchFamily="18" charset="0"/>
              </a:rPr>
              <a:t>From the sublime to the ridiculous is but a step</a:t>
            </a:r>
            <a:r>
              <a:rPr lang="en-GB" dirty="0">
                <a:solidFill>
                  <a:schemeClr val="dk2"/>
                </a:solidFill>
              </a:rPr>
              <a:t>”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7"/>
          <p:cNvSpPr txBox="1">
            <a:spLocks noGrp="1"/>
          </p:cNvSpPr>
          <p:nvPr>
            <p:ph type="title"/>
          </p:nvPr>
        </p:nvSpPr>
        <p:spPr>
          <a:xfrm>
            <a:off x="2995010" y="274089"/>
            <a:ext cx="5541000" cy="12441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u="sng" dirty="0">
                <a:latin typeface="Baskerville Old Face" panose="02020602080505020303" pitchFamily="18" charset="0"/>
              </a:rPr>
              <a:t>What is a Political Spectrum?</a:t>
            </a:r>
            <a:endParaRPr sz="3600" b="1" u="sng" dirty="0">
              <a:latin typeface="Baskerville Old Face" panose="02020602080505020303" pitchFamily="18" charset="0"/>
            </a:endParaRPr>
          </a:p>
        </p:txBody>
      </p:sp>
      <p:sp>
        <p:nvSpPr>
          <p:cNvPr id="367" name="Google Shape;367;p37"/>
          <p:cNvSpPr txBox="1">
            <a:spLocks noGrp="1"/>
          </p:cNvSpPr>
          <p:nvPr>
            <p:ph type="subTitle" idx="1"/>
          </p:nvPr>
        </p:nvSpPr>
        <p:spPr>
          <a:xfrm>
            <a:off x="4153461" y="1952309"/>
            <a:ext cx="4538548" cy="14824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dirty="0"/>
              <a:t>Political Spectrum is the way by which seeks to define and systemizes the different ideologies and political parties, in relation to one another.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   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1F77B81-46EF-43FD-A206-EA665243A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736" y="2494799"/>
            <a:ext cx="4124325" cy="22609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1D0">
            <a:alpha val="23210"/>
          </a:srgbClr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8"/>
          <p:cNvSpPr txBox="1">
            <a:spLocks noGrp="1"/>
          </p:cNvSpPr>
          <p:nvPr>
            <p:ph type="title"/>
          </p:nvPr>
        </p:nvSpPr>
        <p:spPr>
          <a:xfrm>
            <a:off x="729050" y="568909"/>
            <a:ext cx="723385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u="sng" dirty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Origins of the term Left and Right- Wing </a:t>
            </a:r>
            <a:endParaRPr sz="3200" b="1" u="sng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73" name="Google Shape;373;p38"/>
          <p:cNvSpPr txBox="1">
            <a:spLocks noGrp="1"/>
          </p:cNvSpPr>
          <p:nvPr>
            <p:ph type="body" idx="1"/>
          </p:nvPr>
        </p:nvSpPr>
        <p:spPr>
          <a:xfrm>
            <a:off x="452826" y="1715690"/>
            <a:ext cx="4452550" cy="26300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dirty="0"/>
              <a:t>The term Left-Wing and Right-Wing, originated after the French Revolution in 1789-1799. The seating arrangements in the French parliament were as explained;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dirty="0"/>
              <a:t>The </a:t>
            </a:r>
            <a:r>
              <a:rPr lang="en-GB" b="1" dirty="0"/>
              <a:t>left</a:t>
            </a:r>
            <a:r>
              <a:rPr lang="en-GB" dirty="0"/>
              <a:t> were the radicals (who claimed a Revolution), whilst the </a:t>
            </a:r>
            <a:r>
              <a:rPr lang="en-GB" b="1" dirty="0"/>
              <a:t>rights</a:t>
            </a:r>
            <a:r>
              <a:rPr lang="en-GB" dirty="0"/>
              <a:t> where the aristocrats and leaders of the country (who forced to keep the monarchy and reinforce power over the French people).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4216EA9-8FF1-473F-BE7C-00DA4379A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50" y="1715690"/>
            <a:ext cx="3552825" cy="266461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65165CF3-D2A8-4FEF-AE2C-FB1955B5F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0700" y="157575"/>
            <a:ext cx="5541000" cy="811200"/>
          </a:xfrm>
        </p:spPr>
        <p:txBody>
          <a:bodyPr/>
          <a:lstStyle/>
          <a:p>
            <a:pPr algn="ctr"/>
            <a:r>
              <a:rPr lang="en-GB" sz="3200" b="1" u="sng" dirty="0">
                <a:latin typeface="Baskerville Old Face" panose="02020602080505020303" pitchFamily="18" charset="0"/>
              </a:rPr>
              <a:t>The different Political Ideologies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585E6918-4959-4106-8DFF-E58853804B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30700" y="1076325"/>
            <a:ext cx="5727525" cy="20193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Anarchism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Socialism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Liberalism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Absolutism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Conservatism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5E6BFCAA-EE0C-4BE5-80D7-259B39E82D9B}"/>
              </a:ext>
            </a:extLst>
          </p:cNvPr>
          <p:cNvCxnSpPr>
            <a:cxnSpLocks/>
          </p:cNvCxnSpPr>
          <p:nvPr/>
        </p:nvCxnSpPr>
        <p:spPr>
          <a:xfrm>
            <a:off x="1733550" y="3819525"/>
            <a:ext cx="6096000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384F4B46-41F0-4C39-8B12-992CDAE6843E}"/>
              </a:ext>
            </a:extLst>
          </p:cNvPr>
          <p:cNvCxnSpPr/>
          <p:nvPr/>
        </p:nvCxnSpPr>
        <p:spPr>
          <a:xfrm>
            <a:off x="1733550" y="3686175"/>
            <a:ext cx="0" cy="2667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162E7F72-AC9E-4B46-9354-EA89C33D3F43}"/>
              </a:ext>
            </a:extLst>
          </p:cNvPr>
          <p:cNvCxnSpPr/>
          <p:nvPr/>
        </p:nvCxnSpPr>
        <p:spPr>
          <a:xfrm>
            <a:off x="7829550" y="3686175"/>
            <a:ext cx="0" cy="2667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73D816B1-5375-4788-B3EA-3BBE16910D5D}"/>
              </a:ext>
            </a:extLst>
          </p:cNvPr>
          <p:cNvCxnSpPr>
            <a:cxnSpLocks/>
          </p:cNvCxnSpPr>
          <p:nvPr/>
        </p:nvCxnSpPr>
        <p:spPr>
          <a:xfrm>
            <a:off x="4686300" y="3659981"/>
            <a:ext cx="0" cy="3190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32AE4727-CA2D-453E-9146-13D8F5888C81}"/>
              </a:ext>
            </a:extLst>
          </p:cNvPr>
          <p:cNvSpPr txBox="1"/>
          <p:nvPr/>
        </p:nvSpPr>
        <p:spPr>
          <a:xfrm>
            <a:off x="1419225" y="299590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>
                <a:latin typeface="Baskerville Old Face" panose="02020602080505020303" pitchFamily="18" charset="0"/>
              </a:rPr>
              <a:t>LEFT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60A8DBFD-DFDF-40D8-83B3-07EE990F96C1}"/>
              </a:ext>
            </a:extLst>
          </p:cNvPr>
          <p:cNvSpPr txBox="1"/>
          <p:nvPr/>
        </p:nvSpPr>
        <p:spPr>
          <a:xfrm>
            <a:off x="7443793" y="2995909"/>
            <a:ext cx="771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>
                <a:latin typeface="Baskerville Old Face" panose="02020602080505020303" pitchFamily="18" charset="0"/>
              </a:rPr>
              <a:t>RIGHT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E9B163D-268E-4391-AB93-3EEA457D3841}"/>
              </a:ext>
            </a:extLst>
          </p:cNvPr>
          <p:cNvSpPr txBox="1"/>
          <p:nvPr/>
        </p:nvSpPr>
        <p:spPr>
          <a:xfrm>
            <a:off x="1521626" y="3378398"/>
            <a:ext cx="1062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Anarchism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A38B7B5D-950C-4638-AFAE-4C73210B890D}"/>
              </a:ext>
            </a:extLst>
          </p:cNvPr>
          <p:cNvSpPr txBox="1"/>
          <p:nvPr/>
        </p:nvSpPr>
        <p:spPr>
          <a:xfrm>
            <a:off x="2181225" y="3979068"/>
            <a:ext cx="1107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Liberalism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C79C5148-B627-4BF5-B342-1B4D168381D1}"/>
              </a:ext>
            </a:extLst>
          </p:cNvPr>
          <p:cNvSpPr txBox="1"/>
          <p:nvPr/>
        </p:nvSpPr>
        <p:spPr>
          <a:xfrm>
            <a:off x="3103966" y="3352204"/>
            <a:ext cx="1062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socialism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430C4EEA-05DC-448E-80ED-45BDEFF3CFCF}"/>
              </a:ext>
            </a:extLst>
          </p:cNvPr>
          <p:cNvSpPr txBox="1"/>
          <p:nvPr/>
        </p:nvSpPr>
        <p:spPr>
          <a:xfrm>
            <a:off x="6912782" y="3415009"/>
            <a:ext cx="1062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Absolutism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00DF161D-3B4C-4295-AE0C-ACF1433E552E}"/>
              </a:ext>
            </a:extLst>
          </p:cNvPr>
          <p:cNvSpPr txBox="1"/>
          <p:nvPr/>
        </p:nvSpPr>
        <p:spPr>
          <a:xfrm>
            <a:off x="5403057" y="3913286"/>
            <a:ext cx="1423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Conservatism </a:t>
            </a:r>
          </a:p>
        </p:txBody>
      </p:sp>
    </p:spTree>
    <p:extLst>
      <p:ext uri="{BB962C8B-B14F-4D97-AF65-F5344CB8AC3E}">
        <p14:creationId xmlns:p14="http://schemas.microsoft.com/office/powerpoint/2010/main" val="1837832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A980FC89-29FC-44B1-9213-0F35CFA23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049" y="586769"/>
            <a:ext cx="6157525" cy="572700"/>
          </a:xfrm>
        </p:spPr>
        <p:txBody>
          <a:bodyPr/>
          <a:lstStyle/>
          <a:p>
            <a:pPr algn="ctr"/>
            <a:r>
              <a:rPr lang="en-GB" sz="3200" b="1" u="sng" dirty="0">
                <a:latin typeface="Baskerville Old Face" panose="02020602080505020303" pitchFamily="18" charset="0"/>
              </a:rPr>
              <a:t>Anarchism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80F6F47-80B5-4FDA-9BC1-C02D298E8D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049" y="1438551"/>
            <a:ext cx="3776275" cy="32307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The belief that governments must be abolished.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This is because anarchists believe that governments are corrupt and therefore oppressive/authoritarian.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Anarchism and Nihilism are both alike because nihilist would believe in nothing and have no purpose, perhaps, other than the motivation to cause destruction.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7B6F0F7-3A2D-40E4-BE01-9F701C48C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003" y="1323974"/>
            <a:ext cx="204833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15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2D3D152E-1224-4BDA-B287-5D00DF288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375" y="529398"/>
            <a:ext cx="7195750" cy="572700"/>
          </a:xfrm>
        </p:spPr>
        <p:txBody>
          <a:bodyPr/>
          <a:lstStyle/>
          <a:p>
            <a:pPr algn="ctr"/>
            <a:r>
              <a:rPr lang="en-GB" sz="3200" b="1" u="sng" dirty="0">
                <a:latin typeface="Baskerville Old Face" panose="02020602080505020303" pitchFamily="18" charset="0"/>
              </a:rPr>
              <a:t>Socialism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1D56884E-87B2-4A9F-A927-90AD8117A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8050" y="1400451"/>
            <a:ext cx="3862000" cy="2800074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It is a political and economical ideology that insists on the idea that economy must be control by one organisation e.g. government. But, it also imposes the idea of equality before the law.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Socialism and capitalism have always been in a conflict.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Capitalism (competition) vs socialism (cooperation)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C32A3600-C4B2-4E5A-BD05-FADC70884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501" y="1668276"/>
            <a:ext cx="3212352" cy="180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09678"/>
      </p:ext>
    </p:extLst>
  </p:cSld>
  <p:clrMapOvr>
    <a:masterClrMapping/>
  </p:clrMapOvr>
</p:sld>
</file>

<file path=ppt/theme/theme1.xml><?xml version="1.0" encoding="utf-8"?>
<a:theme xmlns:a="http://schemas.openxmlformats.org/drawingml/2006/main" name="Heimat Presentation by Slidesgo">
  <a:themeElements>
    <a:clrScheme name="Simple Light">
      <a:dk1>
        <a:srgbClr val="4D3C3C"/>
      </a:dk1>
      <a:lt1>
        <a:srgbClr val="FFFFFF"/>
      </a:lt1>
      <a:dk2>
        <a:srgbClr val="595959"/>
      </a:dk2>
      <a:lt2>
        <a:srgbClr val="EEEEEE"/>
      </a:lt2>
      <a:accent1>
        <a:srgbClr val="CC6462"/>
      </a:accent1>
      <a:accent2>
        <a:srgbClr val="EBE1D0"/>
      </a:accent2>
      <a:accent3>
        <a:srgbClr val="4D3C3C"/>
      </a:accent3>
      <a:accent4>
        <a:srgbClr val="9A4D4A"/>
      </a:accent4>
      <a:accent5>
        <a:srgbClr val="FFD966"/>
      </a:accent5>
      <a:accent6>
        <a:srgbClr val="FBF8F4"/>
      </a:accent6>
      <a:hlink>
        <a:srgbClr val="CC646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575</Words>
  <Application>Microsoft Office PowerPoint</Application>
  <PresentationFormat>On-screen Show (16:9)</PresentationFormat>
  <Paragraphs>63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Baskerville Old Face</vt:lpstr>
      <vt:lpstr>Courier New</vt:lpstr>
      <vt:lpstr>Courier Prime</vt:lpstr>
      <vt:lpstr>Montserrat SemiBold</vt:lpstr>
      <vt:lpstr>Wingdings</vt:lpstr>
      <vt:lpstr>Heimat Presentation by Slidesgo</vt:lpstr>
      <vt:lpstr>IDENTIFY  THE DIFFERENT POLITICAL IDEOLOGIES IN THE POLITICAL SPECTRUM</vt:lpstr>
      <vt:lpstr>Content</vt:lpstr>
      <vt:lpstr>What is Political Ideology?</vt:lpstr>
      <vt:lpstr>—Napoleon Bonaparte</vt:lpstr>
      <vt:lpstr>What is a Political Spectrum?</vt:lpstr>
      <vt:lpstr>Origins of the term Left and Right- Wing </vt:lpstr>
      <vt:lpstr>The different Political Ideologies</vt:lpstr>
      <vt:lpstr>Anarchism</vt:lpstr>
      <vt:lpstr>Socialism</vt:lpstr>
      <vt:lpstr>Liberalism</vt:lpstr>
      <vt:lpstr>Absolutism </vt:lpstr>
      <vt:lpstr>Conservatism</vt:lpstr>
      <vt:lpstr>Conclusion</vt:lpstr>
      <vt:lpstr>https://www.youtube.com/watch?v=0DLjzp645is  What is the Political Spectrum? | Left Vs Right, YouTube, September 21, 2020  https://www.sparknotes.com/us-government-and-politics/political-science/political-ideologies-and-styles/section2/page/3/ SparkNotes, google. 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The Difference Between Political Ideology And Political Spectrum</dc:title>
  <dc:creator>Ghudai Dreza</dc:creator>
  <cp:lastModifiedBy>user</cp:lastModifiedBy>
  <cp:revision>45</cp:revision>
  <dcterms:modified xsi:type="dcterms:W3CDTF">2020-12-20T09:16:14Z</dcterms:modified>
</cp:coreProperties>
</file>