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  <p:sldMasterId id="2147483696" r:id="rId2"/>
    <p:sldMasterId id="2147483710" r:id="rId3"/>
  </p:sldMasterIdLst>
  <p:notesMasterIdLst>
    <p:notesMasterId r:id="rId106"/>
  </p:notesMasterIdLst>
  <p:sldIdLst>
    <p:sldId id="256" r:id="rId4"/>
    <p:sldId id="528" r:id="rId5"/>
    <p:sldId id="529" r:id="rId6"/>
    <p:sldId id="386" r:id="rId7"/>
    <p:sldId id="261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545" r:id="rId20"/>
    <p:sldId id="546" r:id="rId21"/>
    <p:sldId id="547" r:id="rId22"/>
    <p:sldId id="399" r:id="rId23"/>
    <p:sldId id="400" r:id="rId24"/>
    <p:sldId id="533" r:id="rId25"/>
    <p:sldId id="534" r:id="rId26"/>
    <p:sldId id="535" r:id="rId27"/>
    <p:sldId id="536" r:id="rId28"/>
    <p:sldId id="404" r:id="rId29"/>
    <p:sldId id="537" r:id="rId30"/>
    <p:sldId id="548" r:id="rId31"/>
    <p:sldId id="538" r:id="rId32"/>
    <p:sldId id="406" r:id="rId33"/>
    <p:sldId id="540" r:id="rId34"/>
    <p:sldId id="408" r:id="rId35"/>
    <p:sldId id="409" r:id="rId36"/>
    <p:sldId id="542" r:id="rId37"/>
    <p:sldId id="543" r:id="rId38"/>
    <p:sldId id="544" r:id="rId39"/>
    <p:sldId id="566" r:id="rId40"/>
    <p:sldId id="296" r:id="rId41"/>
    <p:sldId id="297" r:id="rId42"/>
    <p:sldId id="414" r:id="rId43"/>
    <p:sldId id="314" r:id="rId44"/>
    <p:sldId id="311" r:id="rId45"/>
    <p:sldId id="421" r:id="rId46"/>
    <p:sldId id="319" r:id="rId47"/>
    <p:sldId id="453" r:id="rId48"/>
    <p:sldId id="441" r:id="rId49"/>
    <p:sldId id="323" r:id="rId50"/>
    <p:sldId id="326" r:id="rId51"/>
    <p:sldId id="519" r:id="rId52"/>
    <p:sldId id="327" r:id="rId53"/>
    <p:sldId id="331" r:id="rId54"/>
    <p:sldId id="332" r:id="rId55"/>
    <p:sldId id="428" r:id="rId56"/>
    <p:sldId id="335" r:id="rId57"/>
    <p:sldId id="337" r:id="rId58"/>
    <p:sldId id="336" r:id="rId59"/>
    <p:sldId id="338" r:id="rId60"/>
    <p:sldId id="429" r:id="rId61"/>
    <p:sldId id="343" r:id="rId62"/>
    <p:sldId id="340" r:id="rId63"/>
    <p:sldId id="339" r:id="rId64"/>
    <p:sldId id="449" r:id="rId65"/>
    <p:sldId id="550" r:id="rId66"/>
    <p:sldId id="455" r:id="rId67"/>
    <p:sldId id="439" r:id="rId68"/>
    <p:sldId id="351" r:id="rId69"/>
    <p:sldId id="352" r:id="rId70"/>
    <p:sldId id="424" r:id="rId71"/>
    <p:sldId id="436" r:id="rId72"/>
    <p:sldId id="433" r:id="rId73"/>
    <p:sldId id="432" r:id="rId74"/>
    <p:sldId id="355" r:id="rId75"/>
    <p:sldId id="356" r:id="rId76"/>
    <p:sldId id="442" r:id="rId77"/>
    <p:sldId id="357" r:id="rId78"/>
    <p:sldId id="358" r:id="rId79"/>
    <p:sldId id="444" r:id="rId80"/>
    <p:sldId id="367" r:id="rId81"/>
    <p:sldId id="361" r:id="rId82"/>
    <p:sldId id="450" r:id="rId83"/>
    <p:sldId id="452" r:id="rId84"/>
    <p:sldId id="451" r:id="rId85"/>
    <p:sldId id="368" r:id="rId86"/>
    <p:sldId id="501" r:id="rId87"/>
    <p:sldId id="557" r:id="rId88"/>
    <p:sldId id="378" r:id="rId89"/>
    <p:sldId id="471" r:id="rId90"/>
    <p:sldId id="457" r:id="rId91"/>
    <p:sldId id="561" r:id="rId92"/>
    <p:sldId id="562" r:id="rId93"/>
    <p:sldId id="563" r:id="rId94"/>
    <p:sldId id="564" r:id="rId95"/>
    <p:sldId id="565" r:id="rId96"/>
    <p:sldId id="556" r:id="rId97"/>
    <p:sldId id="555" r:id="rId98"/>
    <p:sldId id="554" r:id="rId99"/>
    <p:sldId id="499" r:id="rId100"/>
    <p:sldId id="514" r:id="rId101"/>
    <p:sldId id="560" r:id="rId102"/>
    <p:sldId id="559" r:id="rId103"/>
    <p:sldId id="567" r:id="rId104"/>
    <p:sldId id="456" r:id="rId105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99FF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71" autoAdjust="0"/>
  </p:normalViewPr>
  <p:slideViewPr>
    <p:cSldViewPr>
      <p:cViewPr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07" Type="http://schemas.openxmlformats.org/officeDocument/2006/relationships/presProps" Target="presProps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102" Type="http://schemas.openxmlformats.org/officeDocument/2006/relationships/slide" Target="slides/slide99.xml"/><Relationship Id="rId110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slide" Target="slides/slide100.xml"/><Relationship Id="rId108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theme" Target="theme/theme1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E0FEA9-5DAF-4792-85C1-2B0FCCA2D182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89CF9D2-0E3D-4E26-8D8A-29E84E380C63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1- case control study </a:t>
          </a:r>
          <a:endParaRPr lang="en-US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7B0DC1-858B-40FA-83C0-4923B37B28B2}" type="parTrans" cxnId="{ED7C1D3F-D628-44A0-B14F-5467E0A0B196}">
      <dgm:prSet/>
      <dgm:spPr/>
      <dgm:t>
        <a:bodyPr/>
        <a:lstStyle/>
        <a:p>
          <a:endParaRPr lang="en-US"/>
        </a:p>
      </dgm:t>
    </dgm:pt>
    <dgm:pt modelId="{3E1A76CC-C910-4B59-A9F9-5A51AB89A30F}" type="sibTrans" cxnId="{ED7C1D3F-D628-44A0-B14F-5467E0A0B196}">
      <dgm:prSet/>
      <dgm:spPr/>
      <dgm:t>
        <a:bodyPr/>
        <a:lstStyle/>
        <a:p>
          <a:endParaRPr lang="en-US"/>
        </a:p>
      </dgm:t>
    </dgm:pt>
    <dgm:pt modelId="{8A8FD038-2E55-43D3-B2B2-BB063669FB18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2- cohort study </a:t>
          </a:r>
          <a:endParaRPr lang="en-US" b="1" dirty="0">
            <a:solidFill>
              <a:schemeClr val="tx1"/>
            </a:solidFill>
          </a:endParaRPr>
        </a:p>
      </dgm:t>
    </dgm:pt>
    <dgm:pt modelId="{5A3E6586-737D-4E9D-AE94-AA57BC52E515}" type="parTrans" cxnId="{329AADCC-238A-4DBB-B7C6-5624F7042A5F}">
      <dgm:prSet/>
      <dgm:spPr/>
      <dgm:t>
        <a:bodyPr/>
        <a:lstStyle/>
        <a:p>
          <a:endParaRPr lang="en-US"/>
        </a:p>
      </dgm:t>
    </dgm:pt>
    <dgm:pt modelId="{99A584BC-7EE0-4CD7-ABC3-121AEC8D3313}" type="sibTrans" cxnId="{329AADCC-238A-4DBB-B7C6-5624F7042A5F}">
      <dgm:prSet/>
      <dgm:spPr/>
      <dgm:t>
        <a:bodyPr/>
        <a:lstStyle/>
        <a:p>
          <a:endParaRPr lang="en-US"/>
        </a:p>
      </dgm:t>
    </dgm:pt>
    <dgm:pt modelId="{FD37C2AC-A286-4D72-B7C4-7EE7150AD3A5}" type="pres">
      <dgm:prSet presAssocID="{92E0FEA9-5DAF-4792-85C1-2B0FCCA2D1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9DB0A0-89EA-4A28-9812-530FB4519D61}" type="pres">
      <dgm:prSet presAssocID="{889CF9D2-0E3D-4E26-8D8A-29E84E380C63}" presName="node" presStyleLbl="node1" presStyleIdx="0" presStyleCnt="2" custScaleX="133993" custLinFactNeighborX="-32249" custLinFactNeighborY="-10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9C12B-B230-468F-98D9-75AA71C7D6CF}" type="pres">
      <dgm:prSet presAssocID="{3E1A76CC-C910-4B59-A9F9-5A51AB89A30F}" presName="sibTrans" presStyleCnt="0"/>
      <dgm:spPr/>
    </dgm:pt>
    <dgm:pt modelId="{1A9F980C-93B3-49DA-BE8C-D9D5758F5F04}" type="pres">
      <dgm:prSet presAssocID="{8A8FD038-2E55-43D3-B2B2-BB063669FB1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378CDC-5577-48B7-8CA4-4EFD92FD4700}" type="presOf" srcId="{889CF9D2-0E3D-4E26-8D8A-29E84E380C63}" destId="{2D9DB0A0-89EA-4A28-9812-530FB4519D61}" srcOrd="0" destOrd="0" presId="urn:microsoft.com/office/officeart/2005/8/layout/default"/>
    <dgm:cxn modelId="{329AADCC-238A-4DBB-B7C6-5624F7042A5F}" srcId="{92E0FEA9-5DAF-4792-85C1-2B0FCCA2D182}" destId="{8A8FD038-2E55-43D3-B2B2-BB063669FB18}" srcOrd="1" destOrd="0" parTransId="{5A3E6586-737D-4E9D-AE94-AA57BC52E515}" sibTransId="{99A584BC-7EE0-4CD7-ABC3-121AEC8D3313}"/>
    <dgm:cxn modelId="{93AC4AF5-DC2A-41EB-85D9-6EC11CD431E4}" type="presOf" srcId="{8A8FD038-2E55-43D3-B2B2-BB063669FB18}" destId="{1A9F980C-93B3-49DA-BE8C-D9D5758F5F04}" srcOrd="0" destOrd="0" presId="urn:microsoft.com/office/officeart/2005/8/layout/default"/>
    <dgm:cxn modelId="{A0AF600D-2328-4CC7-91BB-A4D4692462DA}" type="presOf" srcId="{92E0FEA9-5DAF-4792-85C1-2B0FCCA2D182}" destId="{FD37C2AC-A286-4D72-B7C4-7EE7150AD3A5}" srcOrd="0" destOrd="0" presId="urn:microsoft.com/office/officeart/2005/8/layout/default"/>
    <dgm:cxn modelId="{ED7C1D3F-D628-44A0-B14F-5467E0A0B196}" srcId="{92E0FEA9-5DAF-4792-85C1-2B0FCCA2D182}" destId="{889CF9D2-0E3D-4E26-8D8A-29E84E380C63}" srcOrd="0" destOrd="0" parTransId="{C37B0DC1-858B-40FA-83C0-4923B37B28B2}" sibTransId="{3E1A76CC-C910-4B59-A9F9-5A51AB89A30F}"/>
    <dgm:cxn modelId="{7B9BE03C-D26F-418E-9946-537EAEF7AC7F}" type="presParOf" srcId="{FD37C2AC-A286-4D72-B7C4-7EE7150AD3A5}" destId="{2D9DB0A0-89EA-4A28-9812-530FB4519D61}" srcOrd="0" destOrd="0" presId="urn:microsoft.com/office/officeart/2005/8/layout/default"/>
    <dgm:cxn modelId="{83AF3835-D893-4AEE-80BF-DFB8A8036A85}" type="presParOf" srcId="{FD37C2AC-A286-4D72-B7C4-7EE7150AD3A5}" destId="{17F9C12B-B230-468F-98D9-75AA71C7D6CF}" srcOrd="1" destOrd="0" presId="urn:microsoft.com/office/officeart/2005/8/layout/default"/>
    <dgm:cxn modelId="{77AA8BAB-FCFE-4392-AC80-EE2E889C2624}" type="presParOf" srcId="{FD37C2AC-A286-4D72-B7C4-7EE7150AD3A5}" destId="{1A9F980C-93B3-49DA-BE8C-D9D5758F5F0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DB0A0-89EA-4A28-9812-530FB4519D61}">
      <dsp:nvSpPr>
        <dsp:cNvPr id="0" name=""/>
        <dsp:cNvSpPr/>
      </dsp:nvSpPr>
      <dsp:spPr>
        <a:xfrm>
          <a:off x="0" y="457493"/>
          <a:ext cx="3220770" cy="1442211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1- case control study </a:t>
          </a:r>
          <a:endParaRPr lang="en-US" sz="4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57493"/>
        <a:ext cx="3220770" cy="1442211"/>
      </dsp:txXfrm>
    </dsp:sp>
    <dsp:sp modelId="{1A9F980C-93B3-49DA-BE8C-D9D5758F5F04}">
      <dsp:nvSpPr>
        <dsp:cNvPr id="0" name=""/>
        <dsp:cNvSpPr/>
      </dsp:nvSpPr>
      <dsp:spPr>
        <a:xfrm>
          <a:off x="3462426" y="472694"/>
          <a:ext cx="2403685" cy="1442211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</a:rPr>
            <a:t>2- cohort study </a:t>
          </a:r>
          <a:endParaRPr lang="en-US" sz="4000" b="1" kern="1200" dirty="0">
            <a:solidFill>
              <a:schemeClr val="tx1"/>
            </a:solidFill>
          </a:endParaRPr>
        </a:p>
      </dsp:txBody>
      <dsp:txXfrm>
        <a:off x="3462426" y="472694"/>
        <a:ext cx="2403685" cy="1442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B2366F-21DB-418F-B5B4-C18E4E269989}" type="datetimeFigureOut">
              <a:rPr lang="ar-LY" smtClean="0"/>
              <a:t>21/03/1442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9A8231D-B323-4EE9-855C-5D7F8FB9A961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2276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8231D-B323-4EE9-855C-5D7F8FB9A961}" type="slidenum">
              <a:rPr lang="ar-LY" smtClean="0"/>
              <a:t>20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37187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e.g</a:t>
            </a:r>
            <a:r>
              <a:rPr lang="en-US" baseline="0" dirty="0" smtClean="0"/>
              <a:t> </a:t>
            </a:r>
            <a:r>
              <a:rPr lang="en-US" dirty="0" smtClean="0"/>
              <a:t>Japanese immigrants to USA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8231D-B323-4EE9-855C-5D7F8FB9A961}" type="slidenum">
              <a:rPr lang="ar-LY" smtClean="0"/>
              <a:t>44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8800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3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03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49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7171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173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4416 w 1000"/>
                <a:gd name="T3" fmla="*/ 0 h 1000"/>
                <a:gd name="T4" fmla="*/ 4917 w 1000"/>
                <a:gd name="T5" fmla="*/ 500 h 1000"/>
                <a:gd name="T6" fmla="*/ 4417 w 1000"/>
                <a:gd name="T7" fmla="*/ 1000 h 1000"/>
                <a:gd name="T8" fmla="*/ 0 w 1000"/>
                <a:gd name="T9" fmla="*/ 1000 h 1000"/>
                <a:gd name="T10" fmla="*/ 0 w 1000"/>
                <a:gd name="T11" fmla="*/ 0 h 1000"/>
                <a:gd name="T12" fmla="*/ G4 w 1000"/>
                <a:gd name="T13" fmla="*/ G1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174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B237838E-23E2-46D3-A29D-775615AC723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0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0A159-E6A3-42B9-8BFD-873F87ACCFA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944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8ED29-8FEF-431F-A395-B5FA6436BA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34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C7588-B100-4645-9390-3A69A39671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0F958-7A28-4FDB-93F4-353C204C210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57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23FC4-4743-4528-B1BC-63ECFC7FB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DB092-D11C-46C7-8A64-B58B555D22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54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514A6-39CD-4B94-AFA9-3A745A71CD5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38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69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10164-68EF-4CC0-8DE8-4CA1D9D3FC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681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862D4-E296-4E79-B59E-CE7E01961B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24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4BAD9-CA32-46C4-88EE-037B191F9E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91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C3DAC95-B88A-45DC-B696-5BA2F10B08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83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DCB467A-FB4C-4771-BD2F-CE13D1D0D68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331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1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53468D1-52AC-4CFE-AA34-E0A19B14EC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17327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6A78C-4A5B-4767-B1C4-D47A71A0C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889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BA9FFD-84BA-45E3-8CCD-77D9C7785D8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50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8B38DE-3112-4F3B-A30F-A2A2434707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551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D982D2-EF83-4A8C-8664-804B57BA22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367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BDAB7B-514C-4A17-87AD-5C51CD323C3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1892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A49B09-5E97-4647-B4BF-0C96835439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9679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02C729-E8C2-4419-8DBD-25680A6C9E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901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E6965F-6739-4FD8-BB9F-33F5850D77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306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6FB528-D5BF-4E68-9D0E-B365A422D4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47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39A2D9-F207-4574-8472-8644DC8383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192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45BB0A-03BE-4832-87C5-994AA25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9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6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4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28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3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1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33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21/03/1442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0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6499 w 1000"/>
                <a:gd name="T3" fmla="*/ 0 h 1000"/>
                <a:gd name="T4" fmla="*/ 7000 w 1000"/>
                <a:gd name="T5" fmla="*/ 500 h 1000"/>
                <a:gd name="T6" fmla="*/ 6500 w 1000"/>
                <a:gd name="T7" fmla="*/ 1000 h 1000"/>
                <a:gd name="T8" fmla="*/ 0 w 1000"/>
                <a:gd name="T9" fmla="*/ 1000 h 1000"/>
                <a:gd name="T10" fmla="*/ 0 w 1000"/>
                <a:gd name="T11" fmla="*/ 0 h 1000"/>
                <a:gd name="T12" fmla="*/ G4 w 1000"/>
                <a:gd name="T13" fmla="*/ G1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0A6BDBD6-A286-4C46-951A-E521A11FFE96}" type="slidenum">
              <a:rPr lang="en-US" smtClean="0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2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285C0175-53B6-4F3A-9676-8A6F07AB872E}" type="slidenum">
              <a:rPr lang="en-US" smtClean="0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666699"/>
                </a:solidFill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666699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9999CC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666699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9999CC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8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95400" y="2130425"/>
            <a:ext cx="66294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Epidemiological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ar-LY" sz="4000" dirty="0">
              <a:solidFill>
                <a:schemeClr val="bg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36712" y="4038600"/>
            <a:ext cx="5526088" cy="1371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Community Medicine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endParaRPr lang="ar-LY" sz="36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7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1371600"/>
            <a:ext cx="8458200" cy="52014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tabLst>
                <a:tab pos="3060700" algn="ctr"/>
              </a:tabLst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Age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Age is probably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single most important person’s attribute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because almost every health-related event or state varies with age.  </a:t>
            </a:r>
          </a:p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Certain diseases are more frequent in certain age groups than others- e.g. Measles in childhood, Cancer in middle age, Atherosclerosis in old age etc. </a:t>
            </a:r>
          </a:p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“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Bimodality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“means a particular disease is common at two age groups e.g. Hodgkin's disease, leukemia and female breast cancer.  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2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endParaRPr lang="en-U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52400"/>
            <a:ext cx="84582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Person distribution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831" y="5257800"/>
            <a:ext cx="3462337" cy="993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88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766175" cy="605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457200"/>
            <a:ext cx="86868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l"/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 analysis better than RCT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/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The primary difference between a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randomized controlled trial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and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is that the former “provide the highest level of evidence because they contain the least amount of bias. Randomized controlled trials reduce bias, while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analyses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increase bias,” </a:t>
            </a:r>
            <a:endParaRPr lang="en-US" sz="3200" b="0" i="0" dirty="0">
              <a:solidFill>
                <a:srgbClr val="20212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66162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13"/>
            <a:ext cx="8991600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00169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47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533400"/>
            <a:ext cx="8305800" cy="6001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b. Sex: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Some diseases are more common in women than men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chronic diseases such as </a:t>
            </a:r>
            <a:r>
              <a:rPr lang="en-US" sz="32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hyperthyroidism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&amp; </a:t>
            </a:r>
            <a:r>
              <a:rPr lang="en-US" sz="32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obesity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others in men such as </a:t>
            </a:r>
            <a:r>
              <a:rPr lang="en-US" sz="32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lung cancer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US" sz="32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coronary heart disease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endParaRPr lang="en-US" sz="32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may be due to differences in life style and behavioral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factors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</a:tabLst>
            </a:pPr>
            <a:endParaRPr lang="ar-LY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953000"/>
            <a:ext cx="5558287" cy="150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92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674400"/>
            <a:ext cx="8534400" cy="2554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C.Marital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status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(single, married , divorced ?)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has been found that mortality rates were lower for married males and females than unmarried of the same age and sex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Marital status may be the risk for some disease.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82296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9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52400"/>
            <a:ext cx="8600636" cy="65248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Occupation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Occupation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may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alter the habits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employees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sleep, alcohol, smoking, drug addiction, etc. 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obvious that persons working in a particular occupation are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exposed to particular types of risks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orkers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coal mines are more likely to suffer from silicosis,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edentary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workers  face the risk of heart disease,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etc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Tennis elbow.  Allergy.   Hearing loss.    Asthma</a:t>
            </a:r>
            <a:r>
              <a:rPr lang="en-US" sz="2800" dirty="0" smtClean="0">
                <a:solidFill>
                  <a:srgbClr val="222222"/>
                </a:solidFill>
                <a:latin typeface="arial"/>
              </a:rPr>
              <a:t>.</a:t>
            </a:r>
            <a:endParaRPr lang="en-US" sz="2800" dirty="0">
              <a:solidFill>
                <a:srgbClr val="222222"/>
              </a:solidFill>
              <a:latin typeface="arial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1000"/>
            <a:ext cx="5105400" cy="1981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2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04800" y="457200"/>
            <a:ext cx="8407052" cy="24929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 Social class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Individuals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social classes have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longer life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expectancy and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better health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nutritional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status than those in the lower social classes,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Certain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diseases (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CHD, hypertension, diabetes) have shown a higher prevalence in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 classes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than in the lower classes.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8559452" cy="35107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94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304800"/>
            <a:ext cx="8610600" cy="3170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Life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style</a:t>
            </a:r>
            <a:endParaRPr lang="en-US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Risk factors in non-communicable diseases such as CHD, cancer, obesity and accidents are commonly due to change in behavior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cigarette smoking, sedentary life, over-eating and drug abuse.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leads to increase in the disease frequency.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Image result for Life sty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8763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7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685800"/>
            <a:ext cx="8534400" cy="2739211"/>
          </a:xfrm>
          <a:prstGeom prst="rect">
            <a:avLst/>
          </a:prstGeo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Ethnicity (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Race)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Differences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observed in racial, ethnic, or other groups may be due to their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susceptibility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or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exposure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or other factors that might have increased the risk of developing disease(s), such as socioeconomic status and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access to health care. </a:t>
            </a:r>
          </a:p>
        </p:txBody>
      </p:sp>
      <p:pic>
        <p:nvPicPr>
          <p:cNvPr id="24578" name="Picture 2" descr="Image result for Ethnicity (Race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8534400" cy="306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Image result for Ethnicity (Race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1" y="126927"/>
            <a:ext cx="4648199" cy="11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lace Distribution&#10;International variations&#10;National variations&#10;Rural / Urban variations&#10;Local variations&#10;30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• International Variations :&#10;E.g. : Japan – High rates of death from&#10;stomach cancer but unusual in US&#10;31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76200"/>
            <a:ext cx="9982200" cy="72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37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• National variations :&#10;E.g. : Endemic goiter, Fluorosis etc.&#10;• Rural – Urban variations :&#10;E.g. : Rural areas - Skin and z...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80" name="Picture 4" descr="• National variations :&#10;E.g. : Endemic goiter, Fluorosis etc.&#10;• Rural – Urban variations :&#10;E.g. : Rural areas - Skin and z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3400"/>
            <a:ext cx="9144000" cy="719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25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Learning objectives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886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To understand </a:t>
            </a:r>
          </a:p>
          <a:p>
            <a:pPr marL="0" indent="0" algn="l">
              <a:buNone/>
            </a:pPr>
            <a:r>
              <a:rPr lang="en-US" dirty="0" smtClean="0"/>
              <a:t>1- Types of epidemiological studies </a:t>
            </a:r>
          </a:p>
          <a:p>
            <a:pPr marL="0" indent="0" algn="l">
              <a:buNone/>
            </a:pPr>
            <a:r>
              <a:rPr lang="en-US" dirty="0" smtClean="0"/>
              <a:t>2- Design of each type </a:t>
            </a:r>
          </a:p>
          <a:p>
            <a:pPr marL="0" indent="0" algn="l">
              <a:buNone/>
            </a:pPr>
            <a:r>
              <a:rPr lang="en-US" dirty="0" smtClean="0"/>
              <a:t>3- Steps of each type </a:t>
            </a:r>
          </a:p>
          <a:p>
            <a:pPr marL="0" indent="0" algn="l">
              <a:buNone/>
            </a:pPr>
            <a:r>
              <a:rPr lang="en-US" dirty="0" smtClean="0"/>
              <a:t>4- Uses of each type </a:t>
            </a:r>
          </a:p>
          <a:p>
            <a:pPr marL="0" indent="0" algn="l">
              <a:buNone/>
            </a:pPr>
            <a:r>
              <a:rPr lang="en-US" dirty="0" smtClean="0"/>
              <a:t>5- Advantages &amp; Disadvantages of each study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74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686" y="685800"/>
            <a:ext cx="852351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Local variation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These variations can be studied with the help of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spot or shaded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 maps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the map showed clustering it may suggest a common source of infection.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 Study of cholera epidemic by </a:t>
            </a:r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John Snow in 1854</a:t>
            </a:r>
            <a:endParaRPr lang="en-US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7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TUDY BY JOHN SNOW, 1854&#10; Spot map of deaths from cholera in Golden Square area,&#10;London, 1854&#10;This pump&#10;was later&#10;suspec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04800"/>
            <a:ext cx="8458201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37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79764"/>
            <a:ext cx="82296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3091" y="304799"/>
            <a:ext cx="3228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 Distribution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106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5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pidemic curve&#10;It is a histogram that displays the course of an outbreak or&#10;epidemic by plotting the number of cases acco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6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) Common Source Epidemic&#10;• Common source ,single exposure epidemics&#10; Known as ‘point source’ epidemic.&#10; Exposure to th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2176"/>
            <a:ext cx="8610600" cy="660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40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5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799" cy="6400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5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ommon source epidemics are frequently, but not always, due to&#10;exposure to an infectious agent.&#10;E.g. : Food poisoning, Bh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19545"/>
            <a:ext cx="8458200" cy="58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8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HOPAL GAS TRAGEDY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868679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437431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 Bhopal disaster</a:t>
            </a:r>
            <a:r>
              <a:rPr lang="en-US" sz="24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was a gas leak incident on the night of 2–3 December 1984 at the Union Carbide India Limited pesticide plant </a:t>
            </a:r>
            <a:endParaRPr lang="en-US" sz="24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in Bhopal. </a:t>
            </a:r>
          </a:p>
          <a:p>
            <a:pPr algn="l"/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is considered to be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world's worst industrial disaster</a:t>
            </a:r>
            <a:r>
              <a:rPr lang="en-US" dirty="0">
                <a:solidFill>
                  <a:srgbClr val="C00000"/>
                </a:solidFill>
                <a:latin typeface="arial"/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0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mmon source, continuous or multiple exposure&#10;• Exposure from the source may be prolonged – continuous,&#10;repeated or inte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8668" y="5715000"/>
            <a:ext cx="3970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Times New Roman" pitchFamily="18" charset="0"/>
              </a:rPr>
              <a:t>e.g.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Times New Roman" pitchFamily="18" charset="0"/>
              </a:rPr>
              <a:t>water from contaminated well</a:t>
            </a:r>
          </a:p>
        </p:txBody>
      </p:sp>
    </p:spTree>
    <p:extLst>
      <p:ext uri="{BB962C8B-B14F-4D97-AF65-F5344CB8AC3E}">
        <p14:creationId xmlns:p14="http://schemas.microsoft.com/office/powerpoint/2010/main" val="111420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we view the world…..&#10;Pessimist: The glass is half empty.&#10;Optimist: The glass is half full.&#10;Epidemiologist: As compared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89154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5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17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6106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6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) Propagated epidemic&#10;• Most often of infectious origin and results from person to&#10;person transmission of the agent.&#10;• Ep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4582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19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458200" cy="601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20&#10;Course of a typical propagated epidemic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106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2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I. Periodic Fluctuations&#10;a) Seasonal trend –&#10;Seasonal variation is a well known characteristic of many&#10;communicable dise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868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b) Cyclic trend –&#10;Some diseases occur in cycles spread over short periods of&#10;time which may be days, weeks, months or yea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30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1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II. Long term or secular trends&#10;It implies changes in the occurrence of disease over a long&#10;period of time( i.e., a prog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630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6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2662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03564"/>
            <a:ext cx="8458200" cy="548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828800" y="761999"/>
            <a:ext cx="5715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Descriptive 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tudies</a:t>
            </a:r>
            <a:endParaRPr lang="ar-LY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304800"/>
            <a:ext cx="7467600" cy="10464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rtl="0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1-Case </a:t>
            </a: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report</a:t>
            </a:r>
          </a:p>
          <a:p>
            <a:pPr lvl="0"/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524000"/>
            <a:ext cx="746760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Detailed presentation of a single case 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Generally report a new or unique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finding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g   Previous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undescribed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diseases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Unexpected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link between diseases 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Unexpected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new therapeutic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effect</a:t>
            </a:r>
          </a:p>
          <a:p>
            <a:pPr lvl="0" algn="l"/>
            <a:endParaRPr lang="en-US" sz="2800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statistical analysis or comparison group is included in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design</a:t>
            </a:r>
          </a:p>
          <a:p>
            <a:pPr lvl="0" algn="l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75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iles.websitebuilder.prositehosting.co.uk/fasthosts30952/image/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9432"/>
            <a:ext cx="8382000" cy="60175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267201" y="687803"/>
            <a:ext cx="4495800" cy="461665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Type of Epidemiological Studies </a:t>
            </a:r>
          </a:p>
        </p:txBody>
      </p:sp>
    </p:spTree>
    <p:extLst>
      <p:ext uri="{BB962C8B-B14F-4D97-AF65-F5344CB8AC3E}">
        <p14:creationId xmlns:p14="http://schemas.microsoft.com/office/powerpoint/2010/main" val="273962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181" y="1447800"/>
            <a:ext cx="8776855" cy="43704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Experience of a group of patients with a similar diagnosis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Cases may be identified from a single or multiple sources </a:t>
            </a:r>
          </a:p>
          <a:p>
            <a:pPr algn="l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realistic design for rare disorders</a:t>
            </a:r>
          </a:p>
          <a:p>
            <a:pPr marL="342900" lvl="0" indent="-342900" algn="l" rtl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case-series is, effectively, a register of cases. </a:t>
            </a:r>
          </a:p>
          <a:p>
            <a:pPr marL="342900" lvl="0" indent="-342900" algn="l" rtl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Analyse cases together to learn about the disease.  </a:t>
            </a:r>
          </a:p>
          <a:p>
            <a:pPr marL="342900" lvl="0" indent="-342900" algn="l" rtl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Studying symptoms, signs, complications, </a:t>
            </a:r>
            <a:r>
              <a:rPr lang="en-GB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management ..etc.</a:t>
            </a:r>
            <a:endParaRPr lang="en-GB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Used in clinical education, audit and researc</a:t>
            </a:r>
            <a:r>
              <a:rPr lang="en-GB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545" y="55932"/>
            <a:ext cx="8776855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GB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2-Case series</a:t>
            </a:r>
            <a:endParaRPr lang="en-US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32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232320"/>
            <a:ext cx="8229600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3-Cross </a:t>
            </a: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sectional study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33400" y="1219200"/>
            <a:ext cx="8229600" cy="5201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Cross-sectional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study is also known as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“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revalence  study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 rt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type of observational study that analyzes data from a population,  at a specific point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Is 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simplest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all the observational studies.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The 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results can be projected on the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whole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population provided the sampling has been done correctly. </a:t>
            </a:r>
            <a:endParaRPr lang="en-US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Is more useful for 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chronic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than acute disease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It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tells us about the </a:t>
            </a:r>
            <a:r>
              <a:rPr lang="en-US" sz="2800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distribution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a disease in population rather than its 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etiology</a:t>
            </a:r>
          </a:p>
        </p:txBody>
      </p:sp>
    </p:spTree>
    <p:extLst>
      <p:ext uri="{BB962C8B-B14F-4D97-AF65-F5344CB8AC3E}">
        <p14:creationId xmlns:p14="http://schemas.microsoft.com/office/powerpoint/2010/main" val="23112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15399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4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672" y="1143000"/>
            <a:ext cx="8652164" cy="29546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endParaRPr lang="en-US" dirty="0" smtClean="0"/>
          </a:p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tudy uses data from entire populations to compare disease frequency between different groups during the same period of time or in same population at different 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points in time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      No. of cigarettes smoked per day </a:t>
            </a:r>
          </a:p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and annual lung cancer deaths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6322" name="Picture 2" descr="Image result for smoking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6" y="4374654"/>
            <a:ext cx="8686800" cy="22547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7400" y="381000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4- Correlation studies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764095"/>
            <a:ext cx="8763000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study the effects of migration on the frequency of disease occurrence. </a:t>
            </a:r>
          </a:p>
          <a:p>
            <a:pPr lvl="0" algn="l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studies help clarify whether a disease of unknown cause is determined principally by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genetic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inheritance or by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environmental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exposure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Japanese immigrants to USA 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57346" name="Picture 2" descr="Image result for migration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80415"/>
            <a:ext cx="8763000" cy="2528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88583" y="152400"/>
            <a:ext cx="4869415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 Migration studies</a:t>
            </a:r>
            <a:endParaRPr lang="en-US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66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5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1348" y="3657600"/>
            <a:ext cx="5791200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Community Medicine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71348" y="2321004"/>
            <a:ext cx="57912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Case – Control study</a:t>
            </a:r>
          </a:p>
        </p:txBody>
      </p:sp>
    </p:spTree>
    <p:extLst>
      <p:ext uri="{BB962C8B-B14F-4D97-AF65-F5344CB8AC3E}">
        <p14:creationId xmlns:p14="http://schemas.microsoft.com/office/powerpoint/2010/main" val="15204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unched Tape 3"/>
          <p:cNvSpPr/>
          <p:nvPr/>
        </p:nvSpPr>
        <p:spPr>
          <a:xfrm>
            <a:off x="533400" y="1219200"/>
            <a:ext cx="7183582" cy="297674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33400" y="533400"/>
            <a:ext cx="860713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2-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Analytical Epidemiology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b="1" kern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Second major type of epidemiology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Objective not formulate hypothesis but to test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hypothesis </a:t>
            </a:r>
            <a:endParaRPr lang="en-US" sz="2400" b="1" kern="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38597560"/>
              </p:ext>
            </p:extLst>
          </p:nvPr>
        </p:nvGraphicFramePr>
        <p:xfrm>
          <a:off x="685800" y="4267200"/>
          <a:ext cx="5867400" cy="238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0"/>
            <a:ext cx="2514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2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418" y="1295400"/>
            <a:ext cx="8458200" cy="52629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+mj-cs"/>
              </a:rPr>
              <a:t>- It called 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cs typeface="+mj-cs"/>
              </a:rPr>
              <a:t>retrospective</a:t>
            </a:r>
            <a:r>
              <a:rPr lang="en-US" sz="2800" dirty="0" smtClean="0">
                <a:latin typeface="Times New Roman" pitchFamily="18" charset="0"/>
                <a:cs typeface="+mj-cs"/>
              </a:rPr>
              <a:t> study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+mj-cs"/>
              </a:rPr>
              <a:t>- A </a:t>
            </a:r>
            <a:r>
              <a:rPr lang="en-US" sz="2800" dirty="0">
                <a:latin typeface="Times New Roman" pitchFamily="18" charset="0"/>
                <a:cs typeface="+mj-cs"/>
              </a:rPr>
              <a:t>study that compares patients who have a disease or outcome of interest (cases) with patients who do not have </a:t>
            </a:r>
            <a:endParaRPr lang="en-US" sz="2800" dirty="0" smtClean="0">
              <a:latin typeface="Times New Roman" pitchFamily="18" charset="0"/>
              <a:cs typeface="+mj-cs"/>
            </a:endParaRP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+mj-cs"/>
              </a:rPr>
              <a:t>the </a:t>
            </a:r>
            <a:r>
              <a:rPr lang="en-US" sz="2800" dirty="0">
                <a:latin typeface="Times New Roman" pitchFamily="18" charset="0"/>
                <a:cs typeface="+mj-cs"/>
              </a:rPr>
              <a:t>disease or outcome (controls), </a:t>
            </a:r>
            <a:endParaRPr lang="en-US" sz="2800" dirty="0" smtClean="0">
              <a:latin typeface="Times New Roman" pitchFamily="18" charset="0"/>
              <a:cs typeface="+mj-cs"/>
            </a:endParaRP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+mj-cs"/>
              </a:rPr>
              <a:t>- It </a:t>
            </a:r>
            <a:r>
              <a:rPr lang="en-US" sz="2800" dirty="0">
                <a:latin typeface="Times New Roman" pitchFamily="18" charset="0"/>
                <a:cs typeface="+mj-cs"/>
              </a:rPr>
              <a:t>looks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+mj-cs"/>
              </a:rPr>
              <a:t>back retrospectively </a:t>
            </a:r>
            <a:r>
              <a:rPr lang="en-US" sz="2800" dirty="0">
                <a:latin typeface="Times New Roman" pitchFamily="18" charset="0"/>
                <a:cs typeface="+mj-cs"/>
              </a:rPr>
              <a:t>to compare how frequently the exposure to a risk factor is present in each group to determine the relationship between the risk factor and the </a:t>
            </a:r>
            <a:r>
              <a:rPr lang="en-US" sz="2800" dirty="0" smtClean="0">
                <a:latin typeface="Times New Roman" pitchFamily="18" charset="0"/>
                <a:cs typeface="+mj-cs"/>
              </a:rPr>
              <a:t>disease.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238734"/>
            <a:ext cx="5334000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Case – control study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91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404937"/>
            <a:ext cx="8458200" cy="4228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endParaRPr lang="en-US" sz="28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</a:rPr>
              <a:t>objective is </a:t>
            </a: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</a:rPr>
              <a:t>to test causal hypothesis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-Both cause and outcome (disease) have occurred before doing the study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-Proceeds backwards from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effect to </a:t>
            </a: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endParaRPr lang="en-US" sz="2800" b="1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"/>
            <a:ext cx="5572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4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304800"/>
            <a:ext cx="85344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rtl="0"/>
            <a:r>
              <a:rPr lang="en-GB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Observational study </a:t>
            </a:r>
            <a:endParaRPr lang="ar-SA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371600"/>
            <a:ext cx="8534400" cy="526297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</a:pPr>
            <a:r>
              <a:rPr lang="en-GB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one in which information is collected without changing the </a:t>
            </a:r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environment</a:t>
            </a:r>
          </a:p>
          <a:p>
            <a:pPr lvl="0" algn="l" rtl="0">
              <a:lnSpc>
                <a:spcPct val="150000"/>
              </a:lnSpc>
            </a:pPr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(i.e. nothing is </a:t>
            </a:r>
            <a:r>
              <a:rPr lang="en-GB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manipulated). </a:t>
            </a:r>
          </a:p>
          <a:p>
            <a:pPr lvl="0" algn="l" rtl="0"/>
            <a:endParaRPr lang="en-GB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GB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may be </a:t>
            </a:r>
            <a:r>
              <a:rPr lang="en-GB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GB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escriptive</a:t>
            </a:r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r>
              <a:rPr lang="en-GB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2- </a:t>
            </a:r>
            <a:r>
              <a:rPr lang="en-GB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nalytic</a:t>
            </a:r>
            <a:r>
              <a:rPr lang="en-GB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endParaRPr lang="en-GB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endParaRPr lang="en-GB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37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0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381000"/>
            <a:ext cx="7924800" cy="707886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Steps in a Case Control study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Image result for steps of case control stu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447800"/>
            <a:ext cx="8229600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4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726" y="713509"/>
            <a:ext cx="7765473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I- a- Selection of Cases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7772400" cy="19882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Cases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selected should have the correct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Only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cases with 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confirmed diagnosis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 be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included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Char char="-"/>
            </a:pPr>
            <a:endParaRPr lang="en-US" sz="28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4109921"/>
            <a:ext cx="345479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Sources of cases </a:t>
            </a:r>
            <a:endParaRPr lang="en-US" sz="2400" b="1" dirty="0"/>
          </a:p>
        </p:txBody>
      </p:sp>
      <p:sp>
        <p:nvSpPr>
          <p:cNvPr id="6" name="Right Arrow 5"/>
          <p:cNvSpPr/>
          <p:nvPr/>
        </p:nvSpPr>
        <p:spPr>
          <a:xfrm>
            <a:off x="4381500" y="4071610"/>
            <a:ext cx="8763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381500" y="4638020"/>
            <a:ext cx="876300" cy="3149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86283" y="3946919"/>
            <a:ext cx="2943433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General population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76338" y="4533900"/>
            <a:ext cx="168646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835" y="152399"/>
            <a:ext cx="76962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I- b- Selection </a:t>
            </a:r>
            <a:r>
              <a:rPr lang="en-US" sz="32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Controls</a:t>
            </a:r>
            <a:endParaRPr lang="en-US" sz="32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1064"/>
            <a:ext cx="80010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 must be ideally matching with the cases by age, sex and other characteristic except the control must not be suffering from disease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635" y="4419600"/>
            <a:ext cx="8610600" cy="16435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endParaRPr lang="en-US" sz="2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4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many controls will you take for a case?</a:t>
            </a:r>
          </a:p>
          <a:p>
            <a:pPr lvl="1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70000"/>
            </a:pPr>
            <a:r>
              <a:rPr lang="en-US" sz="2400" b="1" kern="0" dirty="0">
                <a:latin typeface="Times New Roman" pitchFamily="18" charset="0"/>
                <a:cs typeface="Times New Roman" pitchFamily="18" charset="0"/>
              </a:rPr>
              <a:t>In large studies generally 1</a:t>
            </a:r>
          </a:p>
          <a:p>
            <a:pPr lvl="1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CCFF"/>
              </a:buClr>
              <a:buSzPct val="70000"/>
            </a:pPr>
            <a:r>
              <a:rPr lang="en-US" sz="2400" b="1" kern="0" dirty="0">
                <a:latin typeface="Times New Roman" pitchFamily="18" charset="0"/>
                <a:cs typeface="Times New Roman" pitchFamily="18" charset="0"/>
              </a:rPr>
              <a:t>In small studies (below 50) </a:t>
            </a:r>
            <a:r>
              <a:rPr lang="en-US" sz="2400" b="1" kern="0" dirty="0" smtClean="0">
                <a:latin typeface="Times New Roman" pitchFamily="18" charset="0"/>
                <a:cs typeface="Times New Roman" pitchFamily="18" charset="0"/>
              </a:rPr>
              <a:t>2 to 4 for each case </a:t>
            </a:r>
            <a:endParaRPr lang="en-US" sz="24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2736503"/>
            <a:ext cx="268054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l"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Sources of controls</a:t>
            </a:r>
            <a:endParaRPr lang="en-US" sz="2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85342" y="2182505"/>
            <a:ext cx="61586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Hospitals </a:t>
            </a: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(patients having other disease)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18529" y="2803525"/>
            <a:ext cx="3799438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Neighborhood </a:t>
            </a: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controls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5262" y="3826234"/>
            <a:ext cx="300796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General </a:t>
            </a: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population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200400" y="2413337"/>
            <a:ext cx="0" cy="122802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00400" y="2413337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00400" y="3027351"/>
            <a:ext cx="60959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00400" y="3641366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00400" y="4038600"/>
            <a:ext cx="60959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00400" y="3652841"/>
            <a:ext cx="0" cy="38575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03518" y="33459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Relatives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47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228600"/>
            <a:ext cx="33528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II-Matching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600200"/>
            <a:ext cx="8534400" cy="3797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Matching is a process by which we select controls in a such a way that they are similar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to cases in important  variables</a:t>
            </a:r>
          </a:p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Age, Sex, Occupation  etc.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tabLst/>
              <a:defRPr/>
            </a:pP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6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55284"/>
            <a:ext cx="65532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Matching - examples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990600"/>
            <a:ext cx="8686800" cy="5521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studying Lung cancer the Controls should be males and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females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studying Lung cancer the Controls should be adult males and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young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boys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studying Breast cancer the controls should be females and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males!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studying Breast cancer the controls should be adult females and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young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girls</a:t>
            </a:r>
          </a:p>
        </p:txBody>
      </p:sp>
    </p:spTree>
    <p:extLst>
      <p:ext uri="{BB962C8B-B14F-4D97-AF65-F5344CB8AC3E}">
        <p14:creationId xmlns:p14="http://schemas.microsoft.com/office/powerpoint/2010/main" val="4960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533399"/>
            <a:ext cx="69342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III-Measurement of exposure to cause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371600"/>
            <a:ext cx="7620000" cy="4493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must be a clear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the risk factor.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-That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 be same for Cases and Controls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Smoking 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No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of cigarettes, </a:t>
            </a:r>
            <a:endParaRPr lang="en-US" sz="28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Duration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smoking </a:t>
            </a:r>
          </a:p>
          <a:p>
            <a:pPr lvl="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Type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cigarette etc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01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98473"/>
            <a:ext cx="44196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IV-Analysis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001782"/>
            <a:ext cx="8229600" cy="14711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Calculate </a:t>
            </a:r>
            <a:r>
              <a:rPr lang="en-US" sz="28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exposure rates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 cases and controls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Calculate the </a:t>
            </a:r>
            <a:r>
              <a:rPr lang="en-US" sz="28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disease risk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associated with exposure (Odds ratio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oup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96508"/>
              </p:ext>
            </p:extLst>
          </p:nvPr>
        </p:nvGraphicFramePr>
        <p:xfrm>
          <a:off x="457199" y="2743200"/>
          <a:ext cx="8001001" cy="381000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57400"/>
                <a:gridCol w="2743201"/>
                <a:gridCol w="3200400"/>
              </a:tblGrid>
              <a:tr h="114164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66"/>
                        </a:buClr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2x2 design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Cases (Disease+)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Control (Disease-)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</a:tr>
              <a:tr h="1047075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Risk factor present(+)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</a:tr>
              <a:tr h="1047075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Risk factor absent (-)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</a:tr>
              <a:tr h="574202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a+c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 + 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328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Exposure Rates                     a Exposure Rates among cases /disease =                    a+c                     bExp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458200" cy="61722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09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73856" y="228600"/>
            <a:ext cx="8015287" cy="914400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>
            <a:off x="822325" y="4648200"/>
            <a:ext cx="6858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Exposure rate to smoking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Cases =     a / </a:t>
            </a:r>
            <a:r>
              <a:rPr lang="en-US" sz="2400" b="1" dirty="0" err="1" smtClean="0">
                <a:solidFill>
                  <a:srgbClr val="000000"/>
                </a:solidFill>
              </a:rPr>
              <a:t>a+c</a:t>
            </a:r>
            <a:r>
              <a:rPr lang="en-US" sz="2400" b="1" dirty="0" smtClean="0">
                <a:solidFill>
                  <a:srgbClr val="000000"/>
                </a:solidFill>
              </a:rPr>
              <a:t>       33/35 =   94.2%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Controls =  b / </a:t>
            </a:r>
            <a:r>
              <a:rPr lang="en-US" sz="2400" b="1" dirty="0" err="1" smtClean="0">
                <a:solidFill>
                  <a:srgbClr val="000000"/>
                </a:solidFill>
              </a:rPr>
              <a:t>b+d</a:t>
            </a:r>
            <a:r>
              <a:rPr lang="en-US" sz="2400" b="1" dirty="0" smtClean="0">
                <a:solidFill>
                  <a:srgbClr val="000000"/>
                </a:solidFill>
              </a:rPr>
              <a:t>        55/82 =  67%</a:t>
            </a:r>
          </a:p>
        </p:txBody>
      </p:sp>
      <p:sp>
        <p:nvSpPr>
          <p:cNvPr id="16439" name="Line 55"/>
          <p:cNvSpPr>
            <a:spLocks noChangeShapeType="1"/>
          </p:cNvSpPr>
          <p:nvPr/>
        </p:nvSpPr>
        <p:spPr bwMode="auto">
          <a:xfrm>
            <a:off x="3352800" y="16764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0" name="Line 56"/>
          <p:cNvSpPr>
            <a:spLocks noChangeShapeType="1"/>
          </p:cNvSpPr>
          <p:nvPr/>
        </p:nvSpPr>
        <p:spPr bwMode="auto">
          <a:xfrm>
            <a:off x="5257800" y="16764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1" name="Line 57"/>
          <p:cNvSpPr>
            <a:spLocks noChangeShapeType="1"/>
          </p:cNvSpPr>
          <p:nvPr/>
        </p:nvSpPr>
        <p:spPr bwMode="auto">
          <a:xfrm>
            <a:off x="1143000" y="22860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>
            <a:off x="1143000" y="3138488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>
            <a:off x="1143000" y="4038600"/>
            <a:ext cx="64770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>
            <a:off x="7086600" y="165735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445" name="Rectangle 61"/>
          <p:cNvSpPr>
            <a:spLocks noChangeArrowheads="1"/>
          </p:cNvSpPr>
          <p:nvPr/>
        </p:nvSpPr>
        <p:spPr bwMode="auto">
          <a:xfrm>
            <a:off x="3505200" y="1600200"/>
            <a:ext cx="1600200" cy="64135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Cases (Lung cancer +)</a:t>
            </a:r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5334000" y="1568450"/>
            <a:ext cx="175260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Controls ( No lung cancer)</a:t>
            </a:r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1524000" y="2514600"/>
            <a:ext cx="1358064" cy="36933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Smoking +</a:t>
            </a:r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1495425" y="3400425"/>
            <a:ext cx="1300356" cy="36933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Smoking -</a:t>
            </a:r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3962400" y="2514600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33(a)</a:t>
            </a:r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5759450" y="2514600"/>
            <a:ext cx="7360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55(b)</a:t>
            </a:r>
          </a:p>
        </p:txBody>
      </p:sp>
      <p:sp>
        <p:nvSpPr>
          <p:cNvPr id="16451" name="Rectangle 67"/>
          <p:cNvSpPr>
            <a:spLocks noChangeArrowheads="1"/>
          </p:cNvSpPr>
          <p:nvPr/>
        </p:nvSpPr>
        <p:spPr bwMode="auto">
          <a:xfrm>
            <a:off x="3962400" y="3367088"/>
            <a:ext cx="5950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2(c)</a:t>
            </a:r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5702300" y="3381375"/>
            <a:ext cx="7360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27(d)</a:t>
            </a:r>
          </a:p>
        </p:txBody>
      </p:sp>
      <p:sp>
        <p:nvSpPr>
          <p:cNvPr id="16453" name="Rectangle 69"/>
          <p:cNvSpPr>
            <a:spLocks noChangeArrowheads="1"/>
          </p:cNvSpPr>
          <p:nvPr/>
        </p:nvSpPr>
        <p:spPr bwMode="auto">
          <a:xfrm>
            <a:off x="3810000" y="4114800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35(</a:t>
            </a:r>
            <a:r>
              <a:rPr lang="en-US" b="1" dirty="0" err="1" smtClean="0">
                <a:solidFill>
                  <a:srgbClr val="000000"/>
                </a:solidFill>
              </a:rPr>
              <a:t>a+c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6454" name="Rectangle 70"/>
          <p:cNvSpPr>
            <a:spLocks noChangeArrowheads="1"/>
          </p:cNvSpPr>
          <p:nvPr/>
        </p:nvSpPr>
        <p:spPr bwMode="auto">
          <a:xfrm>
            <a:off x="5575300" y="4129088"/>
            <a:ext cx="10118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82(</a:t>
            </a:r>
            <a:r>
              <a:rPr lang="en-US" b="1" dirty="0" err="1" smtClean="0">
                <a:solidFill>
                  <a:srgbClr val="000000"/>
                </a:solidFill>
              </a:rPr>
              <a:t>b+d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3467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5" grpId="0" animBg="1"/>
      <p:bldP spid="16446" grpId="0" animBg="1"/>
      <p:bldP spid="16447" grpId="0" animBg="1"/>
      <p:bldP spid="16448" grpId="0" animBg="1"/>
      <p:bldP spid="16449" grpId="0"/>
      <p:bldP spid="16450" grpId="0"/>
      <p:bldP spid="16451" grpId="0"/>
      <p:bldP spid="16452" grpId="0"/>
      <p:bldP spid="16453" grpId="0"/>
      <p:bldP spid="164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526473"/>
            <a:ext cx="3810000" cy="56323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rtl="0"/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rtl="0"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1-Descriptive</a:t>
            </a:r>
          </a:p>
          <a:p>
            <a:pPr lvl="0" algn="l" rtl="0">
              <a:lnSpc>
                <a:spcPct val="150000"/>
              </a:lnSpc>
            </a:pP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Studies entail the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Collection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Describing 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Interpretation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>
              <a:lnSpc>
                <a:spcPct val="150000"/>
              </a:lnSpc>
            </a:pP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data.</a:t>
            </a:r>
          </a:p>
        </p:txBody>
      </p:sp>
      <p:pic>
        <p:nvPicPr>
          <p:cNvPr id="10246" name="Picture 6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533400"/>
            <a:ext cx="48006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06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647" y="450794"/>
            <a:ext cx="3733800" cy="584775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Estimation of risk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4647" y="1676400"/>
            <a:ext cx="8305800" cy="46597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endParaRPr lang="en-US" sz="28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Those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who are having lung cancer are smoking more(94.2%)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 it does </a:t>
            </a:r>
            <a:r>
              <a:rPr lang="en-US" sz="28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mean that 94.2% of all smokers will develop lung cancer.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 estimate risk to develop lung cancer in smokers by calculating ‘Odds ratio’</a:t>
            </a:r>
          </a:p>
        </p:txBody>
      </p:sp>
      <p:pic>
        <p:nvPicPr>
          <p:cNvPr id="70658" name="Picture 2" descr="Image result for Estimation of r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65" y="153713"/>
            <a:ext cx="4173682" cy="19036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6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7744" y="1219200"/>
            <a:ext cx="8305800" cy="49613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Odds ratio is calculated to estimate the </a:t>
            </a:r>
            <a:r>
              <a:rPr lang="en-US" sz="28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risk of disease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 those who are exposed to 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Odds ratio  =  ad /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33 x 27 / 55 x 2 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 8.1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Those who smoke have 8.1 times the risk of developing Lung cancer than those who do not smoke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If the odds ratio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(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means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risk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744" y="362634"/>
            <a:ext cx="206498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Odds ratio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Image result for Relative r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5344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Image result for odds ratio examp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457200"/>
            <a:ext cx="7845425" cy="5943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482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657" y="43543"/>
            <a:ext cx="895894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3352800"/>
            <a:ext cx="6019800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Dr.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Community M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edicine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600" y="2274839"/>
            <a:ext cx="51054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Cohort </a:t>
            </a: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89847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152400"/>
            <a:ext cx="281940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Cohort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921841"/>
            <a:ext cx="8001000" cy="31454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US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a group of people who share a common characteristic or experience</a:t>
            </a:r>
          </a:p>
          <a:p>
            <a:pPr marL="742950" lvl="1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2" charset="2"/>
              <a:buChar char="¨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 born on a same day</a:t>
            </a:r>
          </a:p>
          <a:p>
            <a:pPr marL="742950" lvl="1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2" charset="2"/>
              <a:buChar char="¨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Students who joined college in a year</a:t>
            </a:r>
          </a:p>
          <a:p>
            <a:pPr marL="742950" lvl="1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2" charset="2"/>
              <a:buChar char="¨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Students from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Benghazi,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students from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Albida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2" charset="2"/>
              <a:buChar char="¨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 doing same work e.g. doctors</a:t>
            </a:r>
          </a:p>
        </p:txBody>
      </p:sp>
      <p:pic>
        <p:nvPicPr>
          <p:cNvPr id="7168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67317"/>
            <a:ext cx="8001000" cy="256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6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3320" y="1524000"/>
            <a:ext cx="8382000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endParaRPr lang="en-US" sz="28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Also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28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Prospective</a:t>
            </a:r>
            <a:r>
              <a:rPr lang="en-US" sz="28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 Incidence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 or longitudinal study.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 is done on people </a:t>
            </a:r>
            <a:r>
              <a:rPr lang="en-US" sz="28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disease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occurs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study group are observed over a period of time to determine the frequency of disease among them 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Proceeds from   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cause to effect  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09130" y="591234"/>
            <a:ext cx="317266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defRPr/>
            </a:pPr>
            <a:r>
              <a:rPr lang="en-US" sz="3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2-Cohort </a:t>
            </a:r>
            <a:r>
              <a:rPr lang="en-US" sz="36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11522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6106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29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Indications for cohort study&#10;• There is good evidence of an association between&#10;exposure and disease, from other studies.&#10;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39200" cy="6400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2400" y="381000"/>
            <a:ext cx="4724400" cy="6001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distinctive feature of this approach is that its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primary concern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with </a:t>
            </a:r>
            <a:r>
              <a:rPr lang="en-US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Description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rather than with the testing of hypotheses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proving causality. </a:t>
            </a:r>
          </a:p>
          <a:p>
            <a:pPr lvl="0" algn="l" rtl="0"/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descriptive study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we can </a:t>
            </a:r>
            <a:endParaRPr lang="en-US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generate </a:t>
            </a:r>
            <a:r>
              <a:rPr lang="en-US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hypothesis</a:t>
            </a:r>
            <a:r>
              <a:rPr lang="en-US" sz="32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 further information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3252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15" y="381000"/>
            <a:ext cx="3871686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99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620000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8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6106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Image result for Elements of a Cohort stu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6868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4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799"/>
            <a:ext cx="662939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1-Selection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Study Cohort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458200" cy="49182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 are selected from general population or from specific groups e.g. Doctors, students etc.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 of the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 cohort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must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have the  disease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 of the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 cohort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must be exposed to the risk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factor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General population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Framingham heart study 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Special groups 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* Select groups 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doctors,nurses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,lawyer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*Exposure groups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radiologists exposed to X rays 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9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27914"/>
            <a:ext cx="5715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Obtaining data on exposure 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44196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61060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Cohort members: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interviews or mailed questionnaires             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Doll &amp;Hill.</a:t>
            </a:r>
          </a:p>
          <a:p>
            <a:pPr algn="l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Review of records: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Information can be obtained from medical records </a:t>
            </a:r>
          </a:p>
          <a:p>
            <a:pPr algn="l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Medical examination or special tests: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BP, ECG </a:t>
            </a:r>
          </a:p>
          <a:p>
            <a:pPr algn="l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Environmental surveys: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exposure levels of suspected factors in environment where the cohort lived or worked.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374073"/>
            <a:ext cx="62484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3-Selection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2673" y="1447800"/>
            <a:ext cx="8229600" cy="38841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endParaRPr lang="en-US" sz="28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Members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 cohort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must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have the disease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Members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 cohort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must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 exposed to the risk factor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the control cohort must be similar to the study cohort in age, sex etc</a:t>
            </a:r>
            <a:r>
              <a:rPr 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Tx/>
              <a:buChar char="-"/>
            </a:pPr>
            <a:endParaRPr lang="en-US" sz="28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88039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304799"/>
            <a:ext cx="25314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4-Follow up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8153400" cy="38964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cs typeface="Arial"/>
              </a:rPr>
              <a:t>- </a:t>
            </a:r>
            <a:r>
              <a:rPr lang="en-US" sz="32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Study cohort and Control cohort is followed up to see how many develop the disease</a:t>
            </a:r>
          </a:p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 is done by</a:t>
            </a:r>
          </a:p>
          <a:p>
            <a:pPr lvl="1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Medical examination</a:t>
            </a:r>
          </a:p>
          <a:p>
            <a:pPr lvl="1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 visit, Phone call etc. </a:t>
            </a:r>
          </a:p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 up is difficult because some persons will not </a:t>
            </a:r>
            <a:r>
              <a:rPr lang="en-US" sz="32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respond, or losses to follow –up (Attrition)</a:t>
            </a:r>
            <a:endParaRPr lang="en-US" sz="32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0100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0400" y="228600"/>
            <a:ext cx="2008883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5-Analysis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Incidence rates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outcome among exposed and non- exposed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Estimation of risk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87630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3730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068727"/>
              </p:ext>
            </p:extLst>
          </p:nvPr>
        </p:nvGraphicFramePr>
        <p:xfrm>
          <a:off x="457200" y="1066800"/>
          <a:ext cx="8229600" cy="425608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362200"/>
                <a:gridCol w="2133600"/>
                <a:gridCol w="2133600"/>
                <a:gridCol w="1600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</a:tr>
              <a:tr h="1303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a+b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c+d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a+c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b+d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 horzOverflow="overflow">
                    <a:solidFill>
                      <a:srgbClr val="99FF99"/>
                    </a:solidFill>
                  </a:tcPr>
                </a:tc>
              </a:tr>
            </a:tbl>
          </a:graphicData>
        </a:graphic>
      </p:graphicFrame>
      <p:sp>
        <p:nvSpPr>
          <p:cNvPr id="22560" name="AutoShape 32"/>
          <p:cNvSpPr>
            <a:spLocks noChangeArrowheads="1"/>
          </p:cNvSpPr>
          <p:nvPr/>
        </p:nvSpPr>
        <p:spPr bwMode="auto">
          <a:xfrm>
            <a:off x="626052" y="2071688"/>
            <a:ext cx="2057400" cy="1066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Study Cohort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Smoking +</a:t>
            </a:r>
          </a:p>
        </p:txBody>
      </p:sp>
      <p:sp>
        <p:nvSpPr>
          <p:cNvPr id="22561" name="AutoShape 33"/>
          <p:cNvSpPr>
            <a:spLocks noChangeArrowheads="1"/>
          </p:cNvSpPr>
          <p:nvPr/>
        </p:nvSpPr>
        <p:spPr bwMode="auto">
          <a:xfrm>
            <a:off x="630815" y="3422940"/>
            <a:ext cx="2052637" cy="10668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Control Cohort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Smoking -</a:t>
            </a:r>
          </a:p>
        </p:txBody>
      </p:sp>
      <p:sp>
        <p:nvSpPr>
          <p:cNvPr id="22562" name="AutoShape 34"/>
          <p:cNvSpPr>
            <a:spLocks noChangeArrowheads="1"/>
          </p:cNvSpPr>
          <p:nvPr/>
        </p:nvSpPr>
        <p:spPr bwMode="auto">
          <a:xfrm>
            <a:off x="2936731" y="1108364"/>
            <a:ext cx="1946564" cy="762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Disease +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Lung cancer +</a:t>
            </a:r>
          </a:p>
        </p:txBody>
      </p:sp>
      <p:sp>
        <p:nvSpPr>
          <p:cNvPr id="22563" name="AutoShape 35"/>
          <p:cNvSpPr>
            <a:spLocks noChangeArrowheads="1"/>
          </p:cNvSpPr>
          <p:nvPr/>
        </p:nvSpPr>
        <p:spPr bwMode="auto">
          <a:xfrm>
            <a:off x="5105400" y="1108364"/>
            <a:ext cx="1966479" cy="7620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Disease –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No Lung cancer</a:t>
            </a:r>
          </a:p>
        </p:txBody>
      </p:sp>
      <p:sp>
        <p:nvSpPr>
          <p:cNvPr id="22564" name="AutoShape 36"/>
          <p:cNvSpPr>
            <a:spLocks noChangeArrowheads="1"/>
          </p:cNvSpPr>
          <p:nvPr/>
        </p:nvSpPr>
        <p:spPr bwMode="auto">
          <a:xfrm>
            <a:off x="3487449" y="2224088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70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> (a)</a:t>
            </a:r>
          </a:p>
        </p:txBody>
      </p:sp>
      <p:sp>
        <p:nvSpPr>
          <p:cNvPr id="22565" name="AutoShape 37"/>
          <p:cNvSpPr>
            <a:spLocks noChangeArrowheads="1"/>
          </p:cNvSpPr>
          <p:nvPr/>
        </p:nvSpPr>
        <p:spPr bwMode="auto">
          <a:xfrm>
            <a:off x="5433580" y="2224088"/>
            <a:ext cx="1219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6930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  (b)</a:t>
            </a:r>
          </a:p>
        </p:txBody>
      </p:sp>
      <p:sp>
        <p:nvSpPr>
          <p:cNvPr id="22566" name="AutoShape 38"/>
          <p:cNvSpPr>
            <a:spLocks noChangeArrowheads="1"/>
          </p:cNvSpPr>
          <p:nvPr/>
        </p:nvSpPr>
        <p:spPr bwMode="auto">
          <a:xfrm>
            <a:off x="3452813" y="3519488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</a:rPr>
              <a:t>3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</a:rPr>
              <a:t>(c)</a:t>
            </a:r>
          </a:p>
        </p:txBody>
      </p:sp>
      <p:sp>
        <p:nvSpPr>
          <p:cNvPr id="22567" name="AutoShape 39"/>
          <p:cNvSpPr>
            <a:spLocks noChangeArrowheads="1"/>
          </p:cNvSpPr>
          <p:nvPr/>
        </p:nvSpPr>
        <p:spPr bwMode="auto">
          <a:xfrm>
            <a:off x="5419725" y="3443288"/>
            <a:ext cx="1219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2997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 (d)</a:t>
            </a:r>
          </a:p>
        </p:txBody>
      </p:sp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920895" y="5645727"/>
            <a:ext cx="7924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Incidence rate among smokers = 70/7000 = 10 per 1000</a:t>
            </a:r>
          </a:p>
        </p:txBody>
      </p:sp>
      <p:sp>
        <p:nvSpPr>
          <p:cNvPr id="22571" name="Text Box 43"/>
          <p:cNvSpPr txBox="1">
            <a:spLocks noChangeArrowheads="1"/>
          </p:cNvSpPr>
          <p:nvPr/>
        </p:nvSpPr>
        <p:spPr bwMode="auto">
          <a:xfrm>
            <a:off x="844695" y="6116782"/>
            <a:ext cx="807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Incidence rate among non-smokers = 3/3000 = 1 per 1000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499879" y="391180"/>
            <a:ext cx="45720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Smoking and Lung cancer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78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590800"/>
            <a:ext cx="2127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Relative risk =</a:t>
            </a:r>
            <a:endParaRPr kumimoji="0" lang="en-US" sz="105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455" y="2438400"/>
            <a:ext cx="8763000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Incidence of disease among exposed             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Incidence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disease among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non-exposed    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10/1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10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Relative risk of 10 means that those who smoke have </a:t>
            </a:r>
            <a:r>
              <a:rPr lang="en-US" sz="24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times </a:t>
            </a: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more risk of developing lung cancer than those who are not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smoking</a:t>
            </a: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relative risk is </a:t>
            </a:r>
            <a:r>
              <a:rPr lang="en-US" sz="24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that means there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 risk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00400" y="2895599"/>
            <a:ext cx="5105400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34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76200"/>
            <a:ext cx="8763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7140" y="2664767"/>
            <a:ext cx="2127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Relative risk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9785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381000"/>
            <a:ext cx="853440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These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studies basically ask the questions: 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 Who is getting the disease?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Person distribution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Where is it occurring?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Place distribution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When is the disease occurring?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Time distribution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Descriptive Epidemiology&#10;19&#10;PERSON&#10;PLACE&#10;TIME&#10;Think of this as the standard&#10;dimensions used to track the&#10;occurrence of a d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8534400" cy="3657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34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Image result for Relative r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8915400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937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Image result for difference between case control and cohort stu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86800" cy="594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85704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8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810000"/>
            <a:ext cx="6934200" cy="1446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Dr.Amina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Elsaid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Community Medicine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80655" y="2705724"/>
            <a:ext cx="71628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l">
              <a:defRPr/>
            </a:pPr>
            <a:r>
              <a:rPr lang="en-US" sz="44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Experimental Epidemiology</a:t>
            </a:r>
          </a:p>
        </p:txBody>
      </p:sp>
    </p:spTree>
    <p:extLst>
      <p:ext uri="{BB962C8B-B14F-4D97-AF65-F5344CB8AC3E}">
        <p14:creationId xmlns:p14="http://schemas.microsoft.com/office/powerpoint/2010/main" val="11964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ABOUBAKR ELNASHAR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582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6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andomized controlled trial: Going for the G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6868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00145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83673"/>
            <a:ext cx="8458199" cy="47890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800" kern="0" dirty="0">
                <a:latin typeface="Times New Roman" pitchFamily="18" charset="0"/>
                <a:cs typeface="Times New Roman" pitchFamily="18" charset="0"/>
              </a:rPr>
              <a:t>select two groups of patients and give the new medicine to study group and the old medicine to control group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sz="2800" kern="0" dirty="0">
                <a:latin typeface="Times New Roman" pitchFamily="18" charset="0"/>
                <a:cs typeface="Times New Roman" pitchFamily="18" charset="0"/>
              </a:rPr>
              <a:t>You see how many patients of the study group got cured and how many of the control group got cured</a:t>
            </a:r>
          </a:p>
          <a:p>
            <a:pPr marL="342900" lvl="0" indent="-34290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sz="2800" kern="0" dirty="0">
                <a:latin typeface="Times New Roman" pitchFamily="18" charset="0"/>
                <a:cs typeface="Times New Roman" pitchFamily="18" charset="0"/>
              </a:rPr>
              <a:t>Then do analysis to see whether the new drug is better than the old 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one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1" y="152400"/>
            <a:ext cx="37338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36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trial</a:t>
            </a:r>
            <a:endParaRPr lang="en-US" sz="14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9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&#10; The first instance of random allocation of patients to experimental&#10;and control conditions is attributed to J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199"/>
            <a:ext cx="8382000" cy="60198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34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Image result for steps in experimental stud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3820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8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90678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949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304800"/>
            <a:ext cx="8534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Describing the disease in terms of person, place and time </a:t>
            </a:r>
            <a:endParaRPr lang="en-US" sz="24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Some characteristics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):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006070"/>
              </p:ext>
            </p:extLst>
          </p:nvPr>
        </p:nvGraphicFramePr>
        <p:xfrm>
          <a:off x="304800" y="1447799"/>
          <a:ext cx="8458200" cy="5105401"/>
        </p:xfrm>
        <a:graphic>
          <a:graphicData uri="http://schemas.openxmlformats.org/drawingml/2006/table">
            <a:tbl>
              <a:tblPr/>
              <a:tblGrid>
                <a:gridCol w="1751112"/>
                <a:gridCol w="2477988"/>
                <a:gridCol w="2114550"/>
                <a:gridCol w="2114550"/>
              </a:tblGrid>
              <a:tr h="439024">
                <a:tc gridSpan="2"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spcAft>
                          <a:spcPts val="500"/>
                        </a:spcAft>
                      </a:pPr>
                      <a:r>
                        <a:rPr lang="en-US" sz="2400" b="1" dirty="0">
                          <a:latin typeface="Times New Roman"/>
                          <a:ea typeface="MS Mincho"/>
                          <a:cs typeface="Arial"/>
                        </a:rPr>
                        <a:t>Person</a:t>
                      </a:r>
                      <a:endParaRPr lang="en-US" sz="2400" b="1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spcAft>
                          <a:spcPts val="500"/>
                        </a:spcAft>
                      </a:pPr>
                      <a:r>
                        <a:rPr lang="en-US" sz="2400" b="1" dirty="0">
                          <a:latin typeface="Times New Roman"/>
                          <a:ea typeface="MS Mincho"/>
                          <a:cs typeface="Arial"/>
                        </a:rPr>
                        <a:t>Place</a:t>
                      </a:r>
                      <a:endParaRPr lang="en-US" sz="2400" b="1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spcAft>
                          <a:spcPts val="500"/>
                        </a:spcAft>
                      </a:pPr>
                      <a:r>
                        <a:rPr lang="en-US" sz="2400" b="1" dirty="0">
                          <a:latin typeface="Times New Roman"/>
                          <a:ea typeface="MS Mincho"/>
                          <a:cs typeface="Arial"/>
                        </a:rPr>
                        <a:t>Time</a:t>
                      </a:r>
                      <a:endParaRPr lang="en-US" sz="2400" b="1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0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Age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Birth order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Climatic zones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Year, season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45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Sex , race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Family size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Country, region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Month, week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2682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Marital status , immunity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Height,  weight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Urban, rural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Day &amp; hour of onset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136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Occupation, addictions, social status, education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MS Mincho"/>
                          <a:cs typeface="Arial"/>
                        </a:rPr>
                        <a:t>Blood pressure, blood cholesterol personal habits like brushing of teeth, smoking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Towns, cities, institutions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MS Mincho"/>
                          <a:cs typeface="Arial"/>
                        </a:rPr>
                        <a:t>Duration of illness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2593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392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387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9916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52800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71631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andomized controlled trial: Going for the G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4582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357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andomized Controlled T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4582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74271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non-randomized controlled trial exa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63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8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player.slideplayer.com/23/6917786/data/images/img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63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4600" y="762000"/>
            <a:ext cx="297180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Bias in RCT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0100" y="3172691"/>
            <a:ext cx="76962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Observer bias 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investigator measuring the outcome of a trial may be influenced if he knows beforehand the particular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procedure to which the subject has been subjected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800100" y="1496291"/>
            <a:ext cx="76200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Subject variation 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participants may feel better or report improvement if they knew they were receiving a new form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treatment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767195" y="4765964"/>
            <a:ext cx="768580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Bias in evaluation: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investigator may subconsciously give a favorable report of the outcome of the trial  </a:t>
            </a:r>
            <a:r>
              <a:rPr lang="en-US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943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player.slideplayer.com/23/6917786/data/images/img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28600"/>
            <a:ext cx="8763001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95600" y="457200"/>
            <a:ext cx="2895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5636" y="1320095"/>
            <a:ext cx="807720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best way to protect a trial against biases is by keeping the people involved in the trial unaware of the identity of the interventions for as long as possible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2955" y="3712797"/>
            <a:ext cx="8059881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Double Blind:-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Doctor and participant, both do not know which treatment received </a:t>
            </a:r>
          </a:p>
        </p:txBody>
      </p:sp>
      <p:sp>
        <p:nvSpPr>
          <p:cNvPr id="5" name="Rectangle 4"/>
          <p:cNvSpPr/>
          <p:nvPr/>
        </p:nvSpPr>
        <p:spPr>
          <a:xfrm>
            <a:off x="432955" y="2758690"/>
            <a:ext cx="807720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Single Blind:-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participant does not know which treatment received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90" y="4714960"/>
            <a:ext cx="8042565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Triple Blind:-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person analyzing the data, Doctor and participant, all do not know which treatment received </a:t>
            </a:r>
          </a:p>
        </p:txBody>
      </p:sp>
    </p:spTree>
    <p:extLst>
      <p:ext uri="{BB962C8B-B14F-4D97-AF65-F5344CB8AC3E}">
        <p14:creationId xmlns:p14="http://schemas.microsoft.com/office/powerpoint/2010/main" val="6117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8" y="381001"/>
            <a:ext cx="8402782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1800" y="381000"/>
            <a:ext cx="3048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36418" y="381001"/>
            <a:ext cx="8402782" cy="6001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Meta-analysis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en-US" sz="2800" dirty="0" smtClean="0">
              <a:solidFill>
                <a:srgbClr val="20212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q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uantitative, epidemiological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design used to systematically assess the results of previous </a:t>
            </a:r>
          </a:p>
          <a:p>
            <a:pPr lvl="0" algn="ctr"/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research to derive conclusions about that body of research</a:t>
            </a:r>
            <a:r>
              <a:rPr lang="en-US" sz="32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20212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You can definitely do a meta-analysis using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9 studies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, as long as you've exhausted your search. </a:t>
            </a:r>
          </a:p>
          <a:p>
            <a:pPr lvl="0" algn="ctr"/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Theoretically you can do a meta-analysis with </a:t>
            </a:r>
            <a:endParaRPr lang="en-US" sz="3200" dirty="0" smtClean="0">
              <a:solidFill>
                <a:srgbClr val="20212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32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or </a:t>
            </a:r>
            <a:r>
              <a:rPr lang="en-US" sz="3200" b="1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32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studies</a:t>
            </a:r>
          </a:p>
          <a:p>
            <a:pPr lvl="0" algn="l"/>
            <a:endParaRPr lang="en-US" sz="3200" b="1" dirty="0">
              <a:solidFill>
                <a:srgbClr val="20212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en-US" sz="3200" b="1" dirty="0" smtClean="0">
              <a:solidFill>
                <a:srgbClr val="20212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3103"/>
      </p:ext>
    </p:extLst>
  </p:cSld>
  <p:clrMapOvr>
    <a:masterClrMapping/>
  </p:clrMapOvr>
</p:sld>
</file>

<file path=ppt/theme/theme1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17490</TotalTime>
  <Words>2240</Words>
  <Application>Microsoft Office PowerPoint</Application>
  <PresentationFormat>On-screen Show (4:3)</PresentationFormat>
  <Paragraphs>353</Paragraphs>
  <Slides>102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102</vt:i4>
      </vt:variant>
    </vt:vector>
  </HeadingPairs>
  <TitlesOfParts>
    <vt:vector size="105" baseType="lpstr">
      <vt:lpstr>1_سمة Office</vt:lpstr>
      <vt:lpstr>Radial</vt:lpstr>
      <vt:lpstr>Pixel</vt:lpstr>
      <vt:lpstr>Epidemiological Studies </vt:lpstr>
      <vt:lpstr>Learning objectives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Epidemiological studies</dc:title>
  <dc:creator>PIXEL-PC</dc:creator>
  <cp:lastModifiedBy>DR.Ahmed Saker 2o1O</cp:lastModifiedBy>
  <cp:revision>194</cp:revision>
  <dcterms:created xsi:type="dcterms:W3CDTF">2019-10-29T19:27:48Z</dcterms:created>
  <dcterms:modified xsi:type="dcterms:W3CDTF">2020-11-06T20:42:36Z</dcterms:modified>
</cp:coreProperties>
</file>