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435" autoAdjust="0"/>
    <p:restoredTop sz="94660"/>
  </p:normalViewPr>
  <p:slideViewPr>
    <p:cSldViewPr>
      <p:cViewPr varScale="1">
        <p:scale>
          <a:sx n="65" d="100"/>
          <a:sy n="65" d="100"/>
        </p:scale>
        <p:origin x="1440" y="4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9C27E78-AF5D-4778-83E4-4FE38E92EDC1}" type="datetimeFigureOut">
              <a:rPr lang="en-US" smtClean="0"/>
              <a:t>1/6/2022</a:t>
            </a:fld>
            <a:endParaRPr lang="en-US"/>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E3CEA6-3B04-4CFA-A515-654B327FCDA3}" type="slidenum">
              <a:rPr lang="en-US" smtClean="0"/>
              <a:t>‹#›</a:t>
            </a:fld>
            <a:endParaRPr lang="en-US"/>
          </a:p>
        </p:txBody>
      </p:sp>
    </p:spTree>
    <p:extLst>
      <p:ext uri="{BB962C8B-B14F-4D97-AF65-F5344CB8AC3E}">
        <p14:creationId xmlns:p14="http://schemas.microsoft.com/office/powerpoint/2010/main" val="11366450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dirty="0"/>
          </a:p>
        </p:txBody>
      </p:sp>
      <p:sp>
        <p:nvSpPr>
          <p:cNvPr id="4" name="عنصر نائب لرقم الشريحة 3"/>
          <p:cNvSpPr>
            <a:spLocks noGrp="1"/>
          </p:cNvSpPr>
          <p:nvPr>
            <p:ph type="sldNum" sz="quarter" idx="10"/>
          </p:nvPr>
        </p:nvSpPr>
        <p:spPr/>
        <p:txBody>
          <a:bodyPr/>
          <a:lstStyle/>
          <a:p>
            <a:fld id="{68E3CEA6-3B04-4CFA-A515-654B327FCDA3}" type="slidenum">
              <a:rPr lang="en-US" smtClean="0"/>
              <a:t>5</a:t>
            </a:fld>
            <a:endParaRPr lang="en-US"/>
          </a:p>
        </p:txBody>
      </p:sp>
    </p:spTree>
    <p:extLst>
      <p:ext uri="{BB962C8B-B14F-4D97-AF65-F5344CB8AC3E}">
        <p14:creationId xmlns:p14="http://schemas.microsoft.com/office/powerpoint/2010/main" val="794722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57BF119C-56F7-4368-989C-215E89A73936}" type="datetime1">
              <a:rPr lang="en-US" smtClean="0"/>
              <a:t>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B986F1-EE56-4486-AAD8-D8C6F2CE2390}" type="slidenum">
              <a:rPr lang="en-US" smtClean="0"/>
              <a:t>‹#›</a:t>
            </a:fld>
            <a:endParaRPr lang="en-US"/>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678042F-1331-4F62-A099-FBDF2129B3A7}" type="datetime1">
              <a:rPr lang="en-US" smtClean="0"/>
              <a:t>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B986F1-EE56-4486-AAD8-D8C6F2CE239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0587346A-6A9F-4AD9-9D77-E2333FE233AB}" type="datetime1">
              <a:rPr lang="en-US" smtClean="0"/>
              <a:t>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B986F1-EE56-4486-AAD8-D8C6F2CE239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E5A3C576-EB66-4E57-A2AE-CCA9E5C4A23E}" type="datetime1">
              <a:rPr lang="en-US" smtClean="0"/>
              <a:t>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B986F1-EE56-4486-AAD8-D8C6F2CE239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16EE8576-78D0-411A-AF32-51731BBD0287}" type="datetime1">
              <a:rPr lang="en-US" smtClean="0"/>
              <a:t>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B986F1-EE56-4486-AAD8-D8C6F2CE2390}" type="slidenum">
              <a:rPr lang="en-US" smtClean="0"/>
              <a:t>‹#›</a:t>
            </a:fld>
            <a:endParaRPr lang="en-US"/>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Date Placeholder 4"/>
          <p:cNvSpPr>
            <a:spLocks noGrp="1"/>
          </p:cNvSpPr>
          <p:nvPr>
            <p:ph type="dt" sz="half" idx="10"/>
          </p:nvPr>
        </p:nvSpPr>
        <p:spPr/>
        <p:txBody>
          <a:bodyPr/>
          <a:lstStyle/>
          <a:p>
            <a:fld id="{A92A8898-99F9-4147-8D19-479D2E5F68C5}" type="datetime1">
              <a:rPr lang="en-US" smtClean="0"/>
              <a:t>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B986F1-EE56-4486-AAD8-D8C6F2CE239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Date Placeholder 6"/>
          <p:cNvSpPr>
            <a:spLocks noGrp="1"/>
          </p:cNvSpPr>
          <p:nvPr>
            <p:ph type="dt" sz="half" idx="10"/>
          </p:nvPr>
        </p:nvSpPr>
        <p:spPr/>
        <p:txBody>
          <a:bodyPr/>
          <a:lstStyle/>
          <a:p>
            <a:fld id="{F72D6441-D65E-459B-94B9-E23AD78B3096}" type="datetime1">
              <a:rPr lang="en-US" smtClean="0"/>
              <a:t>1/6/2022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0B986F1-EE56-4486-AAD8-D8C6F2CE2390}" type="slidenum">
              <a:rPr lang="en-US" smtClean="0"/>
              <a:t>‹#›</a:t>
            </a:fld>
            <a:endParaRPr lang="en-US"/>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93C5CE10-9B62-44BF-8B49-E09CC67101A3}" type="datetime1">
              <a:rPr lang="en-US" smtClean="0"/>
              <a:t>1/6/2022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0B986F1-EE56-4486-AAD8-D8C6F2CE239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4493E4-B289-4E6D-B440-3004CF96A4FD}" type="datetime1">
              <a:rPr lang="en-US" smtClean="0"/>
              <a:t>1/6/2022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0B986F1-EE56-4486-AAD8-D8C6F2CE239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ar-SA" smtClean="0"/>
              <a:t>انقر لتحرير نمط العنوان الرئيسي</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01855167-425F-4D2A-B746-7EDDA9BFF734}" type="datetime1">
              <a:rPr lang="en-US" smtClean="0"/>
              <a:t>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B986F1-EE56-4486-AAD8-D8C6F2CE2390}" type="slidenum">
              <a:rPr lang="en-US" smtClean="0"/>
              <a:t>‹#›</a:t>
            </a:fld>
            <a:endParaRPr lang="en-US"/>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35C4C15D-78FB-4C14-B843-3BF4CF182B30}" type="datetime1">
              <a:rPr lang="en-US" smtClean="0"/>
              <a:t>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B986F1-EE56-4486-AAD8-D8C6F2CE239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B1698252-901A-4BA7-B085-D24419F99DC0}" type="datetime1">
              <a:rPr lang="en-US" smtClean="0"/>
              <a:t>1/6/2022</a:t>
            </a:fld>
            <a:endParaRPr lang="en-US"/>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D0B986F1-EE56-4486-AAD8-D8C6F2CE2390}" type="slidenum">
              <a:rPr lang="en-US" smtClean="0"/>
              <a:t>‹#›</a:t>
            </a:fld>
            <a:endParaRPr lang="en-US"/>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814052" y="1333500"/>
            <a:ext cx="5791200" cy="1333500"/>
          </a:xfrm>
        </p:spPr>
        <p:txBody>
          <a:bodyPr/>
          <a:lstStyle/>
          <a:p>
            <a:pPr algn="ctr"/>
            <a:r>
              <a:rPr lang="en-US" sz="2400" dirty="0">
                <a:latin typeface="+mn-lt"/>
                <a:ea typeface="Adobe Gothic Std B" pitchFamily="34" charset="-128"/>
              </a:rPr>
              <a:t>Libyan International Medical University</a:t>
            </a:r>
            <a:br>
              <a:rPr lang="en-US" sz="2400" dirty="0">
                <a:latin typeface="+mn-lt"/>
                <a:ea typeface="Adobe Gothic Std B" pitchFamily="34" charset="-128"/>
              </a:rPr>
            </a:br>
            <a:r>
              <a:rPr lang="en-US" sz="2400" dirty="0">
                <a:latin typeface="+mn-lt"/>
                <a:ea typeface="Adobe Gothic Std B" pitchFamily="34" charset="-128"/>
              </a:rPr>
              <a:t>Faculty of Business </a:t>
            </a:r>
            <a:r>
              <a:rPr lang="en-US" sz="2400" dirty="0" smtClean="0">
                <a:latin typeface="+mn-lt"/>
                <a:ea typeface="Adobe Gothic Std B" pitchFamily="34" charset="-128"/>
              </a:rPr>
              <a:t>Administration</a:t>
            </a:r>
            <a:br>
              <a:rPr lang="en-US" sz="2400" dirty="0" smtClean="0">
                <a:latin typeface="+mn-lt"/>
                <a:ea typeface="Adobe Gothic Std B" pitchFamily="34" charset="-128"/>
              </a:rPr>
            </a:br>
            <a:r>
              <a:rPr lang="en-US" sz="2400" dirty="0">
                <a:latin typeface="+mn-lt"/>
                <a:ea typeface="Adobe Gothic Std B" pitchFamily="34" charset="-128"/>
              </a:rPr>
              <a:t/>
            </a:r>
            <a:br>
              <a:rPr lang="en-US" sz="2400" dirty="0">
                <a:latin typeface="+mn-lt"/>
                <a:ea typeface="Adobe Gothic Std B" pitchFamily="34" charset="-128"/>
              </a:rPr>
            </a:br>
            <a:r>
              <a:rPr lang="en-US" sz="2400" dirty="0" smtClean="0">
                <a:latin typeface="+mn-lt"/>
                <a:ea typeface="Adobe Gothic Std B" pitchFamily="34" charset="-128"/>
              </a:rPr>
              <a:t/>
            </a:r>
            <a:br>
              <a:rPr lang="en-US" sz="2400" dirty="0" smtClean="0">
                <a:latin typeface="+mn-lt"/>
                <a:ea typeface="Adobe Gothic Std B" pitchFamily="34" charset="-128"/>
              </a:rPr>
            </a:br>
            <a:r>
              <a:rPr lang="en-US" sz="2400" dirty="0"/>
              <a:t/>
            </a:r>
            <a:br>
              <a:rPr lang="en-US" sz="2400" dirty="0"/>
            </a:br>
            <a:r>
              <a:rPr lang="en-US" sz="2400" dirty="0" smtClean="0"/>
              <a:t/>
            </a:r>
            <a:br>
              <a:rPr lang="en-US" sz="2400" dirty="0" smtClean="0"/>
            </a:br>
            <a:endParaRPr lang="en-US" sz="2400" dirty="0"/>
          </a:p>
        </p:txBody>
      </p:sp>
      <p:sp>
        <p:nvSpPr>
          <p:cNvPr id="3" name="عنوان فرعي 2"/>
          <p:cNvSpPr>
            <a:spLocks noGrp="1"/>
          </p:cNvSpPr>
          <p:nvPr>
            <p:ph type="subTitle" idx="1"/>
          </p:nvPr>
        </p:nvSpPr>
        <p:spPr>
          <a:xfrm>
            <a:off x="742336" y="4343400"/>
            <a:ext cx="6858000" cy="1676400"/>
          </a:xfrm>
        </p:spPr>
        <p:txBody>
          <a:bodyPr>
            <a:normAutofit fontScale="92500" lnSpcReduction="20000"/>
          </a:bodyPr>
          <a:lstStyle/>
          <a:p>
            <a:r>
              <a:rPr lang="en-US" b="1" dirty="0" smtClean="0">
                <a:latin typeface="Adobe Devanagari" pitchFamily="18" charset="0"/>
                <a:cs typeface="Adobe Devanagari" pitchFamily="18" charset="0"/>
              </a:rPr>
              <a:t>Name : Anas Abdullah Alsaiti</a:t>
            </a:r>
          </a:p>
          <a:p>
            <a:r>
              <a:rPr lang="en-US" b="1" dirty="0" smtClean="0">
                <a:latin typeface="Adobe Devanagari" pitchFamily="18" charset="0"/>
                <a:cs typeface="Adobe Devanagari" pitchFamily="18" charset="0"/>
              </a:rPr>
              <a:t>ID : ( 3056 )</a:t>
            </a:r>
          </a:p>
          <a:p>
            <a:r>
              <a:rPr lang="en-US" b="1" dirty="0" smtClean="0">
                <a:latin typeface="Adobe Devanagari" pitchFamily="18" charset="0"/>
                <a:cs typeface="Adobe Devanagari" pitchFamily="18" charset="0"/>
              </a:rPr>
              <a:t>Email : anas_3056.limu.edu.ly</a:t>
            </a:r>
          </a:p>
          <a:p>
            <a:r>
              <a:rPr lang="en-US" b="1" dirty="0" smtClean="0">
                <a:latin typeface="Adobe Devanagari" pitchFamily="18" charset="0"/>
                <a:cs typeface="Adobe Devanagari" pitchFamily="18" charset="0"/>
              </a:rPr>
              <a:t>Date :  16 / 11 / 2021</a:t>
            </a:r>
          </a:p>
          <a:p>
            <a:endParaRPr lang="en-US" dirty="0" smtClean="0"/>
          </a:p>
          <a:p>
            <a:endParaRPr lang="en-US"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05252" y="0"/>
            <a:ext cx="1371600" cy="1371600"/>
          </a:xfrm>
          <a:prstGeom prst="rect">
            <a:avLst/>
          </a:prstGeom>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 y="0"/>
            <a:ext cx="1371600" cy="1371600"/>
          </a:xfrm>
          <a:prstGeom prst="rect">
            <a:avLst/>
          </a:prstGeom>
        </p:spPr>
      </p:pic>
      <p:sp>
        <p:nvSpPr>
          <p:cNvPr id="7" name="TextBox 6"/>
          <p:cNvSpPr txBox="1"/>
          <p:nvPr/>
        </p:nvSpPr>
        <p:spPr>
          <a:xfrm>
            <a:off x="1204452" y="2481590"/>
            <a:ext cx="7010400" cy="523220"/>
          </a:xfrm>
          <a:prstGeom prst="rect">
            <a:avLst/>
          </a:prstGeom>
          <a:noFill/>
        </p:spPr>
        <p:txBody>
          <a:bodyPr wrap="square" rtlCol="0">
            <a:spAutoFit/>
          </a:bodyPr>
          <a:lstStyle/>
          <a:p>
            <a:pPr algn="ctr"/>
            <a:r>
              <a:rPr lang="en-US" sz="2800" b="1" dirty="0">
                <a:ea typeface="Adobe Gothic Std B" pitchFamily="34" charset="-128"/>
              </a:rPr>
              <a:t>The Main Forms of Political Subculture</a:t>
            </a:r>
            <a:endParaRPr lang="en-US" sz="2800" b="1" dirty="0"/>
          </a:p>
        </p:txBody>
      </p:sp>
    </p:spTree>
    <p:extLst>
      <p:ext uri="{BB962C8B-B14F-4D97-AF65-F5344CB8AC3E}">
        <p14:creationId xmlns:p14="http://schemas.microsoft.com/office/powerpoint/2010/main" val="39533253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7200" dirty="0" smtClean="0">
                <a:solidFill>
                  <a:schemeClr val="tx1"/>
                </a:solidFill>
                <a:latin typeface="+mn-lt"/>
              </a:rPr>
              <a:t>THANK YOU </a:t>
            </a:r>
            <a:endParaRPr lang="en-US" sz="7200" dirty="0">
              <a:solidFill>
                <a:schemeClr val="tx1"/>
              </a:solidFill>
              <a:latin typeface="+mn-lt"/>
            </a:endParaRPr>
          </a:p>
        </p:txBody>
      </p:sp>
      <p:sp>
        <p:nvSpPr>
          <p:cNvPr id="3" name="عنصر نائب للمحتوى 2"/>
          <p:cNvSpPr>
            <a:spLocks noGrp="1"/>
          </p:cNvSpPr>
          <p:nvPr>
            <p:ph idx="1"/>
          </p:nvPr>
        </p:nvSpPr>
        <p:spPr/>
        <p:txBody>
          <a:bodyPr/>
          <a:lstStyle/>
          <a:p>
            <a:endParaRPr lang="en-US" dirty="0"/>
          </a:p>
        </p:txBody>
      </p:sp>
      <p:sp>
        <p:nvSpPr>
          <p:cNvPr id="4" name="عنصر نائب لرقم الشريحة 3"/>
          <p:cNvSpPr>
            <a:spLocks noGrp="1"/>
          </p:cNvSpPr>
          <p:nvPr>
            <p:ph type="sldNum" sz="quarter" idx="12"/>
          </p:nvPr>
        </p:nvSpPr>
        <p:spPr/>
        <p:txBody>
          <a:bodyPr/>
          <a:lstStyle/>
          <a:p>
            <a:fld id="{D0B986F1-EE56-4486-AAD8-D8C6F2CE2390}" type="slidenum">
              <a:rPr lang="en-US" smtClean="0"/>
              <a:t>10</a:t>
            </a:fld>
            <a:endParaRPr lang="en-US"/>
          </a:p>
        </p:txBody>
      </p:sp>
    </p:spTree>
    <p:extLst>
      <p:ext uri="{BB962C8B-B14F-4D97-AF65-F5344CB8AC3E}">
        <p14:creationId xmlns:p14="http://schemas.microsoft.com/office/powerpoint/2010/main" val="15396475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3600" dirty="0" smtClean="0">
                <a:solidFill>
                  <a:schemeClr val="tx1"/>
                </a:solidFill>
                <a:latin typeface="Adobe Gothic Std B" pitchFamily="34" charset="-128"/>
                <a:ea typeface="Adobe Gothic Std B" pitchFamily="34" charset="-128"/>
              </a:rPr>
              <a:t>Contents</a:t>
            </a:r>
            <a:endParaRPr lang="en-US" sz="3600" dirty="0">
              <a:solidFill>
                <a:schemeClr val="tx1"/>
              </a:solidFill>
              <a:latin typeface="Adobe Gothic Std B" pitchFamily="34" charset="-128"/>
              <a:ea typeface="Adobe Gothic Std B" pitchFamily="34" charset="-128"/>
            </a:endParaRPr>
          </a:p>
        </p:txBody>
      </p:sp>
      <p:sp>
        <p:nvSpPr>
          <p:cNvPr id="3" name="عنصر نائب للمحتوى 2"/>
          <p:cNvSpPr>
            <a:spLocks noGrp="1"/>
          </p:cNvSpPr>
          <p:nvPr>
            <p:ph idx="1"/>
          </p:nvPr>
        </p:nvSpPr>
        <p:spPr/>
        <p:txBody>
          <a:bodyPr>
            <a:normAutofit/>
          </a:bodyPr>
          <a:lstStyle/>
          <a:p>
            <a:r>
              <a:rPr lang="en-US" sz="2800" dirty="0" smtClean="0">
                <a:latin typeface="Adobe Devanagari" pitchFamily="18" charset="0"/>
                <a:cs typeface="Adobe Devanagari" pitchFamily="18" charset="0"/>
              </a:rPr>
              <a:t>Introduction</a:t>
            </a:r>
          </a:p>
          <a:p>
            <a:r>
              <a:rPr lang="en-US" sz="2800" dirty="0">
                <a:latin typeface="Adobe Devanagari" pitchFamily="18" charset="0"/>
                <a:cs typeface="Adobe Devanagari" pitchFamily="18" charset="0"/>
              </a:rPr>
              <a:t>What are the main forms of political </a:t>
            </a:r>
            <a:r>
              <a:rPr lang="en-US" sz="2800" dirty="0" smtClean="0">
                <a:latin typeface="Adobe Devanagari" pitchFamily="18" charset="0"/>
                <a:cs typeface="Adobe Devanagari" pitchFamily="18" charset="0"/>
              </a:rPr>
              <a:t>subculture</a:t>
            </a:r>
          </a:p>
          <a:p>
            <a:r>
              <a:rPr lang="en-US" sz="2800" dirty="0" smtClean="0">
                <a:latin typeface="Adobe Devanagari" pitchFamily="18" charset="0"/>
                <a:cs typeface="Adobe Devanagari" pitchFamily="18" charset="0"/>
              </a:rPr>
              <a:t>Conclusion</a:t>
            </a:r>
          </a:p>
          <a:p>
            <a:r>
              <a:rPr lang="en-US" sz="2800" dirty="0" smtClean="0">
                <a:latin typeface="Adobe Devanagari" pitchFamily="18" charset="0"/>
                <a:cs typeface="Adobe Devanagari" pitchFamily="18" charset="0"/>
              </a:rPr>
              <a:t>References </a:t>
            </a:r>
            <a:endParaRPr lang="en-US" sz="2800" dirty="0">
              <a:latin typeface="Adobe Devanagari" pitchFamily="18" charset="0"/>
              <a:cs typeface="Adobe Devanagari" pitchFamily="18" charset="0"/>
            </a:endParaRPr>
          </a:p>
        </p:txBody>
      </p:sp>
      <p:sp>
        <p:nvSpPr>
          <p:cNvPr id="4" name="عنصر نائب لرقم الشريحة 3"/>
          <p:cNvSpPr>
            <a:spLocks noGrp="1"/>
          </p:cNvSpPr>
          <p:nvPr>
            <p:ph type="sldNum" sz="quarter" idx="12"/>
          </p:nvPr>
        </p:nvSpPr>
        <p:spPr/>
        <p:txBody>
          <a:bodyPr/>
          <a:lstStyle/>
          <a:p>
            <a:fld id="{D0B986F1-EE56-4486-AAD8-D8C6F2CE2390}" type="slidenum">
              <a:rPr lang="en-US" smtClean="0"/>
              <a:t>2</a:t>
            </a:fld>
            <a:endParaRPr lang="en-US"/>
          </a:p>
        </p:txBody>
      </p:sp>
    </p:spTree>
    <p:extLst>
      <p:ext uri="{BB962C8B-B14F-4D97-AF65-F5344CB8AC3E}">
        <p14:creationId xmlns:p14="http://schemas.microsoft.com/office/powerpoint/2010/main" val="11619221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000" dirty="0">
                <a:solidFill>
                  <a:schemeClr val="tx1"/>
                </a:solidFill>
                <a:latin typeface="+mn-lt"/>
                <a:ea typeface="Adobe Gothic Std B" pitchFamily="34" charset="-128"/>
              </a:rPr>
              <a:t>I</a:t>
            </a:r>
            <a:r>
              <a:rPr lang="en-US" sz="4000" dirty="0" smtClean="0">
                <a:solidFill>
                  <a:schemeClr val="tx1"/>
                </a:solidFill>
                <a:latin typeface="+mn-lt"/>
                <a:ea typeface="Adobe Gothic Std B" pitchFamily="34" charset="-128"/>
              </a:rPr>
              <a:t>ntroduction</a:t>
            </a:r>
            <a:endParaRPr lang="en-US" sz="4000" dirty="0">
              <a:solidFill>
                <a:schemeClr val="tx1"/>
              </a:solidFill>
              <a:latin typeface="+mn-lt"/>
              <a:ea typeface="Adobe Gothic Std B" pitchFamily="34" charset="-128"/>
            </a:endParaRPr>
          </a:p>
        </p:txBody>
      </p:sp>
      <p:sp>
        <p:nvSpPr>
          <p:cNvPr id="3" name="عنصر نائب للمحتوى 2"/>
          <p:cNvSpPr>
            <a:spLocks noGrp="1"/>
          </p:cNvSpPr>
          <p:nvPr>
            <p:ph idx="1"/>
          </p:nvPr>
        </p:nvSpPr>
        <p:spPr/>
        <p:txBody>
          <a:bodyPr>
            <a:normAutofit/>
          </a:bodyPr>
          <a:lstStyle/>
          <a:p>
            <a:pPr algn="just"/>
            <a:r>
              <a:rPr lang="en-US" sz="2800" dirty="0">
                <a:latin typeface="Adobe Devanagari" pitchFamily="18" charset="0"/>
                <a:cs typeface="Adobe Devanagari" pitchFamily="18" charset="0"/>
              </a:rPr>
              <a:t>The term 'political culture' is used in the field of social science. It refers to historically-based, widely-shared beliefs, feelings, and values about the nature of political systems, which can serve as a link between citizens and government.</a:t>
            </a:r>
          </a:p>
        </p:txBody>
      </p:sp>
      <p:sp>
        <p:nvSpPr>
          <p:cNvPr id="4" name="عنصر نائب لرقم الشريحة 3"/>
          <p:cNvSpPr>
            <a:spLocks noGrp="1"/>
          </p:cNvSpPr>
          <p:nvPr>
            <p:ph type="sldNum" sz="quarter" idx="12"/>
          </p:nvPr>
        </p:nvSpPr>
        <p:spPr/>
        <p:txBody>
          <a:bodyPr/>
          <a:lstStyle/>
          <a:p>
            <a:fld id="{D0B986F1-EE56-4486-AAD8-D8C6F2CE2390}" type="slidenum">
              <a:rPr lang="en-US" smtClean="0"/>
              <a:t>3</a:t>
            </a:fld>
            <a:endParaRPr lang="en-US"/>
          </a:p>
        </p:txBody>
      </p:sp>
    </p:spTree>
    <p:extLst>
      <p:ext uri="{BB962C8B-B14F-4D97-AF65-F5344CB8AC3E}">
        <p14:creationId xmlns:p14="http://schemas.microsoft.com/office/powerpoint/2010/main" val="34377450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en-US" sz="4000" dirty="0">
                <a:solidFill>
                  <a:schemeClr val="tx1"/>
                </a:solidFill>
                <a:latin typeface="+mn-lt"/>
                <a:ea typeface="Adobe Gothic Std B" pitchFamily="34" charset="-128"/>
              </a:rPr>
              <a:t>T</a:t>
            </a:r>
            <a:r>
              <a:rPr lang="en-US" sz="4000" dirty="0" smtClean="0">
                <a:solidFill>
                  <a:schemeClr val="tx1"/>
                </a:solidFill>
                <a:latin typeface="+mn-lt"/>
                <a:ea typeface="Adobe Gothic Std B" pitchFamily="34" charset="-128"/>
              </a:rPr>
              <a:t>he Main Forms </a:t>
            </a:r>
            <a:r>
              <a:rPr lang="en-US" sz="4000" dirty="0">
                <a:solidFill>
                  <a:schemeClr val="tx1"/>
                </a:solidFill>
                <a:latin typeface="+mn-lt"/>
                <a:ea typeface="Adobe Gothic Std B" pitchFamily="34" charset="-128"/>
              </a:rPr>
              <a:t>of </a:t>
            </a:r>
            <a:r>
              <a:rPr lang="en-US" sz="4000" dirty="0" smtClean="0">
                <a:solidFill>
                  <a:schemeClr val="tx1"/>
                </a:solidFill>
                <a:latin typeface="+mn-lt"/>
                <a:ea typeface="Adobe Gothic Std B" pitchFamily="34" charset="-128"/>
              </a:rPr>
              <a:t>Political </a:t>
            </a:r>
            <a:r>
              <a:rPr lang="en-US" sz="4000" dirty="0">
                <a:solidFill>
                  <a:schemeClr val="tx1"/>
                </a:solidFill>
                <a:latin typeface="+mn-lt"/>
                <a:ea typeface="Adobe Gothic Std B" pitchFamily="34" charset="-128"/>
              </a:rPr>
              <a:t>C</a:t>
            </a:r>
            <a:r>
              <a:rPr lang="en-US" sz="4000" dirty="0" smtClean="0">
                <a:solidFill>
                  <a:schemeClr val="tx1"/>
                </a:solidFill>
                <a:latin typeface="+mn-lt"/>
                <a:ea typeface="Adobe Gothic Std B" pitchFamily="34" charset="-128"/>
              </a:rPr>
              <a:t>ulture</a:t>
            </a:r>
            <a:endParaRPr lang="en-US" sz="4000" dirty="0">
              <a:solidFill>
                <a:schemeClr val="tx1"/>
              </a:solidFill>
              <a:latin typeface="+mn-lt"/>
              <a:ea typeface="Adobe Gothic Std B" pitchFamily="34" charset="-128"/>
            </a:endParaRPr>
          </a:p>
        </p:txBody>
      </p:sp>
      <p:sp>
        <p:nvSpPr>
          <p:cNvPr id="4" name="عنصر نائب للمحتوى 3"/>
          <p:cNvSpPr>
            <a:spLocks noGrp="1"/>
          </p:cNvSpPr>
          <p:nvPr>
            <p:ph idx="1"/>
          </p:nvPr>
        </p:nvSpPr>
        <p:spPr/>
        <p:txBody>
          <a:bodyPr>
            <a:normAutofit/>
          </a:bodyPr>
          <a:lstStyle/>
          <a:p>
            <a:r>
              <a:rPr lang="en-US" sz="2800" dirty="0" smtClean="0">
                <a:latin typeface="Adobe Devanagari" pitchFamily="18" charset="0"/>
                <a:cs typeface="Adobe Devanagari" pitchFamily="18" charset="0"/>
              </a:rPr>
              <a:t>Parochial culture </a:t>
            </a:r>
          </a:p>
          <a:p>
            <a:r>
              <a:rPr lang="en-US" sz="2800" dirty="0" smtClean="0">
                <a:latin typeface="Adobe Devanagari" pitchFamily="18" charset="0"/>
                <a:cs typeface="Adobe Devanagari" pitchFamily="18" charset="0"/>
              </a:rPr>
              <a:t>Subject culture</a:t>
            </a:r>
          </a:p>
          <a:p>
            <a:r>
              <a:rPr lang="en-US" sz="2800" dirty="0" smtClean="0">
                <a:latin typeface="Adobe Devanagari" pitchFamily="18" charset="0"/>
                <a:cs typeface="Adobe Devanagari" pitchFamily="18" charset="0"/>
              </a:rPr>
              <a:t>Participatory culture </a:t>
            </a:r>
            <a:endParaRPr lang="en-US" sz="2800" dirty="0">
              <a:latin typeface="Adobe Devanagari" pitchFamily="18" charset="0"/>
              <a:cs typeface="Adobe Devanagari" pitchFamily="18" charset="0"/>
            </a:endParaRPr>
          </a:p>
        </p:txBody>
      </p:sp>
      <p:sp>
        <p:nvSpPr>
          <p:cNvPr id="5" name="عنصر نائب لرقم الشريحة 4"/>
          <p:cNvSpPr>
            <a:spLocks noGrp="1"/>
          </p:cNvSpPr>
          <p:nvPr>
            <p:ph type="sldNum" sz="quarter" idx="12"/>
          </p:nvPr>
        </p:nvSpPr>
        <p:spPr/>
        <p:txBody>
          <a:bodyPr/>
          <a:lstStyle/>
          <a:p>
            <a:fld id="{D0B986F1-EE56-4486-AAD8-D8C6F2CE2390}" type="slidenum">
              <a:rPr lang="en-US" smtClean="0"/>
              <a:t>4</a:t>
            </a:fld>
            <a:endParaRPr lang="en-US"/>
          </a:p>
        </p:txBody>
      </p:sp>
    </p:spTree>
    <p:extLst>
      <p:ext uri="{BB962C8B-B14F-4D97-AF65-F5344CB8AC3E}">
        <p14:creationId xmlns:p14="http://schemas.microsoft.com/office/powerpoint/2010/main" val="14068756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000" dirty="0" smtClean="0">
                <a:solidFill>
                  <a:schemeClr val="tx1"/>
                </a:solidFill>
                <a:latin typeface="+mn-lt"/>
              </a:rPr>
              <a:t>Parochial Culture</a:t>
            </a:r>
            <a:endParaRPr lang="en-US" sz="4000" dirty="0">
              <a:solidFill>
                <a:schemeClr val="tx1"/>
              </a:solidFill>
              <a:latin typeface="+mn-lt"/>
            </a:endParaRPr>
          </a:p>
        </p:txBody>
      </p:sp>
      <p:sp>
        <p:nvSpPr>
          <p:cNvPr id="3" name="عنصر نائب للمحتوى 2"/>
          <p:cNvSpPr>
            <a:spLocks noGrp="1"/>
          </p:cNvSpPr>
          <p:nvPr>
            <p:ph idx="1"/>
          </p:nvPr>
        </p:nvSpPr>
        <p:spPr/>
        <p:txBody>
          <a:bodyPr>
            <a:normAutofit/>
          </a:bodyPr>
          <a:lstStyle/>
          <a:p>
            <a:pPr algn="just"/>
            <a:r>
              <a:rPr lang="en-US" sz="2800" dirty="0">
                <a:latin typeface="Adobe Devanagari" pitchFamily="18" charset="0"/>
                <a:cs typeface="Adobe Devanagari" pitchFamily="18" charset="0"/>
              </a:rPr>
              <a:t>Generally, in the underdeveloped countries and in the traditional social system, there is a lack of consciousness and interest or widespread indifference among individuals regarding political issues.</a:t>
            </a:r>
          </a:p>
        </p:txBody>
      </p:sp>
      <p:sp>
        <p:nvSpPr>
          <p:cNvPr id="4" name="عنصر نائب لرقم الشريحة 3"/>
          <p:cNvSpPr>
            <a:spLocks noGrp="1"/>
          </p:cNvSpPr>
          <p:nvPr>
            <p:ph type="sldNum" sz="quarter" idx="12"/>
          </p:nvPr>
        </p:nvSpPr>
        <p:spPr/>
        <p:txBody>
          <a:bodyPr/>
          <a:lstStyle/>
          <a:p>
            <a:fld id="{D0B986F1-EE56-4486-AAD8-D8C6F2CE2390}" type="slidenum">
              <a:rPr lang="en-US" smtClean="0"/>
              <a:t>5</a:t>
            </a:fld>
            <a:endParaRPr lang="en-US"/>
          </a:p>
        </p:txBody>
      </p:sp>
    </p:spTree>
    <p:extLst>
      <p:ext uri="{BB962C8B-B14F-4D97-AF65-F5344CB8AC3E}">
        <p14:creationId xmlns:p14="http://schemas.microsoft.com/office/powerpoint/2010/main" val="30031254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000" dirty="0" smtClean="0">
                <a:solidFill>
                  <a:schemeClr val="tx1"/>
                </a:solidFill>
                <a:latin typeface="+mn-lt"/>
              </a:rPr>
              <a:t>Subject Culture </a:t>
            </a:r>
            <a:endParaRPr lang="en-US" sz="4000" dirty="0">
              <a:solidFill>
                <a:schemeClr val="tx1"/>
              </a:solidFill>
              <a:latin typeface="+mn-lt"/>
            </a:endParaRPr>
          </a:p>
        </p:txBody>
      </p:sp>
      <p:sp>
        <p:nvSpPr>
          <p:cNvPr id="3" name="عنصر نائب للمحتوى 2"/>
          <p:cNvSpPr>
            <a:spLocks noGrp="1"/>
          </p:cNvSpPr>
          <p:nvPr>
            <p:ph idx="1"/>
          </p:nvPr>
        </p:nvSpPr>
        <p:spPr/>
        <p:txBody>
          <a:bodyPr>
            <a:normAutofit/>
          </a:bodyPr>
          <a:lstStyle/>
          <a:p>
            <a:pPr algn="just"/>
            <a:r>
              <a:rPr lang="en-US" sz="2800" dirty="0">
                <a:latin typeface="Adobe Devanagari" pitchFamily="18" charset="0"/>
                <a:cs typeface="Adobe Devanagari" pitchFamily="18" charset="0"/>
              </a:rPr>
              <a:t>In this kind of political culture, the role of the people in political affairs is significant. The public is fully aware of the political system prevailing here and the effect of state action on their way of life.</a:t>
            </a:r>
          </a:p>
        </p:txBody>
      </p:sp>
      <p:sp>
        <p:nvSpPr>
          <p:cNvPr id="4" name="عنصر نائب لرقم الشريحة 3"/>
          <p:cNvSpPr>
            <a:spLocks noGrp="1"/>
          </p:cNvSpPr>
          <p:nvPr>
            <p:ph type="sldNum" sz="quarter" idx="12"/>
          </p:nvPr>
        </p:nvSpPr>
        <p:spPr/>
        <p:txBody>
          <a:bodyPr/>
          <a:lstStyle/>
          <a:p>
            <a:fld id="{D0B986F1-EE56-4486-AAD8-D8C6F2CE2390}" type="slidenum">
              <a:rPr lang="en-US" smtClean="0"/>
              <a:t>6</a:t>
            </a:fld>
            <a:endParaRPr lang="en-US"/>
          </a:p>
        </p:txBody>
      </p:sp>
    </p:spTree>
    <p:extLst>
      <p:ext uri="{BB962C8B-B14F-4D97-AF65-F5344CB8AC3E}">
        <p14:creationId xmlns:p14="http://schemas.microsoft.com/office/powerpoint/2010/main" val="11796671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000" dirty="0" smtClean="0">
                <a:solidFill>
                  <a:schemeClr val="tx1"/>
                </a:solidFill>
                <a:latin typeface="+mn-lt"/>
              </a:rPr>
              <a:t>Partcipatory Culture </a:t>
            </a:r>
            <a:endParaRPr lang="en-US" sz="6000" dirty="0">
              <a:solidFill>
                <a:schemeClr val="tx1"/>
              </a:solidFill>
              <a:latin typeface="+mn-lt"/>
            </a:endParaRPr>
          </a:p>
        </p:txBody>
      </p:sp>
      <p:sp>
        <p:nvSpPr>
          <p:cNvPr id="3" name="عنصر نائب للمحتوى 2"/>
          <p:cNvSpPr>
            <a:spLocks noGrp="1"/>
          </p:cNvSpPr>
          <p:nvPr>
            <p:ph idx="1"/>
          </p:nvPr>
        </p:nvSpPr>
        <p:spPr/>
        <p:txBody>
          <a:bodyPr>
            <a:normAutofit/>
          </a:bodyPr>
          <a:lstStyle/>
          <a:p>
            <a:r>
              <a:rPr lang="en-US" sz="2800" dirty="0">
                <a:latin typeface="Adobe Devanagari" pitchFamily="18" charset="0"/>
                <a:cs typeface="Adobe Devanagari" pitchFamily="18" charset="0"/>
              </a:rPr>
              <a:t>In a participatory political culture, every citizen actively takes an active role in political affairs. Individuals consider themselves an active member of the country’s existing political system.</a:t>
            </a:r>
          </a:p>
        </p:txBody>
      </p:sp>
      <p:sp>
        <p:nvSpPr>
          <p:cNvPr id="4" name="عنصر نائب لرقم الشريحة 3"/>
          <p:cNvSpPr>
            <a:spLocks noGrp="1"/>
          </p:cNvSpPr>
          <p:nvPr>
            <p:ph type="sldNum" sz="quarter" idx="12"/>
          </p:nvPr>
        </p:nvSpPr>
        <p:spPr/>
        <p:txBody>
          <a:bodyPr/>
          <a:lstStyle/>
          <a:p>
            <a:fld id="{D0B986F1-EE56-4486-AAD8-D8C6F2CE2390}" type="slidenum">
              <a:rPr lang="en-US" smtClean="0"/>
              <a:t>7</a:t>
            </a:fld>
            <a:endParaRPr lang="en-US"/>
          </a:p>
        </p:txBody>
      </p:sp>
    </p:spTree>
    <p:extLst>
      <p:ext uri="{BB962C8B-B14F-4D97-AF65-F5344CB8AC3E}">
        <p14:creationId xmlns:p14="http://schemas.microsoft.com/office/powerpoint/2010/main" val="40958798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4000" dirty="0" smtClean="0">
                <a:solidFill>
                  <a:schemeClr val="tx1"/>
                </a:solidFill>
                <a:latin typeface="+mn-lt"/>
              </a:rPr>
              <a:t>Conclusion</a:t>
            </a:r>
            <a:r>
              <a:rPr lang="en-US" dirty="0" smtClean="0"/>
              <a:t> </a:t>
            </a:r>
            <a:endParaRPr lang="en-US" dirty="0"/>
          </a:p>
        </p:txBody>
      </p:sp>
      <p:sp>
        <p:nvSpPr>
          <p:cNvPr id="3" name="عنصر نائب للمحتوى 2"/>
          <p:cNvSpPr>
            <a:spLocks noGrp="1"/>
          </p:cNvSpPr>
          <p:nvPr>
            <p:ph idx="1"/>
          </p:nvPr>
        </p:nvSpPr>
        <p:spPr/>
        <p:txBody>
          <a:bodyPr>
            <a:normAutofit/>
          </a:bodyPr>
          <a:lstStyle/>
          <a:p>
            <a:pPr algn="just"/>
            <a:r>
              <a:rPr lang="en-US" sz="2800" dirty="0">
                <a:latin typeface="Adobe Devanagari" pitchFamily="18" charset="0"/>
                <a:cs typeface="Adobe Devanagari" pitchFamily="18" charset="0"/>
              </a:rPr>
              <a:t>Political culture involves fundamentally popular values and beliefs over political objects in a given community. Political scientists have more or less agreed on what political culture constitutes or entails.</a:t>
            </a:r>
          </a:p>
        </p:txBody>
      </p:sp>
      <p:sp>
        <p:nvSpPr>
          <p:cNvPr id="4" name="عنصر نائب لرقم الشريحة 3"/>
          <p:cNvSpPr>
            <a:spLocks noGrp="1"/>
          </p:cNvSpPr>
          <p:nvPr>
            <p:ph type="sldNum" sz="quarter" idx="12"/>
          </p:nvPr>
        </p:nvSpPr>
        <p:spPr/>
        <p:txBody>
          <a:bodyPr/>
          <a:lstStyle/>
          <a:p>
            <a:fld id="{D0B986F1-EE56-4486-AAD8-D8C6F2CE2390}" type="slidenum">
              <a:rPr lang="en-US" smtClean="0"/>
              <a:t>8</a:t>
            </a:fld>
            <a:endParaRPr lang="en-US"/>
          </a:p>
        </p:txBody>
      </p:sp>
    </p:spTree>
    <p:extLst>
      <p:ext uri="{BB962C8B-B14F-4D97-AF65-F5344CB8AC3E}">
        <p14:creationId xmlns:p14="http://schemas.microsoft.com/office/powerpoint/2010/main" val="42401465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000" dirty="0" smtClean="0">
                <a:solidFill>
                  <a:schemeClr val="tx1"/>
                </a:solidFill>
                <a:latin typeface="+mn-lt"/>
              </a:rPr>
              <a:t>References</a:t>
            </a:r>
            <a:endParaRPr lang="en-US" sz="4000" dirty="0">
              <a:solidFill>
                <a:schemeClr val="tx1"/>
              </a:solidFill>
              <a:latin typeface="+mn-lt"/>
            </a:endParaRPr>
          </a:p>
        </p:txBody>
      </p:sp>
      <p:sp>
        <p:nvSpPr>
          <p:cNvPr id="3" name="عنصر نائب للمحتوى 2"/>
          <p:cNvSpPr>
            <a:spLocks noGrp="1"/>
          </p:cNvSpPr>
          <p:nvPr>
            <p:ph idx="1"/>
          </p:nvPr>
        </p:nvSpPr>
        <p:spPr/>
        <p:txBody>
          <a:bodyPr>
            <a:normAutofit/>
          </a:bodyPr>
          <a:lstStyle/>
          <a:p>
            <a:pPr algn="just"/>
            <a:r>
              <a:rPr lang="en-US" sz="2800" dirty="0">
                <a:latin typeface="Adobe Devanagari" pitchFamily="18" charset="0"/>
                <a:cs typeface="Adobe Devanagari" pitchFamily="18" charset="0"/>
              </a:rPr>
              <a:t>political culture | Definition, Features, &amp; </a:t>
            </a:r>
            <a:r>
              <a:rPr lang="en-US" sz="2800" dirty="0" smtClean="0">
                <a:latin typeface="Adobe Devanagari" pitchFamily="18" charset="0"/>
                <a:cs typeface="Adobe Devanagari" pitchFamily="18" charset="0"/>
              </a:rPr>
              <a:t>Example Encyclopedia Britannica 2019</a:t>
            </a:r>
            <a:endParaRPr lang="en-US" sz="2800" dirty="0">
              <a:latin typeface="Adobe Devanagari" pitchFamily="18" charset="0"/>
              <a:cs typeface="Adobe Devanagari" pitchFamily="18" charset="0"/>
            </a:endParaRPr>
          </a:p>
        </p:txBody>
      </p:sp>
      <p:sp>
        <p:nvSpPr>
          <p:cNvPr id="4" name="عنصر نائب لرقم الشريحة 3"/>
          <p:cNvSpPr>
            <a:spLocks noGrp="1"/>
          </p:cNvSpPr>
          <p:nvPr>
            <p:ph type="sldNum" sz="quarter" idx="12"/>
          </p:nvPr>
        </p:nvSpPr>
        <p:spPr/>
        <p:txBody>
          <a:bodyPr/>
          <a:lstStyle/>
          <a:p>
            <a:fld id="{D0B986F1-EE56-4486-AAD8-D8C6F2CE2390}" type="slidenum">
              <a:rPr lang="en-US" smtClean="0"/>
              <a:t>9</a:t>
            </a:fld>
            <a:endParaRPr lang="en-US"/>
          </a:p>
        </p:txBody>
      </p:sp>
    </p:spTree>
    <p:extLst>
      <p:ext uri="{BB962C8B-B14F-4D97-AF65-F5344CB8AC3E}">
        <p14:creationId xmlns:p14="http://schemas.microsoft.com/office/powerpoint/2010/main" val="256037194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رحلة">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أساسية">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1144</TotalTime>
  <Words>263</Words>
  <Application>Microsoft Office PowerPoint</Application>
  <PresentationFormat>On-screen Show (4:3)</PresentationFormat>
  <Paragraphs>38</Paragraphs>
  <Slides>10</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Adobe Devanagari</vt:lpstr>
      <vt:lpstr>Adobe Gothic Std B</vt:lpstr>
      <vt:lpstr>Arial</vt:lpstr>
      <vt:lpstr>Arial Black</vt:lpstr>
      <vt:lpstr>Calibri</vt:lpstr>
      <vt:lpstr>Tahoma</vt:lpstr>
      <vt:lpstr>NewsPrint</vt:lpstr>
      <vt:lpstr>Libyan International Medical University Faculty of Business Administration     </vt:lpstr>
      <vt:lpstr>Contents</vt:lpstr>
      <vt:lpstr>Introduction</vt:lpstr>
      <vt:lpstr>The Main Forms of Political Culture</vt:lpstr>
      <vt:lpstr>Parochial Culture</vt:lpstr>
      <vt:lpstr>Subject Culture </vt:lpstr>
      <vt:lpstr>Partcipatory Culture </vt:lpstr>
      <vt:lpstr>Conclusion </vt:lpstr>
      <vt:lpstr>References</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pc</dc:creator>
  <cp:lastModifiedBy>Maher Fattouh</cp:lastModifiedBy>
  <cp:revision>19</cp:revision>
  <dcterms:created xsi:type="dcterms:W3CDTF">2021-11-16T15:31:03Z</dcterms:created>
  <dcterms:modified xsi:type="dcterms:W3CDTF">2022-01-06T07:40:48Z</dcterms:modified>
</cp:coreProperties>
</file>