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86" r:id="rId3"/>
    <p:sldId id="290" r:id="rId4"/>
    <p:sldId id="261" r:id="rId5"/>
    <p:sldId id="291" r:id="rId6"/>
    <p:sldId id="287" r:id="rId7"/>
    <p:sldId id="289" r:id="rId8"/>
    <p:sldId id="258" r:id="rId9"/>
    <p:sldId id="284" r:id="rId10"/>
    <p:sldId id="28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4544"/>
    <a:srgbClr val="E28B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71" autoAdjust="0"/>
    <p:restoredTop sz="92749" autoAdjust="0"/>
  </p:normalViewPr>
  <p:slideViewPr>
    <p:cSldViewPr snapToGrid="0" showGuides="1">
      <p:cViewPr varScale="1">
        <p:scale>
          <a:sx n="65" d="100"/>
          <a:sy n="65" d="100"/>
        </p:scale>
        <p:origin x="1008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Open Sans" panose="020B0606030504020204" pitchFamily="34" charset="0"/>
              </a:defRPr>
            </a:lvl1pPr>
          </a:lstStyle>
          <a:p>
            <a:fld id="{E0B71B3B-17E5-446C-950F-90A28D50BD7D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Open Sans" panose="020B0606030504020204" pitchFamily="34" charset="0"/>
              </a:defRPr>
            </a:lvl1pPr>
          </a:lstStyle>
          <a:p>
            <a:fld id="{B24266F2-754C-47A1-98E0-4B467D4DE9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399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Open Sans" panose="020B0606030504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photo/view-of-high-rise-buildings-during-day-time-302769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photo/photo-of-people-near-wooden-table-3184418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photo/photo-of-people-holding-each-other-s-hands-3184434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photo/view-of-high-rise-buildings-during-day-time-302769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Links:</a:t>
            </a:r>
          </a:p>
          <a:p>
            <a:endParaRPr lang="en-US" dirty="0"/>
          </a:p>
          <a:p>
            <a:r>
              <a:rPr lang="en-US" dirty="0">
                <a:hlinkClick r:id="rId3"/>
              </a:rPr>
              <a:t>https://www.pexels.com/photo/view-of-high-rise-buildings-during-day-time-302769/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4266F2-754C-47A1-98E0-4B467D4DE9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624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Links:</a:t>
            </a:r>
          </a:p>
          <a:p>
            <a:endParaRPr lang="en-US" dirty="0"/>
          </a:p>
          <a:p>
            <a:r>
              <a:rPr lang="en-US" dirty="0">
                <a:hlinkClick r:id="rId3"/>
              </a:rPr>
              <a:t>https://www.pexels.com/photo/photo-of-people-near-wooden-table-3184418/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4266F2-754C-47A1-98E0-4B467D4DE93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651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Links:</a:t>
            </a:r>
          </a:p>
          <a:p>
            <a:endParaRPr lang="en-US" dirty="0"/>
          </a:p>
          <a:p>
            <a:r>
              <a:rPr lang="en-US" dirty="0">
                <a:hlinkClick r:id="rId3"/>
              </a:rPr>
              <a:t>https://www.pexels.com/photo/photo-of-people-holding-each-other-s-hands-3184434/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4266F2-754C-47A1-98E0-4B467D4DE93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343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Links:</a:t>
            </a:r>
          </a:p>
          <a:p>
            <a:endParaRPr lang="en-US" dirty="0"/>
          </a:p>
          <a:p>
            <a:r>
              <a:rPr lang="en-US" dirty="0">
                <a:hlinkClick r:id="rId3"/>
              </a:rPr>
              <a:t>https://www.pexels.com/photo/view-of-high-rise-buildings-during-day-time-302769/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4266F2-754C-47A1-98E0-4B467D4DE93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241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53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5E7EC17F-3B19-4C1B-AC0F-D6DC183F1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1B3F6-1FAE-4783-B18C-D3275F3D54B5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02A4EDA8-14DC-4452-BA5C-86AD417E9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64A239E-57C4-47A9-8EDD-BDB7BDB01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863E2-B765-4D71-AE34-F370B0FC8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819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47489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837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082090" y="2324100"/>
            <a:ext cx="3251312" cy="32513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3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1" y="2324100"/>
            <a:ext cx="12191999" cy="282412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855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8352557" y="2324100"/>
            <a:ext cx="3127346" cy="1958272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712099" y="2324100"/>
            <a:ext cx="3127346" cy="1958272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4532328" y="2324100"/>
            <a:ext cx="3127346" cy="195827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266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ree-power-point-templates.com/" TargetMode="Externa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5D248800-3E4B-4567-89C1-EDC8D6016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949CF1D-4E5C-451C-A95B-F5DC2E8B8A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2322448-192E-4AED-AEA0-C05C2F8B0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C821B3F6-1FAE-4783-B18C-D3275F3D54B5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3A4F53D-A87E-43A5-8C00-5FF09C212E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5B5CED9-F943-4215-B335-ACD5CC64B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8B0863E2-B765-4D71-AE34-F370B0FC85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CDC4424-F684-40B0-BC95-82632C0C6554}"/>
              </a:ext>
            </a:extLst>
          </p:cNvPr>
          <p:cNvSpPr txBox="1"/>
          <p:nvPr userDrawn="1"/>
        </p:nvSpPr>
        <p:spPr>
          <a:xfrm>
            <a:off x="-46180" y="6889888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bg1">
                    <a:lumMod val="65000"/>
                  </a:schemeClr>
                </a:solidFill>
                <a:hlinkClick r:id="rId8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https://www.free-power-point-templates.com/</a:t>
            </a:r>
            <a:endParaRPr lang="en-US" sz="12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0AAAC923-585D-4E34-B080-EFC75299AD39}"/>
              </a:ext>
            </a:extLst>
          </p:cNvPr>
          <p:cNvSpPr txBox="1"/>
          <p:nvPr userDrawn="1"/>
        </p:nvSpPr>
        <p:spPr>
          <a:xfrm>
            <a:off x="11042213" y="6889887"/>
            <a:ext cx="12060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FPPT.com</a:t>
            </a:r>
          </a:p>
        </p:txBody>
      </p:sp>
    </p:spTree>
    <p:extLst>
      <p:ext uri="{BB962C8B-B14F-4D97-AF65-F5344CB8AC3E}">
        <p14:creationId xmlns:p14="http://schemas.microsoft.com/office/powerpoint/2010/main" val="2265523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6" r:id="rId2"/>
    <p:sldLayoutId id="2147483667" r:id="rId3"/>
    <p:sldLayoutId id="2147483668" r:id="rId4"/>
    <p:sldLayoutId id="2147483669" r:id="rId5"/>
    <p:sldLayoutId id="2147483670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="" xmlns:a16="http://schemas.microsoft.com/office/drawing/2014/main" id="{73AE219C-F12E-4D6E-8DDB-8284ADA374F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21242" y="0"/>
            <a:ext cx="12192000" cy="685800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3648" y="2644170"/>
            <a:ext cx="11224698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4800" b="1" kern="100" spc="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Types of </a:t>
            </a:r>
            <a:r>
              <a:rPr lang="en-US" sz="4800" b="1" kern="100" spc="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Self Perception </a:t>
            </a:r>
            <a:r>
              <a:rPr lang="en-US" sz="4800" b="1" kern="100" spc="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4800" b="1" kern="100" spc="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oncepts </a:t>
            </a:r>
            <a:r>
              <a:rPr lang="en-US" sz="4800" b="1" kern="100" spc="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</a:t>
            </a:r>
            <a:r>
              <a:rPr lang="en-US" sz="4800" b="1" kern="100" spc="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en-US" sz="4800" b="1" kern="100" spc="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t’s Stages</a:t>
            </a:r>
            <a:endParaRPr lang="en-US" sz="4800" b="1" kern="100" spc="6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rot="5400000">
            <a:off x="6071791" y="3094474"/>
            <a:ext cx="48412" cy="25907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2" descr="E:\websites\free-power-point-templates\2012\logos.png">
            <a:extLst>
              <a:ext uri="{FF2B5EF4-FFF2-40B4-BE49-F238E27FC236}">
                <a16:creationId xmlns="" xmlns:a16="http://schemas.microsoft.com/office/drawing/2014/main" id="{848A8BD5-F688-4ABE-8783-A9DBB0CA7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345427" y="6525016"/>
            <a:ext cx="804085" cy="289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4E159810-524B-1144-A36A-F16DCC547D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81" y="475644"/>
            <a:ext cx="9999406" cy="16928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FC56082-EF8D-8745-A98D-A5E2234E773D}"/>
              </a:ext>
            </a:extLst>
          </p:cNvPr>
          <p:cNvSpPr txBox="1"/>
          <p:nvPr/>
        </p:nvSpPr>
        <p:spPr>
          <a:xfrm>
            <a:off x="2446961" y="4614328"/>
            <a:ext cx="72980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spc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By:Mahmoud Fathi Gargoum </a:t>
            </a:r>
          </a:p>
          <a:p>
            <a:pPr algn="ctr"/>
            <a:r>
              <a:rPr lang="ar-SA" sz="2000" spc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Mahmoud_2859@limu.edu.ly </a:t>
            </a:r>
          </a:p>
          <a:p>
            <a:pPr algn="ctr"/>
            <a:r>
              <a:rPr lang="ar-SA" sz="2000" spc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2859</a:t>
            </a:r>
            <a:endParaRPr lang="en-US" sz="2000" spc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1D2BF1A-4290-D348-B272-CAC340EFD31A}"/>
              </a:ext>
            </a:extLst>
          </p:cNvPr>
          <p:cNvSpPr txBox="1"/>
          <p:nvPr/>
        </p:nvSpPr>
        <p:spPr>
          <a:xfrm rot="10800000" flipV="1">
            <a:off x="11413211" y="5601686"/>
            <a:ext cx="8000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chemeClr val="bg1"/>
                </a:solidFill>
                <a:latin typeface="Open Sans" panose="020B06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en-US" sz="2400" dirty="0">
              <a:solidFill>
                <a:schemeClr val="bg1"/>
              </a:solidFill>
              <a:latin typeface="Open Sans" panose="020B06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98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="" xmlns:a16="http://schemas.microsoft.com/office/drawing/2014/main" id="{175C13E3-518B-4DA3-B58E-09C47FC562D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10194" y="2921168"/>
            <a:ext cx="57716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kern="100" spc="600" dirty="0">
                <a:solidFill>
                  <a:schemeClr val="bg1"/>
                </a:solidFill>
                <a:latin typeface="Open Sans" panose="020B0606030504020204" pitchFamily="34" charset="0"/>
                <a:ea typeface="Open Sans Light" panose="020B0306030504020204" pitchFamily="34" charset="0"/>
                <a:cs typeface="Open Sans" panose="020B0606030504020204" pitchFamily="34" charset="0"/>
              </a:rPr>
              <a:t>THANK YOU!</a:t>
            </a:r>
          </a:p>
        </p:txBody>
      </p:sp>
      <p:sp>
        <p:nvSpPr>
          <p:cNvPr id="6" name="Rectangle 5"/>
          <p:cNvSpPr/>
          <p:nvPr/>
        </p:nvSpPr>
        <p:spPr>
          <a:xfrm rot="5400000">
            <a:off x="6071794" y="2823771"/>
            <a:ext cx="48412" cy="25907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2" descr="E:\websites\free-power-point-templates\2012\logos.png">
            <a:extLst>
              <a:ext uri="{FF2B5EF4-FFF2-40B4-BE49-F238E27FC236}">
                <a16:creationId xmlns="" xmlns:a16="http://schemas.microsoft.com/office/drawing/2014/main" id="{7659E1C9-FE55-43CE-955A-5E8BBB5194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345427" y="6525016"/>
            <a:ext cx="804085" cy="289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3A329C4D-26E0-9C43-A2E9-9BF6D1F8B55D}"/>
              </a:ext>
            </a:extLst>
          </p:cNvPr>
          <p:cNvSpPr txBox="1"/>
          <p:nvPr/>
        </p:nvSpPr>
        <p:spPr>
          <a:xfrm>
            <a:off x="11193330" y="5746421"/>
            <a:ext cx="12203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chemeClr val="bg1"/>
                </a:solidFill>
                <a:latin typeface="Open Sans" panose="020B06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10</a:t>
            </a:r>
            <a:endParaRPr lang="en-US" sz="2400" dirty="0">
              <a:solidFill>
                <a:schemeClr val="bg1"/>
              </a:solidFill>
              <a:latin typeface="Open Sans" panose="020B06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35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3">
            <a:extLst>
              <a:ext uri="{FF2B5EF4-FFF2-40B4-BE49-F238E27FC236}">
                <a16:creationId xmlns="" xmlns:a16="http://schemas.microsoft.com/office/drawing/2014/main" id="{92063A48-3AC2-0A4C-922D-D3550FBBDD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387600"/>
            <a:ext cx="12195708" cy="44704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9469AAF3-C70B-294C-949E-6EAF4D255FF0}"/>
              </a:ext>
            </a:extLst>
          </p:cNvPr>
          <p:cNvSpPr/>
          <p:nvPr/>
        </p:nvSpPr>
        <p:spPr>
          <a:xfrm>
            <a:off x="0" y="2387600"/>
            <a:ext cx="12192000" cy="454164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Hexagon 14">
            <a:extLst>
              <a:ext uri="{FF2B5EF4-FFF2-40B4-BE49-F238E27FC236}">
                <a16:creationId xmlns="" xmlns:a16="http://schemas.microsoft.com/office/drawing/2014/main" id="{E7217AE2-4214-9845-8ED8-0D0E3D8D6918}"/>
              </a:ext>
            </a:extLst>
          </p:cNvPr>
          <p:cNvSpPr/>
          <p:nvPr/>
        </p:nvSpPr>
        <p:spPr>
          <a:xfrm>
            <a:off x="620860" y="530604"/>
            <a:ext cx="5648241" cy="2249586"/>
          </a:xfrm>
          <a:prstGeom prst="hexag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3394105A-7D60-FA4E-806D-172CFBB7E00D}"/>
              </a:ext>
            </a:extLst>
          </p:cNvPr>
          <p:cNvSpPr txBox="1"/>
          <p:nvPr/>
        </p:nvSpPr>
        <p:spPr>
          <a:xfrm>
            <a:off x="1892312" y="1193732"/>
            <a:ext cx="38506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5400">
                <a:solidFill>
                  <a:schemeClr val="bg1"/>
                </a:solidFill>
                <a:latin typeface="Open Sans" panose="020B06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CONTENT</a:t>
            </a:r>
            <a:r>
              <a:rPr lang="ar-SA" sz="2400">
                <a:solidFill>
                  <a:schemeClr val="bg1"/>
                </a:solidFill>
                <a:latin typeface="Open Sans" panose="020B06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endParaRPr lang="en-US" sz="2400" dirty="0">
              <a:solidFill>
                <a:schemeClr val="bg1"/>
              </a:solidFill>
              <a:latin typeface="Open Sans" panose="020B06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125E07BB-7368-1742-B30F-4CA2E116489E}"/>
              </a:ext>
            </a:extLst>
          </p:cNvPr>
          <p:cNvSpPr txBox="1"/>
          <p:nvPr/>
        </p:nvSpPr>
        <p:spPr>
          <a:xfrm>
            <a:off x="339644" y="3389283"/>
            <a:ext cx="4543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ar-SA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 Extrabold" panose="020B0906030804020204" pitchFamily="34" charset="0"/>
                <a:cs typeface="Open Sans" panose="020B0606030504020204" pitchFamily="34" charset="0"/>
              </a:rPr>
              <a:t>Introduction </a:t>
            </a:r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 Extrabold" panose="020B09060308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B3BD8E6A-EA2D-F948-88BB-3AC89864C9C6}"/>
              </a:ext>
            </a:extLst>
          </p:cNvPr>
          <p:cNvSpPr txBox="1"/>
          <p:nvPr/>
        </p:nvSpPr>
        <p:spPr>
          <a:xfrm>
            <a:off x="4212423" y="5968661"/>
            <a:ext cx="4113355" cy="584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ar-SA" sz="3200" b="1">
                <a:solidFill>
                  <a:schemeClr val="bg1"/>
                </a:solidFill>
                <a:latin typeface="Open Sans" panose="020B0606030504020204" pitchFamily="34" charset="0"/>
                <a:ea typeface="Open Sans Extrabold" panose="020B0906030804020204" pitchFamily="34" charset="0"/>
                <a:cs typeface="Open Sans" panose="020B0606030504020204" pitchFamily="34" charset="0"/>
              </a:rPr>
              <a:t>References</a:t>
            </a:r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 Extrabold" panose="020B09060308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875999F0-FD5E-6D4D-A26D-2BE3612A0461}"/>
              </a:ext>
            </a:extLst>
          </p:cNvPr>
          <p:cNvSpPr txBox="1"/>
          <p:nvPr/>
        </p:nvSpPr>
        <p:spPr>
          <a:xfrm>
            <a:off x="339644" y="5968661"/>
            <a:ext cx="2906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ar-SA" sz="3200" b="1">
                <a:solidFill>
                  <a:schemeClr val="bg1"/>
                </a:solidFill>
                <a:latin typeface="Open Sans" panose="020B0606030504020204" pitchFamily="34" charset="0"/>
                <a:ea typeface="Open Sans Extrabold" panose="020B0906030804020204" pitchFamily="34" charset="0"/>
                <a:cs typeface="Open Sans" panose="020B0606030504020204" pitchFamily="34" charset="0"/>
              </a:rPr>
              <a:t>Conclusion</a:t>
            </a:r>
            <a:r>
              <a:rPr lang="ar-SA" sz="3200" b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 Extrabold" panose="020B0906030804020204" pitchFamily="34" charset="0"/>
                <a:cs typeface="Open Sans" panose="020B0606030504020204" pitchFamily="34" charset="0"/>
              </a:rPr>
              <a:t> 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 Extrabold" panose="020B09060308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092647E7-2829-7540-A224-B3156D1549E7}"/>
              </a:ext>
            </a:extLst>
          </p:cNvPr>
          <p:cNvSpPr txBox="1"/>
          <p:nvPr/>
        </p:nvSpPr>
        <p:spPr>
          <a:xfrm>
            <a:off x="4170484" y="4683351"/>
            <a:ext cx="67295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ar-SA" sz="3200" b="1">
                <a:solidFill>
                  <a:schemeClr val="bg1"/>
                </a:solidFill>
                <a:latin typeface="Open Sans" panose="020B0606030504020204" pitchFamily="34" charset="0"/>
                <a:ea typeface="Open Sans Extrabold" panose="020B0906030804020204" pitchFamily="34" charset="0"/>
                <a:cs typeface="Open Sans" panose="020B0606030504020204" pitchFamily="34" charset="0"/>
              </a:rPr>
              <a:t>The five stages of perceptions</a:t>
            </a:r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 Extrabold" panose="020B09060308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F3971335-BF24-7746-8AA3-510804BC66DC}"/>
              </a:ext>
            </a:extLst>
          </p:cNvPr>
          <p:cNvSpPr txBox="1"/>
          <p:nvPr/>
        </p:nvSpPr>
        <p:spPr>
          <a:xfrm>
            <a:off x="339644" y="4685178"/>
            <a:ext cx="4543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ar-SA" sz="3200" b="1">
                <a:solidFill>
                  <a:schemeClr val="bg1"/>
                </a:solidFill>
                <a:latin typeface="Open Sans" panose="020B0606030504020204" pitchFamily="34" charset="0"/>
                <a:ea typeface="Open Sans Extrabold" panose="020B09060308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>
                <a:solidFill>
                  <a:schemeClr val="bg1"/>
                </a:solidFill>
                <a:latin typeface="Open Sans" panose="020B0606030504020204" pitchFamily="34" charset="0"/>
                <a:ea typeface="Open Sans Extrabold" panose="020B0906030804020204" pitchFamily="34" charset="0"/>
                <a:cs typeface="Open Sans" panose="020B0606030504020204" pitchFamily="34" charset="0"/>
              </a:rPr>
              <a:t>Self Estee</a:t>
            </a:r>
            <a:r>
              <a:rPr lang="ar-SA" sz="3200" b="1">
                <a:solidFill>
                  <a:schemeClr val="bg1"/>
                </a:solidFill>
                <a:latin typeface="Open Sans" panose="020B0606030504020204" pitchFamily="34" charset="0"/>
                <a:ea typeface="Open Sans Extrabold" panose="020B0906030804020204" pitchFamily="34" charset="0"/>
                <a:cs typeface="Open Sans" panose="020B0606030504020204" pitchFamily="34" charset="0"/>
              </a:rPr>
              <a:t>m</a:t>
            </a:r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 Extrabold" panose="020B09060308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6AA2062B-FD1E-2A47-A724-B713A7C3B9F4}"/>
              </a:ext>
            </a:extLst>
          </p:cNvPr>
          <p:cNvSpPr txBox="1"/>
          <p:nvPr/>
        </p:nvSpPr>
        <p:spPr>
          <a:xfrm>
            <a:off x="8189502" y="3389282"/>
            <a:ext cx="38345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ar-SA" sz="3200" b="1">
                <a:solidFill>
                  <a:schemeClr val="bg1"/>
                </a:solidFill>
                <a:latin typeface="Open Sans" panose="020B0606030504020204" pitchFamily="34" charset="0"/>
                <a:ea typeface="Open Sans Extrabold" panose="020B0906030804020204" pitchFamily="34" charset="0"/>
                <a:cs typeface="Open Sans" panose="020B0606030504020204" pitchFamily="34" charset="0"/>
              </a:rPr>
              <a:t>Self Awareness </a:t>
            </a:r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 Extrabold" panose="020B09060308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B29A4C07-3F8D-1A48-A90E-F4E902BDB306}"/>
              </a:ext>
            </a:extLst>
          </p:cNvPr>
          <p:cNvSpPr txBox="1"/>
          <p:nvPr/>
        </p:nvSpPr>
        <p:spPr>
          <a:xfrm>
            <a:off x="4170484" y="3389282"/>
            <a:ext cx="3851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ar-SA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 Extrabold" panose="020B0906030804020204" pitchFamily="34" charset="0"/>
                <a:cs typeface="Open Sans" panose="020B0606030504020204" pitchFamily="34" charset="0"/>
              </a:rPr>
              <a:t>Self Concept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 Extrabold" panose="020B09060308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3B4DFC2-9FF5-924C-B262-60ADAC1BDD44}"/>
              </a:ext>
            </a:extLst>
          </p:cNvPr>
          <p:cNvSpPr txBox="1"/>
          <p:nvPr/>
        </p:nvSpPr>
        <p:spPr>
          <a:xfrm>
            <a:off x="11233083" y="5831053"/>
            <a:ext cx="38506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chemeClr val="bg1"/>
                </a:solidFill>
                <a:latin typeface="Open Sans" panose="020B06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en-US" sz="2400" dirty="0">
              <a:solidFill>
                <a:schemeClr val="bg1"/>
              </a:solidFill>
              <a:latin typeface="Open Sans" panose="020B06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902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9">
            <a:extLst>
              <a:ext uri="{FF2B5EF4-FFF2-40B4-BE49-F238E27FC236}">
                <a16:creationId xmlns="" xmlns:a16="http://schemas.microsoft.com/office/drawing/2014/main" id="{88D307F3-4971-7D4F-BACF-CBAA93F95DE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6137"/>
          <a:stretch/>
        </p:blipFill>
        <p:spPr>
          <a:xfrm>
            <a:off x="0" y="0"/>
            <a:ext cx="7786253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A6A26FBD-26AD-414B-8CB0-1DC223EE0199}"/>
              </a:ext>
            </a:extLst>
          </p:cNvPr>
          <p:cNvSpPr/>
          <p:nvPr/>
        </p:nvSpPr>
        <p:spPr>
          <a:xfrm>
            <a:off x="0" y="0"/>
            <a:ext cx="7786252" cy="6858000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>
              <a:solidFill>
                <a:prstClr val="white"/>
              </a:solidFill>
              <a:latin typeface="Open Sans" panose="020B0606030504020204" pitchFamily="34" charset="0"/>
            </a:endParaRPr>
          </a:p>
        </p:txBody>
      </p:sp>
      <p:sp>
        <p:nvSpPr>
          <p:cNvPr id="9" name="Hexagon 8">
            <a:extLst>
              <a:ext uri="{FF2B5EF4-FFF2-40B4-BE49-F238E27FC236}">
                <a16:creationId xmlns="" xmlns:a16="http://schemas.microsoft.com/office/drawing/2014/main" id="{F64F9A2E-37B1-2E45-A9F4-5078511579C3}"/>
              </a:ext>
            </a:extLst>
          </p:cNvPr>
          <p:cNvSpPr/>
          <p:nvPr/>
        </p:nvSpPr>
        <p:spPr>
          <a:xfrm>
            <a:off x="6682305" y="0"/>
            <a:ext cx="5648241" cy="2249586"/>
          </a:xfrm>
          <a:prstGeom prst="hexag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83F909FA-10B7-734C-85E1-595EC93311F4}"/>
              </a:ext>
            </a:extLst>
          </p:cNvPr>
          <p:cNvSpPr txBox="1"/>
          <p:nvPr/>
        </p:nvSpPr>
        <p:spPr>
          <a:xfrm>
            <a:off x="7596578" y="512344"/>
            <a:ext cx="57663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Open Sans" panose="020B06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INTRODUCTION</a:t>
            </a:r>
            <a:r>
              <a:rPr lang="en-US" sz="5400" dirty="0">
                <a:solidFill>
                  <a:schemeClr val="bg1"/>
                </a:solidFill>
                <a:latin typeface="Open Sans" panose="020B06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endParaRPr lang="en-US" sz="2400" dirty="0">
              <a:solidFill>
                <a:schemeClr val="bg1"/>
              </a:solidFill>
              <a:latin typeface="Open Sans" panose="020B06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78FB58F9-AD21-2043-8ACA-5FE71A292753}"/>
              </a:ext>
            </a:extLst>
          </p:cNvPr>
          <p:cNvSpPr txBox="1"/>
          <p:nvPr/>
        </p:nvSpPr>
        <p:spPr>
          <a:xfrm>
            <a:off x="371760" y="1624260"/>
            <a:ext cx="6121403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3600" dirty="0">
                <a:solidFill>
                  <a:schemeClr val="bg1"/>
                </a:solidFill>
              </a:rPr>
              <a:t>Self-Perception is an image we hold about our self and our traits and the judgements we make about those traits.</a:t>
            </a:r>
          </a:p>
          <a:p>
            <a:pPr algn="just"/>
            <a:endParaRPr lang="en-US" sz="3600" dirty="0">
              <a:solidFill>
                <a:schemeClr val="bg1"/>
              </a:solidFill>
            </a:endParaRPr>
          </a:p>
          <a:p>
            <a:pPr algn="just"/>
            <a:r>
              <a:rPr lang="en-US" sz="3600" dirty="0">
                <a:solidFill>
                  <a:schemeClr val="bg1"/>
                </a:solidFill>
              </a:rPr>
              <a:t> Self-perception includes Self-concept self-esteem  and self awareness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A9A394A-0B82-6D49-92F6-5B7D23C2E4A6}"/>
              </a:ext>
            </a:extLst>
          </p:cNvPr>
          <p:cNvSpPr txBox="1"/>
          <p:nvPr/>
        </p:nvSpPr>
        <p:spPr>
          <a:xfrm>
            <a:off x="11202567" y="5839623"/>
            <a:ext cx="38506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rgbClr val="3B4544"/>
                </a:solidFill>
                <a:latin typeface="Open Sans" panose="020B06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r>
              <a:rPr lang="ar-SA" sz="2400">
                <a:solidFill>
                  <a:schemeClr val="bg1"/>
                </a:solidFill>
                <a:latin typeface="Open Sans" panose="020B06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endParaRPr lang="en-US" sz="2400" dirty="0">
              <a:solidFill>
                <a:schemeClr val="bg1"/>
              </a:solidFill>
              <a:latin typeface="Open Sans" panose="020B06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047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00B3CF3F-ECBB-466E-9008-F445AEB9550F}"/>
              </a:ext>
            </a:extLst>
          </p:cNvPr>
          <p:cNvSpPr txBox="1"/>
          <p:nvPr/>
        </p:nvSpPr>
        <p:spPr>
          <a:xfrm>
            <a:off x="841571" y="556422"/>
            <a:ext cx="41504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 Extrabold" panose="020B0906030804020204" pitchFamily="34" charset="0"/>
                <a:cs typeface="Open Sans" panose="020B0606030504020204" pitchFamily="34" charset="0"/>
              </a:rPr>
              <a:t>Self Concept 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 Extrabold" panose="020B09060308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4F247197-4BF6-41C7-B66F-8C037CDBB91D}"/>
              </a:ext>
            </a:extLst>
          </p:cNvPr>
          <p:cNvSpPr/>
          <p:nvPr/>
        </p:nvSpPr>
        <p:spPr>
          <a:xfrm>
            <a:off x="712098" y="620810"/>
            <a:ext cx="45719" cy="7525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Open Sans" panose="020B0606030504020204" pitchFamily="34" charset="0"/>
            </a:endParaRPr>
          </a:p>
        </p:txBody>
      </p:sp>
      <p:pic>
        <p:nvPicPr>
          <p:cNvPr id="2" name="Picture 1" descr="E:\websites\free-power-point-templates\2012\logos.png">
            <a:extLst>
              <a:ext uri="{FF2B5EF4-FFF2-40B4-BE49-F238E27FC236}">
                <a16:creationId xmlns="" xmlns:a16="http://schemas.microsoft.com/office/drawing/2014/main" id="{258C453B-1EC5-40CC-8FAE-E9A6AF2CDC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486" y="6525016"/>
            <a:ext cx="804085" cy="289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D70A49A8-31AA-6948-8768-EF656490CB4B}"/>
              </a:ext>
            </a:extLst>
          </p:cNvPr>
          <p:cNvSpPr txBox="1"/>
          <p:nvPr/>
        </p:nvSpPr>
        <p:spPr>
          <a:xfrm>
            <a:off x="841570" y="1768871"/>
            <a:ext cx="1019588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3600" dirty="0"/>
              <a:t>Self-concept is the image that we have of ourselves. </a:t>
            </a:r>
          </a:p>
          <a:p>
            <a:pPr algn="just"/>
            <a:r>
              <a:rPr lang="en-US" sz="3600" dirty="0"/>
              <a:t>It’s is how you perceive your  behavior, abilities, and unique characteristics .</a:t>
            </a:r>
          </a:p>
        </p:txBody>
      </p:sp>
      <p:pic>
        <p:nvPicPr>
          <p:cNvPr id="7" name="Picture 8">
            <a:extLst>
              <a:ext uri="{FF2B5EF4-FFF2-40B4-BE49-F238E27FC236}">
                <a16:creationId xmlns="" xmlns:a16="http://schemas.microsoft.com/office/drawing/2014/main" id="{186DDA5C-3B5B-844B-BCC8-768123B344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404" y="3214408"/>
            <a:ext cx="5339990" cy="299367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072D4E09-021B-D34C-876E-33FBFD181629}"/>
              </a:ext>
            </a:extLst>
          </p:cNvPr>
          <p:cNvSpPr txBox="1"/>
          <p:nvPr/>
        </p:nvSpPr>
        <p:spPr>
          <a:xfrm>
            <a:off x="11193330" y="5746421"/>
            <a:ext cx="12203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rgbClr val="3B4544"/>
                </a:solidFill>
                <a:latin typeface="Open Sans" panose="020B06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4</a:t>
            </a:r>
            <a:endParaRPr lang="en-US" sz="2400" dirty="0">
              <a:solidFill>
                <a:srgbClr val="3B4544"/>
              </a:solidFill>
              <a:latin typeface="Open Sans" panose="020B06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20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>
            <a:extLst>
              <a:ext uri="{FF2B5EF4-FFF2-40B4-BE49-F238E27FC236}">
                <a16:creationId xmlns="" xmlns:a16="http://schemas.microsoft.com/office/drawing/2014/main" id="{638D24ED-EEA1-A541-83CE-D39A241B94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271" y="3685824"/>
            <a:ext cx="4532054" cy="3009225"/>
          </a:xfrm>
          <a:prstGeom prst="rect">
            <a:avLst/>
          </a:prstGeom>
        </p:spPr>
      </p:pic>
      <p:pic>
        <p:nvPicPr>
          <p:cNvPr id="8" name="Picture 6">
            <a:extLst>
              <a:ext uri="{FF2B5EF4-FFF2-40B4-BE49-F238E27FC236}">
                <a16:creationId xmlns="" xmlns:a16="http://schemas.microsoft.com/office/drawing/2014/main" id="{FA085CF1-C348-6E47-98CF-BC3217598A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676" y="3672169"/>
            <a:ext cx="4532054" cy="30228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9C1FA3BC-DE74-D347-AB98-99686F2953B7}"/>
              </a:ext>
            </a:extLst>
          </p:cNvPr>
          <p:cNvSpPr txBox="1"/>
          <p:nvPr/>
        </p:nvSpPr>
        <p:spPr>
          <a:xfrm>
            <a:off x="841571" y="556422"/>
            <a:ext cx="38860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 Extrabold" panose="020B0906030804020204" pitchFamily="34" charset="0"/>
                <a:cs typeface="Open Sans" panose="020B0606030504020204" pitchFamily="34" charset="0"/>
              </a:rPr>
              <a:t>Self </a:t>
            </a:r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 Extrabold" panose="020B0906030804020204" pitchFamily="34" charset="0"/>
                <a:cs typeface="Open Sans" panose="020B0606030504020204" pitchFamily="34" charset="0"/>
              </a:rPr>
              <a:t> Esteem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361C8869-740E-364D-A3B1-E15558DCAFE4}"/>
              </a:ext>
            </a:extLst>
          </p:cNvPr>
          <p:cNvSpPr/>
          <p:nvPr/>
        </p:nvSpPr>
        <p:spPr>
          <a:xfrm>
            <a:off x="712098" y="620810"/>
            <a:ext cx="45719" cy="7525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Open Sans" panose="020B06060305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D0025253-32E6-6840-A1F1-F851FAB254FE}"/>
              </a:ext>
            </a:extLst>
          </p:cNvPr>
          <p:cNvSpPr txBox="1"/>
          <p:nvPr/>
        </p:nvSpPr>
        <p:spPr>
          <a:xfrm>
            <a:off x="841571" y="1690454"/>
            <a:ext cx="1099021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3600" dirty="0"/>
              <a:t>Self-esteem (also known as self-worth) refers to the extent to which we like, accept or approve of ourselves, or how much we value ourselves.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F943E14F-11F3-D94C-8BBE-4F84DA0E607E}"/>
              </a:ext>
            </a:extLst>
          </p:cNvPr>
          <p:cNvSpPr txBox="1"/>
          <p:nvPr/>
        </p:nvSpPr>
        <p:spPr>
          <a:xfrm>
            <a:off x="7036966" y="-4164198"/>
            <a:ext cx="12203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rgbClr val="3B4544"/>
                </a:solidFill>
                <a:latin typeface="Open Sans" panose="020B06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6</a:t>
            </a:r>
            <a:endParaRPr lang="en-US" sz="2400" dirty="0">
              <a:solidFill>
                <a:srgbClr val="3B4544"/>
              </a:solidFill>
              <a:latin typeface="Open Sans" panose="020B06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528E4C40-C14D-E542-9D97-904D2C4D7BC1}"/>
              </a:ext>
            </a:extLst>
          </p:cNvPr>
          <p:cNvSpPr txBox="1"/>
          <p:nvPr/>
        </p:nvSpPr>
        <p:spPr>
          <a:xfrm flipH="1">
            <a:off x="11350081" y="5934670"/>
            <a:ext cx="19458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rgbClr val="3B4544"/>
                </a:solidFill>
                <a:latin typeface="Open Sans" panose="020B06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5</a:t>
            </a:r>
            <a:endParaRPr lang="en-US" sz="2400" dirty="0">
              <a:solidFill>
                <a:srgbClr val="3B4544"/>
              </a:solidFill>
              <a:latin typeface="Open Sans" panose="020B06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838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58265180-2FFB-094B-A8CF-402BE3B9369D}"/>
              </a:ext>
            </a:extLst>
          </p:cNvPr>
          <p:cNvSpPr/>
          <p:nvPr/>
        </p:nvSpPr>
        <p:spPr>
          <a:xfrm>
            <a:off x="712098" y="620810"/>
            <a:ext cx="45719" cy="7525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7CE09F34-B34C-E74B-BDC8-36B7FF9B054C}"/>
              </a:ext>
            </a:extLst>
          </p:cNvPr>
          <p:cNvSpPr txBox="1"/>
          <p:nvPr/>
        </p:nvSpPr>
        <p:spPr>
          <a:xfrm>
            <a:off x="841571" y="556422"/>
            <a:ext cx="5130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4800" b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 Extrabold" panose="020B0906030804020204" pitchFamily="34" charset="0"/>
                <a:cs typeface="Open Sans" panose="020B0606030504020204" pitchFamily="34" charset="0"/>
              </a:rPr>
              <a:t>Self  Awareness 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 Extrabold" panose="020B09060308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941A81D3-408E-A341-829D-E5BB04A75B59}"/>
              </a:ext>
            </a:extLst>
          </p:cNvPr>
          <p:cNvSpPr txBox="1"/>
          <p:nvPr/>
        </p:nvSpPr>
        <p:spPr>
          <a:xfrm>
            <a:off x="712098" y="1750536"/>
            <a:ext cx="1139677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3600" dirty="0"/>
              <a:t>Self-awareness is how an individual knows and understands their own character, feelings, motives, and desires. </a:t>
            </a:r>
          </a:p>
          <a:p>
            <a:pPr algn="just"/>
            <a:endParaRPr lang="en-US" sz="3600" dirty="0"/>
          </a:p>
          <a:p>
            <a:pPr algn="just"/>
            <a:r>
              <a:rPr lang="en-US" sz="3600" dirty="0"/>
              <a:t>People who are self-aware recognize their strengths and their challenges.</a:t>
            </a:r>
          </a:p>
        </p:txBody>
      </p:sp>
      <p:pic>
        <p:nvPicPr>
          <p:cNvPr id="8" name="Picture 8">
            <a:extLst>
              <a:ext uri="{FF2B5EF4-FFF2-40B4-BE49-F238E27FC236}">
                <a16:creationId xmlns="" xmlns:a16="http://schemas.microsoft.com/office/drawing/2014/main" id="{28F113A2-58C1-584C-B2D6-C37A8629EB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707" y="4019317"/>
            <a:ext cx="4250153" cy="239267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B07AFFC-CE41-FB45-A624-D8F5502FDEAC}"/>
              </a:ext>
            </a:extLst>
          </p:cNvPr>
          <p:cNvSpPr txBox="1"/>
          <p:nvPr/>
        </p:nvSpPr>
        <p:spPr>
          <a:xfrm>
            <a:off x="11303249" y="5818455"/>
            <a:ext cx="12203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rgbClr val="3B4544"/>
                </a:solidFill>
                <a:latin typeface="Open Sans" panose="020B06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6</a:t>
            </a:r>
            <a:endParaRPr lang="en-US" sz="2400" dirty="0">
              <a:solidFill>
                <a:srgbClr val="3B4544"/>
              </a:solidFill>
              <a:latin typeface="Open Sans" panose="020B06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789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1228AB6F-A1EF-0341-8931-EAE4420F07E4}"/>
              </a:ext>
            </a:extLst>
          </p:cNvPr>
          <p:cNvSpPr txBox="1"/>
          <p:nvPr/>
        </p:nvSpPr>
        <p:spPr>
          <a:xfrm>
            <a:off x="841571" y="556422"/>
            <a:ext cx="96493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4800" b="1">
                <a:solidFill>
                  <a:srgbClr val="3B4544"/>
                </a:solidFill>
                <a:latin typeface="Open Sans" panose="020B0606030504020204" pitchFamily="34" charset="0"/>
                <a:ea typeface="Open Sans Extrabold" panose="020B0906030804020204" pitchFamily="34" charset="0"/>
                <a:cs typeface="Open Sans" panose="020B0606030504020204" pitchFamily="34" charset="0"/>
              </a:rPr>
              <a:t>The five stages of perceptions</a:t>
            </a:r>
            <a:endParaRPr lang="en-US" sz="4800" b="1" dirty="0">
              <a:solidFill>
                <a:srgbClr val="3B4544"/>
              </a:solidFill>
              <a:latin typeface="Open Sans" panose="020B0606030504020204" pitchFamily="34" charset="0"/>
              <a:ea typeface="Open Sans Extrabold" panose="020B09060308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8426B466-1FCB-0849-B9A6-365C475816EE}"/>
              </a:ext>
            </a:extLst>
          </p:cNvPr>
          <p:cNvSpPr/>
          <p:nvPr/>
        </p:nvSpPr>
        <p:spPr>
          <a:xfrm>
            <a:off x="712098" y="620810"/>
            <a:ext cx="45719" cy="7525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107E028-E9D0-CE43-A452-76D9C3247496}"/>
              </a:ext>
            </a:extLst>
          </p:cNvPr>
          <p:cNvSpPr txBox="1"/>
          <p:nvPr/>
        </p:nvSpPr>
        <p:spPr>
          <a:xfrm>
            <a:off x="757817" y="1567332"/>
            <a:ext cx="1122112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3600" dirty="0"/>
              <a:t>Perception refers to the way individuals experience or give meaning to information and events, and perception differs from person to person.</a:t>
            </a:r>
          </a:p>
          <a:p>
            <a:pPr algn="just"/>
            <a:r>
              <a:rPr lang="en-US" sz="3600" dirty="0"/>
              <a:t> There are five states of perception which are: -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Stimulation. </a:t>
            </a:r>
            <a:endParaRPr lang="en-US" sz="3600" dirty="0"/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Organization.</a:t>
            </a:r>
            <a:endParaRPr lang="en-US" sz="3600" dirty="0"/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Interpretation.</a:t>
            </a:r>
            <a:endParaRPr lang="en-US" sz="3600" dirty="0"/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Memory.</a:t>
            </a:r>
            <a:endParaRPr lang="en-US" sz="3600" dirty="0"/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Recall. </a:t>
            </a:r>
            <a:endParaRPr lang="en-US" sz="3600" dirty="0"/>
          </a:p>
        </p:txBody>
      </p:sp>
      <p:pic>
        <p:nvPicPr>
          <p:cNvPr id="9" name="Picture 9">
            <a:extLst>
              <a:ext uri="{FF2B5EF4-FFF2-40B4-BE49-F238E27FC236}">
                <a16:creationId xmlns="" xmlns:a16="http://schemas.microsoft.com/office/drawing/2014/main" id="{4163F23C-0E02-7F49-BEA1-7D3637B10D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441" y="3786610"/>
            <a:ext cx="4645889" cy="28590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4BC47319-B8E2-5846-A948-596DC7BC1AB1}"/>
              </a:ext>
            </a:extLst>
          </p:cNvPr>
          <p:cNvSpPr txBox="1"/>
          <p:nvPr/>
        </p:nvSpPr>
        <p:spPr>
          <a:xfrm>
            <a:off x="11193330" y="5746421"/>
            <a:ext cx="12203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rgbClr val="3B4544"/>
                </a:solidFill>
                <a:latin typeface="Open Sans" panose="020B06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7</a:t>
            </a:r>
            <a:endParaRPr lang="en-US" sz="2400" dirty="0">
              <a:solidFill>
                <a:srgbClr val="3B4544"/>
              </a:solidFill>
              <a:latin typeface="Open Sans" panose="020B06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487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>
            <a:spLocks/>
          </p:cNvSpPr>
          <p:nvPr/>
        </p:nvSpPr>
        <p:spPr bwMode="auto">
          <a:xfrm>
            <a:off x="0" y="3781102"/>
            <a:ext cx="12192000" cy="3076898"/>
          </a:xfrm>
          <a:custGeom>
            <a:avLst/>
            <a:gdLst>
              <a:gd name="connsiteX0" fmla="*/ 4495800 w 8683625"/>
              <a:gd name="connsiteY0" fmla="*/ 0 h 1086621"/>
              <a:gd name="connsiteX1" fmla="*/ 4595813 w 8683625"/>
              <a:gd name="connsiteY1" fmla="*/ 1588 h 1086621"/>
              <a:gd name="connsiteX2" fmla="*/ 4595813 w 8683625"/>
              <a:gd name="connsiteY2" fmla="*/ 23813 h 1086621"/>
              <a:gd name="connsiteX3" fmla="*/ 4656138 w 8683625"/>
              <a:gd name="connsiteY3" fmla="*/ 23813 h 1086621"/>
              <a:gd name="connsiteX4" fmla="*/ 4651375 w 8683625"/>
              <a:gd name="connsiteY4" fmla="*/ 828676 h 1086621"/>
              <a:gd name="connsiteX5" fmla="*/ 4802188 w 8683625"/>
              <a:gd name="connsiteY5" fmla="*/ 828676 h 1086621"/>
              <a:gd name="connsiteX6" fmla="*/ 4803775 w 8683625"/>
              <a:gd name="connsiteY6" fmla="*/ 615950 h 1086621"/>
              <a:gd name="connsiteX7" fmla="*/ 4916488 w 8683625"/>
              <a:gd name="connsiteY7" fmla="*/ 615950 h 1086621"/>
              <a:gd name="connsiteX8" fmla="*/ 4919663 w 8683625"/>
              <a:gd name="connsiteY8" fmla="*/ 441325 h 1086621"/>
              <a:gd name="connsiteX9" fmla="*/ 5086350 w 8683625"/>
              <a:gd name="connsiteY9" fmla="*/ 441325 h 1086621"/>
              <a:gd name="connsiteX10" fmla="*/ 5086350 w 8683625"/>
              <a:gd name="connsiteY10" fmla="*/ 496888 h 1086621"/>
              <a:gd name="connsiteX11" fmla="*/ 5124450 w 8683625"/>
              <a:gd name="connsiteY11" fmla="*/ 500063 h 1086621"/>
              <a:gd name="connsiteX12" fmla="*/ 5122863 w 8683625"/>
              <a:gd name="connsiteY12" fmla="*/ 633413 h 1086621"/>
              <a:gd name="connsiteX13" fmla="*/ 5170488 w 8683625"/>
              <a:gd name="connsiteY13" fmla="*/ 633413 h 1086621"/>
              <a:gd name="connsiteX14" fmla="*/ 5172075 w 8683625"/>
              <a:gd name="connsiteY14" fmla="*/ 588963 h 1086621"/>
              <a:gd name="connsiteX15" fmla="*/ 5280025 w 8683625"/>
              <a:gd name="connsiteY15" fmla="*/ 588963 h 1086621"/>
              <a:gd name="connsiteX16" fmla="*/ 5280025 w 8683625"/>
              <a:gd name="connsiteY16" fmla="*/ 639763 h 1086621"/>
              <a:gd name="connsiteX17" fmla="*/ 5330825 w 8683625"/>
              <a:gd name="connsiteY17" fmla="*/ 639763 h 1086621"/>
              <a:gd name="connsiteX18" fmla="*/ 5327650 w 8683625"/>
              <a:gd name="connsiteY18" fmla="*/ 728663 h 1086621"/>
              <a:gd name="connsiteX19" fmla="*/ 5359400 w 8683625"/>
              <a:gd name="connsiteY19" fmla="*/ 728663 h 1086621"/>
              <a:gd name="connsiteX20" fmla="*/ 5359400 w 8683625"/>
              <a:gd name="connsiteY20" fmla="*/ 396875 h 1086621"/>
              <a:gd name="connsiteX21" fmla="*/ 5391150 w 8683625"/>
              <a:gd name="connsiteY21" fmla="*/ 396875 h 1086621"/>
              <a:gd name="connsiteX22" fmla="*/ 5391150 w 8683625"/>
              <a:gd name="connsiteY22" fmla="*/ 333375 h 1086621"/>
              <a:gd name="connsiteX23" fmla="*/ 5446713 w 8683625"/>
              <a:gd name="connsiteY23" fmla="*/ 333375 h 1086621"/>
              <a:gd name="connsiteX24" fmla="*/ 5522913 w 8683625"/>
              <a:gd name="connsiteY24" fmla="*/ 333375 h 1086621"/>
              <a:gd name="connsiteX25" fmla="*/ 5522913 w 8683625"/>
              <a:gd name="connsiteY25" fmla="*/ 365125 h 1086621"/>
              <a:gd name="connsiteX26" fmla="*/ 5586413 w 8683625"/>
              <a:gd name="connsiteY26" fmla="*/ 368300 h 1086621"/>
              <a:gd name="connsiteX27" fmla="*/ 5586413 w 8683625"/>
              <a:gd name="connsiteY27" fmla="*/ 557213 h 1086621"/>
              <a:gd name="connsiteX28" fmla="*/ 5651500 w 8683625"/>
              <a:gd name="connsiteY28" fmla="*/ 557213 h 1086621"/>
              <a:gd name="connsiteX29" fmla="*/ 5651500 w 8683625"/>
              <a:gd name="connsiteY29" fmla="*/ 515938 h 1086621"/>
              <a:gd name="connsiteX30" fmla="*/ 5726113 w 8683625"/>
              <a:gd name="connsiteY30" fmla="*/ 515938 h 1086621"/>
              <a:gd name="connsiteX31" fmla="*/ 5726113 w 8683625"/>
              <a:gd name="connsiteY31" fmla="*/ 547688 h 1086621"/>
              <a:gd name="connsiteX32" fmla="*/ 5819775 w 8683625"/>
              <a:gd name="connsiteY32" fmla="*/ 547688 h 1086621"/>
              <a:gd name="connsiteX33" fmla="*/ 5819775 w 8683625"/>
              <a:gd name="connsiteY33" fmla="*/ 617538 h 1086621"/>
              <a:gd name="connsiteX34" fmla="*/ 5854700 w 8683625"/>
              <a:gd name="connsiteY34" fmla="*/ 617538 h 1086621"/>
              <a:gd name="connsiteX35" fmla="*/ 5854700 w 8683625"/>
              <a:gd name="connsiteY35" fmla="*/ 584200 h 1086621"/>
              <a:gd name="connsiteX36" fmla="*/ 5886450 w 8683625"/>
              <a:gd name="connsiteY36" fmla="*/ 584200 h 1086621"/>
              <a:gd name="connsiteX37" fmla="*/ 5886450 w 8683625"/>
              <a:gd name="connsiteY37" fmla="*/ 547688 h 1086621"/>
              <a:gd name="connsiteX38" fmla="*/ 5962650 w 8683625"/>
              <a:gd name="connsiteY38" fmla="*/ 547688 h 1086621"/>
              <a:gd name="connsiteX39" fmla="*/ 5959475 w 8683625"/>
              <a:gd name="connsiteY39" fmla="*/ 584200 h 1086621"/>
              <a:gd name="connsiteX40" fmla="*/ 6011863 w 8683625"/>
              <a:gd name="connsiteY40" fmla="*/ 584200 h 1086621"/>
              <a:gd name="connsiteX41" fmla="*/ 6011863 w 8683625"/>
              <a:gd name="connsiteY41" fmla="*/ 608013 h 1086621"/>
              <a:gd name="connsiteX42" fmla="*/ 6035675 w 8683625"/>
              <a:gd name="connsiteY42" fmla="*/ 608013 h 1086621"/>
              <a:gd name="connsiteX43" fmla="*/ 6035675 w 8683625"/>
              <a:gd name="connsiteY43" fmla="*/ 681038 h 1086621"/>
              <a:gd name="connsiteX44" fmla="*/ 6072188 w 8683625"/>
              <a:gd name="connsiteY44" fmla="*/ 681038 h 1086621"/>
              <a:gd name="connsiteX45" fmla="*/ 6072188 w 8683625"/>
              <a:gd name="connsiteY45" fmla="*/ 633413 h 1086621"/>
              <a:gd name="connsiteX46" fmla="*/ 6149975 w 8683625"/>
              <a:gd name="connsiteY46" fmla="*/ 633413 h 1086621"/>
              <a:gd name="connsiteX47" fmla="*/ 6149975 w 8683625"/>
              <a:gd name="connsiteY47" fmla="*/ 603250 h 1086621"/>
              <a:gd name="connsiteX48" fmla="*/ 6183313 w 8683625"/>
              <a:gd name="connsiteY48" fmla="*/ 603250 h 1086621"/>
              <a:gd name="connsiteX49" fmla="*/ 6183313 w 8683625"/>
              <a:gd name="connsiteY49" fmla="*/ 584200 h 1086621"/>
              <a:gd name="connsiteX50" fmla="*/ 6254750 w 8683625"/>
              <a:gd name="connsiteY50" fmla="*/ 587375 h 1086621"/>
              <a:gd name="connsiteX51" fmla="*/ 6254750 w 8683625"/>
              <a:gd name="connsiteY51" fmla="*/ 620713 h 1086621"/>
              <a:gd name="connsiteX52" fmla="*/ 6307138 w 8683625"/>
              <a:gd name="connsiteY52" fmla="*/ 620713 h 1086621"/>
              <a:gd name="connsiteX53" fmla="*/ 6307138 w 8683625"/>
              <a:gd name="connsiteY53" fmla="*/ 657226 h 1086621"/>
              <a:gd name="connsiteX54" fmla="*/ 6367463 w 8683625"/>
              <a:gd name="connsiteY54" fmla="*/ 657226 h 1086621"/>
              <a:gd name="connsiteX55" fmla="*/ 6367463 w 8683625"/>
              <a:gd name="connsiteY55" fmla="*/ 700088 h 1086621"/>
              <a:gd name="connsiteX56" fmla="*/ 6396038 w 8683625"/>
              <a:gd name="connsiteY56" fmla="*/ 700088 h 1086621"/>
              <a:gd name="connsiteX57" fmla="*/ 6396038 w 8683625"/>
              <a:gd name="connsiteY57" fmla="*/ 923926 h 1086621"/>
              <a:gd name="connsiteX58" fmla="*/ 6410325 w 8683625"/>
              <a:gd name="connsiteY58" fmla="*/ 923926 h 1086621"/>
              <a:gd name="connsiteX59" fmla="*/ 6410325 w 8683625"/>
              <a:gd name="connsiteY59" fmla="*/ 863601 h 1086621"/>
              <a:gd name="connsiteX60" fmla="*/ 6435725 w 8683625"/>
              <a:gd name="connsiteY60" fmla="*/ 863601 h 1086621"/>
              <a:gd name="connsiteX61" fmla="*/ 6438900 w 8683625"/>
              <a:gd name="connsiteY61" fmla="*/ 671513 h 1086621"/>
              <a:gd name="connsiteX62" fmla="*/ 6454775 w 8683625"/>
              <a:gd name="connsiteY62" fmla="*/ 671513 h 1086621"/>
              <a:gd name="connsiteX63" fmla="*/ 6454775 w 8683625"/>
              <a:gd name="connsiteY63" fmla="*/ 639763 h 1086621"/>
              <a:gd name="connsiteX64" fmla="*/ 6510338 w 8683625"/>
              <a:gd name="connsiteY64" fmla="*/ 639763 h 1086621"/>
              <a:gd name="connsiteX65" fmla="*/ 6510338 w 8683625"/>
              <a:gd name="connsiteY65" fmla="*/ 668338 h 1086621"/>
              <a:gd name="connsiteX66" fmla="*/ 6526213 w 8683625"/>
              <a:gd name="connsiteY66" fmla="*/ 668338 h 1086621"/>
              <a:gd name="connsiteX67" fmla="*/ 6526213 w 8683625"/>
              <a:gd name="connsiteY67" fmla="*/ 839788 h 1086621"/>
              <a:gd name="connsiteX68" fmla="*/ 6551613 w 8683625"/>
              <a:gd name="connsiteY68" fmla="*/ 839788 h 1086621"/>
              <a:gd name="connsiteX69" fmla="*/ 6551613 w 8683625"/>
              <a:gd name="connsiteY69" fmla="*/ 587375 h 1086621"/>
              <a:gd name="connsiteX70" fmla="*/ 6699250 w 8683625"/>
              <a:gd name="connsiteY70" fmla="*/ 587375 h 1086621"/>
              <a:gd name="connsiteX71" fmla="*/ 6699250 w 8683625"/>
              <a:gd name="connsiteY71" fmla="*/ 655638 h 1086621"/>
              <a:gd name="connsiteX72" fmla="*/ 6718300 w 8683625"/>
              <a:gd name="connsiteY72" fmla="*/ 655638 h 1086621"/>
              <a:gd name="connsiteX73" fmla="*/ 6718300 w 8683625"/>
              <a:gd name="connsiteY73" fmla="*/ 733426 h 1086621"/>
              <a:gd name="connsiteX74" fmla="*/ 6727825 w 8683625"/>
              <a:gd name="connsiteY74" fmla="*/ 733426 h 1086621"/>
              <a:gd name="connsiteX75" fmla="*/ 6727825 w 8683625"/>
              <a:gd name="connsiteY75" fmla="*/ 939801 h 1086621"/>
              <a:gd name="connsiteX76" fmla="*/ 6767513 w 8683625"/>
              <a:gd name="connsiteY76" fmla="*/ 939801 h 1086621"/>
              <a:gd name="connsiteX77" fmla="*/ 6767513 w 8683625"/>
              <a:gd name="connsiteY77" fmla="*/ 911226 h 1086621"/>
              <a:gd name="connsiteX78" fmla="*/ 6786563 w 8683625"/>
              <a:gd name="connsiteY78" fmla="*/ 911226 h 1086621"/>
              <a:gd name="connsiteX79" fmla="*/ 6786563 w 8683625"/>
              <a:gd name="connsiteY79" fmla="*/ 839788 h 1086621"/>
              <a:gd name="connsiteX80" fmla="*/ 6802438 w 8683625"/>
              <a:gd name="connsiteY80" fmla="*/ 839788 h 1086621"/>
              <a:gd name="connsiteX81" fmla="*/ 6804025 w 8683625"/>
              <a:gd name="connsiteY81" fmla="*/ 555625 h 1086621"/>
              <a:gd name="connsiteX82" fmla="*/ 6915150 w 8683625"/>
              <a:gd name="connsiteY82" fmla="*/ 555625 h 1086621"/>
              <a:gd name="connsiteX83" fmla="*/ 6915150 w 8683625"/>
              <a:gd name="connsiteY83" fmla="*/ 727076 h 1086621"/>
              <a:gd name="connsiteX84" fmla="*/ 6931025 w 8683625"/>
              <a:gd name="connsiteY84" fmla="*/ 727076 h 1086621"/>
              <a:gd name="connsiteX85" fmla="*/ 6931025 w 8683625"/>
              <a:gd name="connsiteY85" fmla="*/ 842963 h 1086621"/>
              <a:gd name="connsiteX86" fmla="*/ 6980237 w 8683625"/>
              <a:gd name="connsiteY86" fmla="*/ 842963 h 1086621"/>
              <a:gd name="connsiteX87" fmla="*/ 6980237 w 8683625"/>
              <a:gd name="connsiteY87" fmla="*/ 950913 h 1086621"/>
              <a:gd name="connsiteX88" fmla="*/ 7011987 w 8683625"/>
              <a:gd name="connsiteY88" fmla="*/ 950913 h 1086621"/>
              <a:gd name="connsiteX89" fmla="*/ 7011987 w 8683625"/>
              <a:gd name="connsiteY89" fmla="*/ 892176 h 1086621"/>
              <a:gd name="connsiteX90" fmla="*/ 7065963 w 8683625"/>
              <a:gd name="connsiteY90" fmla="*/ 892176 h 1086621"/>
              <a:gd name="connsiteX91" fmla="*/ 7065963 w 8683625"/>
              <a:gd name="connsiteY91" fmla="*/ 857251 h 1086621"/>
              <a:gd name="connsiteX92" fmla="*/ 7246937 w 8683625"/>
              <a:gd name="connsiteY92" fmla="*/ 857251 h 1086621"/>
              <a:gd name="connsiteX93" fmla="*/ 7246937 w 8683625"/>
              <a:gd name="connsiteY93" fmla="*/ 820738 h 1086621"/>
              <a:gd name="connsiteX94" fmla="*/ 7291387 w 8683625"/>
              <a:gd name="connsiteY94" fmla="*/ 820738 h 1086621"/>
              <a:gd name="connsiteX95" fmla="*/ 7291387 w 8683625"/>
              <a:gd name="connsiteY95" fmla="*/ 865188 h 1086621"/>
              <a:gd name="connsiteX96" fmla="*/ 7339013 w 8683625"/>
              <a:gd name="connsiteY96" fmla="*/ 865188 h 1086621"/>
              <a:gd name="connsiteX97" fmla="*/ 7339013 w 8683625"/>
              <a:gd name="connsiteY97" fmla="*/ 963613 h 1086621"/>
              <a:gd name="connsiteX98" fmla="*/ 7378700 w 8683625"/>
              <a:gd name="connsiteY98" fmla="*/ 963613 h 1086621"/>
              <a:gd name="connsiteX99" fmla="*/ 7378700 w 8683625"/>
              <a:gd name="connsiteY99" fmla="*/ 873126 h 1086621"/>
              <a:gd name="connsiteX100" fmla="*/ 7404100 w 8683625"/>
              <a:gd name="connsiteY100" fmla="*/ 873126 h 1086621"/>
              <a:gd name="connsiteX101" fmla="*/ 7407275 w 8683625"/>
              <a:gd name="connsiteY101" fmla="*/ 728663 h 1086621"/>
              <a:gd name="connsiteX102" fmla="*/ 7434263 w 8683625"/>
              <a:gd name="connsiteY102" fmla="*/ 728663 h 1086621"/>
              <a:gd name="connsiteX103" fmla="*/ 7434263 w 8683625"/>
              <a:gd name="connsiteY103" fmla="*/ 671513 h 1086621"/>
              <a:gd name="connsiteX104" fmla="*/ 7466013 w 8683625"/>
              <a:gd name="connsiteY104" fmla="*/ 671513 h 1086621"/>
              <a:gd name="connsiteX105" fmla="*/ 7486650 w 8683625"/>
              <a:gd name="connsiteY105" fmla="*/ 644526 h 1086621"/>
              <a:gd name="connsiteX106" fmla="*/ 7543800 w 8683625"/>
              <a:gd name="connsiteY106" fmla="*/ 644526 h 1086621"/>
              <a:gd name="connsiteX107" fmla="*/ 7543800 w 8683625"/>
              <a:gd name="connsiteY107" fmla="*/ 341313 h 1086621"/>
              <a:gd name="connsiteX108" fmla="*/ 7662863 w 8683625"/>
              <a:gd name="connsiteY108" fmla="*/ 341313 h 1086621"/>
              <a:gd name="connsiteX109" fmla="*/ 7662863 w 8683625"/>
              <a:gd name="connsiteY109" fmla="*/ 649288 h 1086621"/>
              <a:gd name="connsiteX110" fmla="*/ 7727950 w 8683625"/>
              <a:gd name="connsiteY110" fmla="*/ 649288 h 1086621"/>
              <a:gd name="connsiteX111" fmla="*/ 7726363 w 8683625"/>
              <a:gd name="connsiteY111" fmla="*/ 887413 h 1086621"/>
              <a:gd name="connsiteX112" fmla="*/ 7766050 w 8683625"/>
              <a:gd name="connsiteY112" fmla="*/ 887413 h 1086621"/>
              <a:gd name="connsiteX113" fmla="*/ 7766050 w 8683625"/>
              <a:gd name="connsiteY113" fmla="*/ 592138 h 1086621"/>
              <a:gd name="connsiteX114" fmla="*/ 7867650 w 8683625"/>
              <a:gd name="connsiteY114" fmla="*/ 595313 h 1086621"/>
              <a:gd name="connsiteX115" fmla="*/ 7867650 w 8683625"/>
              <a:gd name="connsiteY115" fmla="*/ 623888 h 1086621"/>
              <a:gd name="connsiteX116" fmla="*/ 7967663 w 8683625"/>
              <a:gd name="connsiteY116" fmla="*/ 623888 h 1086621"/>
              <a:gd name="connsiteX117" fmla="*/ 7966075 w 8683625"/>
              <a:gd name="connsiteY117" fmla="*/ 731838 h 1086621"/>
              <a:gd name="connsiteX118" fmla="*/ 8015287 w 8683625"/>
              <a:gd name="connsiteY118" fmla="*/ 731838 h 1086621"/>
              <a:gd name="connsiteX119" fmla="*/ 8015287 w 8683625"/>
              <a:gd name="connsiteY119" fmla="*/ 652463 h 1086621"/>
              <a:gd name="connsiteX120" fmla="*/ 8086725 w 8683625"/>
              <a:gd name="connsiteY120" fmla="*/ 652463 h 1086621"/>
              <a:gd name="connsiteX121" fmla="*/ 8089900 w 8683625"/>
              <a:gd name="connsiteY121" fmla="*/ 611188 h 1086621"/>
              <a:gd name="connsiteX122" fmla="*/ 8151813 w 8683625"/>
              <a:gd name="connsiteY122" fmla="*/ 611188 h 1086621"/>
              <a:gd name="connsiteX123" fmla="*/ 8151813 w 8683625"/>
              <a:gd name="connsiteY123" fmla="*/ 871538 h 1086621"/>
              <a:gd name="connsiteX124" fmla="*/ 8251825 w 8683625"/>
              <a:gd name="connsiteY124" fmla="*/ 871538 h 1086621"/>
              <a:gd name="connsiteX125" fmla="*/ 8255000 w 8683625"/>
              <a:gd name="connsiteY125" fmla="*/ 573088 h 1086621"/>
              <a:gd name="connsiteX126" fmla="*/ 8274050 w 8683625"/>
              <a:gd name="connsiteY126" fmla="*/ 573088 h 1086621"/>
              <a:gd name="connsiteX127" fmla="*/ 8274050 w 8683625"/>
              <a:gd name="connsiteY127" fmla="*/ 547688 h 1086621"/>
              <a:gd name="connsiteX128" fmla="*/ 8375650 w 8683625"/>
              <a:gd name="connsiteY128" fmla="*/ 549275 h 1086621"/>
              <a:gd name="connsiteX129" fmla="*/ 8375650 w 8683625"/>
              <a:gd name="connsiteY129" fmla="*/ 595313 h 1086621"/>
              <a:gd name="connsiteX130" fmla="*/ 8494712 w 8683625"/>
              <a:gd name="connsiteY130" fmla="*/ 596900 h 1086621"/>
              <a:gd name="connsiteX131" fmla="*/ 8491538 w 8683625"/>
              <a:gd name="connsiteY131" fmla="*/ 900113 h 1086621"/>
              <a:gd name="connsiteX132" fmla="*/ 8547100 w 8683625"/>
              <a:gd name="connsiteY132" fmla="*/ 900113 h 1086621"/>
              <a:gd name="connsiteX133" fmla="*/ 8547100 w 8683625"/>
              <a:gd name="connsiteY133" fmla="*/ 992188 h 1086621"/>
              <a:gd name="connsiteX134" fmla="*/ 8607425 w 8683625"/>
              <a:gd name="connsiteY134" fmla="*/ 992188 h 1086621"/>
              <a:gd name="connsiteX135" fmla="*/ 8610600 w 8683625"/>
              <a:gd name="connsiteY135" fmla="*/ 881063 h 1086621"/>
              <a:gd name="connsiteX136" fmla="*/ 8642350 w 8683625"/>
              <a:gd name="connsiteY136" fmla="*/ 881063 h 1086621"/>
              <a:gd name="connsiteX137" fmla="*/ 8642350 w 8683625"/>
              <a:gd name="connsiteY137" fmla="*/ 836613 h 1086621"/>
              <a:gd name="connsiteX138" fmla="*/ 8683625 w 8683625"/>
              <a:gd name="connsiteY138" fmla="*/ 836613 h 1086621"/>
              <a:gd name="connsiteX139" fmla="*/ 8683625 w 8683625"/>
              <a:gd name="connsiteY139" fmla="*/ 1086621 h 1086621"/>
              <a:gd name="connsiteX140" fmla="*/ 0 w 8683625"/>
              <a:gd name="connsiteY140" fmla="*/ 1086621 h 1086621"/>
              <a:gd name="connsiteX141" fmla="*/ 0 w 8683625"/>
              <a:gd name="connsiteY141" fmla="*/ 1035051 h 1086621"/>
              <a:gd name="connsiteX142" fmla="*/ 84138 w 8683625"/>
              <a:gd name="connsiteY142" fmla="*/ 1035051 h 1086621"/>
              <a:gd name="connsiteX143" fmla="*/ 84138 w 8683625"/>
              <a:gd name="connsiteY143" fmla="*/ 963613 h 1086621"/>
              <a:gd name="connsiteX144" fmla="*/ 131763 w 8683625"/>
              <a:gd name="connsiteY144" fmla="*/ 963613 h 1086621"/>
              <a:gd name="connsiteX145" fmla="*/ 131763 w 8683625"/>
              <a:gd name="connsiteY145" fmla="*/ 927101 h 1086621"/>
              <a:gd name="connsiteX146" fmla="*/ 176213 w 8683625"/>
              <a:gd name="connsiteY146" fmla="*/ 927101 h 1086621"/>
              <a:gd name="connsiteX147" fmla="*/ 176213 w 8683625"/>
              <a:gd name="connsiteY147" fmla="*/ 960438 h 1086621"/>
              <a:gd name="connsiteX148" fmla="*/ 258763 w 8683625"/>
              <a:gd name="connsiteY148" fmla="*/ 963613 h 1086621"/>
              <a:gd name="connsiteX149" fmla="*/ 258763 w 8683625"/>
              <a:gd name="connsiteY149" fmla="*/ 992188 h 1086621"/>
              <a:gd name="connsiteX150" fmla="*/ 303213 w 8683625"/>
              <a:gd name="connsiteY150" fmla="*/ 992188 h 1086621"/>
              <a:gd name="connsiteX151" fmla="*/ 300038 w 8683625"/>
              <a:gd name="connsiteY151" fmla="*/ 1052513 h 1086621"/>
              <a:gd name="connsiteX152" fmla="*/ 355600 w 8683625"/>
              <a:gd name="connsiteY152" fmla="*/ 1052513 h 1086621"/>
              <a:gd name="connsiteX153" fmla="*/ 358775 w 8683625"/>
              <a:gd name="connsiteY153" fmla="*/ 984251 h 1086621"/>
              <a:gd name="connsiteX154" fmla="*/ 420688 w 8683625"/>
              <a:gd name="connsiteY154" fmla="*/ 984251 h 1086621"/>
              <a:gd name="connsiteX155" fmla="*/ 420688 w 8683625"/>
              <a:gd name="connsiteY155" fmla="*/ 823913 h 1086621"/>
              <a:gd name="connsiteX156" fmla="*/ 468313 w 8683625"/>
              <a:gd name="connsiteY156" fmla="*/ 823913 h 1086621"/>
              <a:gd name="connsiteX157" fmla="*/ 468313 w 8683625"/>
              <a:gd name="connsiteY157" fmla="*/ 796926 h 1086621"/>
              <a:gd name="connsiteX158" fmla="*/ 519113 w 8683625"/>
              <a:gd name="connsiteY158" fmla="*/ 796926 h 1086621"/>
              <a:gd name="connsiteX159" fmla="*/ 519113 w 8683625"/>
              <a:gd name="connsiteY159" fmla="*/ 828676 h 1086621"/>
              <a:gd name="connsiteX160" fmla="*/ 536575 w 8683625"/>
              <a:gd name="connsiteY160" fmla="*/ 828676 h 1086621"/>
              <a:gd name="connsiteX161" fmla="*/ 536575 w 8683625"/>
              <a:gd name="connsiteY161" fmla="*/ 765176 h 1086621"/>
              <a:gd name="connsiteX162" fmla="*/ 600075 w 8683625"/>
              <a:gd name="connsiteY162" fmla="*/ 765176 h 1086621"/>
              <a:gd name="connsiteX163" fmla="*/ 600075 w 8683625"/>
              <a:gd name="connsiteY163" fmla="*/ 800101 h 1086621"/>
              <a:gd name="connsiteX164" fmla="*/ 631825 w 8683625"/>
              <a:gd name="connsiteY164" fmla="*/ 800101 h 1086621"/>
              <a:gd name="connsiteX165" fmla="*/ 631825 w 8683625"/>
              <a:gd name="connsiteY165" fmla="*/ 992188 h 1086621"/>
              <a:gd name="connsiteX166" fmla="*/ 668338 w 8683625"/>
              <a:gd name="connsiteY166" fmla="*/ 992188 h 1086621"/>
              <a:gd name="connsiteX167" fmla="*/ 668338 w 8683625"/>
              <a:gd name="connsiteY167" fmla="*/ 1031876 h 1086621"/>
              <a:gd name="connsiteX168" fmla="*/ 711200 w 8683625"/>
              <a:gd name="connsiteY168" fmla="*/ 1031876 h 1086621"/>
              <a:gd name="connsiteX169" fmla="*/ 712788 w 8683625"/>
              <a:gd name="connsiteY169" fmla="*/ 747713 h 1086621"/>
              <a:gd name="connsiteX170" fmla="*/ 763588 w 8683625"/>
              <a:gd name="connsiteY170" fmla="*/ 747713 h 1086621"/>
              <a:gd name="connsiteX171" fmla="*/ 763588 w 8683625"/>
              <a:gd name="connsiteY171" fmla="*/ 715963 h 1086621"/>
              <a:gd name="connsiteX172" fmla="*/ 879475 w 8683625"/>
              <a:gd name="connsiteY172" fmla="*/ 715963 h 1086621"/>
              <a:gd name="connsiteX173" fmla="*/ 879475 w 8683625"/>
              <a:gd name="connsiteY173" fmla="*/ 747713 h 1086621"/>
              <a:gd name="connsiteX174" fmla="*/ 936625 w 8683625"/>
              <a:gd name="connsiteY174" fmla="*/ 749301 h 1086621"/>
              <a:gd name="connsiteX175" fmla="*/ 936625 w 8683625"/>
              <a:gd name="connsiteY175" fmla="*/ 1023938 h 1086621"/>
              <a:gd name="connsiteX176" fmla="*/ 1174750 w 8683625"/>
              <a:gd name="connsiteY176" fmla="*/ 1027113 h 1086621"/>
              <a:gd name="connsiteX177" fmla="*/ 1176338 w 8683625"/>
              <a:gd name="connsiteY177" fmla="*/ 628650 h 1086621"/>
              <a:gd name="connsiteX178" fmla="*/ 1203325 w 8683625"/>
              <a:gd name="connsiteY178" fmla="*/ 628650 h 1086621"/>
              <a:gd name="connsiteX179" fmla="*/ 1203325 w 8683625"/>
              <a:gd name="connsiteY179" fmla="*/ 592138 h 1086621"/>
              <a:gd name="connsiteX180" fmla="*/ 1268413 w 8683625"/>
              <a:gd name="connsiteY180" fmla="*/ 592138 h 1086621"/>
              <a:gd name="connsiteX181" fmla="*/ 1268413 w 8683625"/>
              <a:gd name="connsiteY181" fmla="*/ 623888 h 1086621"/>
              <a:gd name="connsiteX182" fmla="*/ 1312863 w 8683625"/>
              <a:gd name="connsiteY182" fmla="*/ 623888 h 1086621"/>
              <a:gd name="connsiteX183" fmla="*/ 1311275 w 8683625"/>
              <a:gd name="connsiteY183" fmla="*/ 1019176 h 1086621"/>
              <a:gd name="connsiteX184" fmla="*/ 1352550 w 8683625"/>
              <a:gd name="connsiteY184" fmla="*/ 1019176 h 1086621"/>
              <a:gd name="connsiteX185" fmla="*/ 1352550 w 8683625"/>
              <a:gd name="connsiteY185" fmla="*/ 665163 h 1086621"/>
              <a:gd name="connsiteX186" fmla="*/ 1382713 w 8683625"/>
              <a:gd name="connsiteY186" fmla="*/ 665163 h 1086621"/>
              <a:gd name="connsiteX187" fmla="*/ 1382713 w 8683625"/>
              <a:gd name="connsiteY187" fmla="*/ 625475 h 1086621"/>
              <a:gd name="connsiteX188" fmla="*/ 1463675 w 8683625"/>
              <a:gd name="connsiteY188" fmla="*/ 625475 h 1086621"/>
              <a:gd name="connsiteX189" fmla="*/ 1463675 w 8683625"/>
              <a:gd name="connsiteY189" fmla="*/ 655638 h 1086621"/>
              <a:gd name="connsiteX190" fmla="*/ 1495425 w 8683625"/>
              <a:gd name="connsiteY190" fmla="*/ 655638 h 1086621"/>
              <a:gd name="connsiteX191" fmla="*/ 1495425 w 8683625"/>
              <a:gd name="connsiteY191" fmla="*/ 865188 h 1086621"/>
              <a:gd name="connsiteX192" fmla="*/ 1531938 w 8683625"/>
              <a:gd name="connsiteY192" fmla="*/ 865188 h 1086621"/>
              <a:gd name="connsiteX193" fmla="*/ 1531938 w 8683625"/>
              <a:gd name="connsiteY193" fmla="*/ 823913 h 1086621"/>
              <a:gd name="connsiteX194" fmla="*/ 1568450 w 8683625"/>
              <a:gd name="connsiteY194" fmla="*/ 823913 h 1086621"/>
              <a:gd name="connsiteX195" fmla="*/ 1568450 w 8683625"/>
              <a:gd name="connsiteY195" fmla="*/ 865188 h 1086621"/>
              <a:gd name="connsiteX196" fmla="*/ 1603375 w 8683625"/>
              <a:gd name="connsiteY196" fmla="*/ 865188 h 1086621"/>
              <a:gd name="connsiteX197" fmla="*/ 1603375 w 8683625"/>
              <a:gd name="connsiteY197" fmla="*/ 796926 h 1086621"/>
              <a:gd name="connsiteX198" fmla="*/ 1790700 w 8683625"/>
              <a:gd name="connsiteY198" fmla="*/ 796926 h 1086621"/>
              <a:gd name="connsiteX199" fmla="*/ 1790700 w 8683625"/>
              <a:gd name="connsiteY199" fmla="*/ 1011238 h 1086621"/>
              <a:gd name="connsiteX200" fmla="*/ 1847850 w 8683625"/>
              <a:gd name="connsiteY200" fmla="*/ 1011238 h 1086621"/>
              <a:gd name="connsiteX201" fmla="*/ 1851025 w 8683625"/>
              <a:gd name="connsiteY201" fmla="*/ 868363 h 1086621"/>
              <a:gd name="connsiteX202" fmla="*/ 2032000 w 8683625"/>
              <a:gd name="connsiteY202" fmla="*/ 868363 h 1086621"/>
              <a:gd name="connsiteX203" fmla="*/ 2032000 w 8683625"/>
              <a:gd name="connsiteY203" fmla="*/ 996951 h 1086621"/>
              <a:gd name="connsiteX204" fmla="*/ 2127250 w 8683625"/>
              <a:gd name="connsiteY204" fmla="*/ 996951 h 1086621"/>
              <a:gd name="connsiteX205" fmla="*/ 2127250 w 8683625"/>
              <a:gd name="connsiteY205" fmla="*/ 763588 h 1086621"/>
              <a:gd name="connsiteX206" fmla="*/ 2159000 w 8683625"/>
              <a:gd name="connsiteY206" fmla="*/ 763588 h 1086621"/>
              <a:gd name="connsiteX207" fmla="*/ 2159000 w 8683625"/>
              <a:gd name="connsiteY207" fmla="*/ 723901 h 1086621"/>
              <a:gd name="connsiteX208" fmla="*/ 2227263 w 8683625"/>
              <a:gd name="connsiteY208" fmla="*/ 723901 h 1086621"/>
              <a:gd name="connsiteX209" fmla="*/ 2227263 w 8683625"/>
              <a:gd name="connsiteY209" fmla="*/ 760413 h 1086621"/>
              <a:gd name="connsiteX210" fmla="*/ 2300288 w 8683625"/>
              <a:gd name="connsiteY210" fmla="*/ 760413 h 1086621"/>
              <a:gd name="connsiteX211" fmla="*/ 2300288 w 8683625"/>
              <a:gd name="connsiteY211" fmla="*/ 800101 h 1086621"/>
              <a:gd name="connsiteX212" fmla="*/ 2363788 w 8683625"/>
              <a:gd name="connsiteY212" fmla="*/ 800101 h 1086621"/>
              <a:gd name="connsiteX213" fmla="*/ 2363788 w 8683625"/>
              <a:gd name="connsiteY213" fmla="*/ 1008063 h 1086621"/>
              <a:gd name="connsiteX214" fmla="*/ 2406650 w 8683625"/>
              <a:gd name="connsiteY214" fmla="*/ 1008063 h 1086621"/>
              <a:gd name="connsiteX215" fmla="*/ 2406650 w 8683625"/>
              <a:gd name="connsiteY215" fmla="*/ 857251 h 1086621"/>
              <a:gd name="connsiteX216" fmla="*/ 2432050 w 8683625"/>
              <a:gd name="connsiteY216" fmla="*/ 857251 h 1086621"/>
              <a:gd name="connsiteX217" fmla="*/ 2432050 w 8683625"/>
              <a:gd name="connsiteY217" fmla="*/ 820738 h 1086621"/>
              <a:gd name="connsiteX218" fmla="*/ 2506663 w 8683625"/>
              <a:gd name="connsiteY218" fmla="*/ 820738 h 1086621"/>
              <a:gd name="connsiteX219" fmla="*/ 2503488 w 8683625"/>
              <a:gd name="connsiteY219" fmla="*/ 857251 h 1086621"/>
              <a:gd name="connsiteX220" fmla="*/ 2551113 w 8683625"/>
              <a:gd name="connsiteY220" fmla="*/ 857251 h 1086621"/>
              <a:gd name="connsiteX221" fmla="*/ 2551113 w 8683625"/>
              <a:gd name="connsiteY221" fmla="*/ 976313 h 1086621"/>
              <a:gd name="connsiteX222" fmla="*/ 2716213 w 8683625"/>
              <a:gd name="connsiteY222" fmla="*/ 976313 h 1086621"/>
              <a:gd name="connsiteX223" fmla="*/ 2716213 w 8683625"/>
              <a:gd name="connsiteY223" fmla="*/ 531813 h 1086621"/>
              <a:gd name="connsiteX224" fmla="*/ 2738438 w 8683625"/>
              <a:gd name="connsiteY224" fmla="*/ 531813 h 1086621"/>
              <a:gd name="connsiteX225" fmla="*/ 2738438 w 8683625"/>
              <a:gd name="connsiteY225" fmla="*/ 423863 h 1086621"/>
              <a:gd name="connsiteX226" fmla="*/ 2768600 w 8683625"/>
              <a:gd name="connsiteY226" fmla="*/ 423863 h 1086621"/>
              <a:gd name="connsiteX227" fmla="*/ 2768600 w 8683625"/>
              <a:gd name="connsiteY227" fmla="*/ 355600 h 1086621"/>
              <a:gd name="connsiteX228" fmla="*/ 2952750 w 8683625"/>
              <a:gd name="connsiteY228" fmla="*/ 357188 h 1086621"/>
              <a:gd name="connsiteX229" fmla="*/ 2952750 w 8683625"/>
              <a:gd name="connsiteY229" fmla="*/ 420688 h 1086621"/>
              <a:gd name="connsiteX230" fmla="*/ 3008313 w 8683625"/>
              <a:gd name="connsiteY230" fmla="*/ 420688 h 1086621"/>
              <a:gd name="connsiteX231" fmla="*/ 3006725 w 8683625"/>
              <a:gd name="connsiteY231" fmla="*/ 1004888 h 1086621"/>
              <a:gd name="connsiteX232" fmla="*/ 3063875 w 8683625"/>
              <a:gd name="connsiteY232" fmla="*/ 1004888 h 1086621"/>
              <a:gd name="connsiteX233" fmla="*/ 3063875 w 8683625"/>
              <a:gd name="connsiteY233" fmla="*/ 736601 h 1086621"/>
              <a:gd name="connsiteX234" fmla="*/ 3092450 w 8683625"/>
              <a:gd name="connsiteY234" fmla="*/ 736601 h 1086621"/>
              <a:gd name="connsiteX235" fmla="*/ 3092450 w 8683625"/>
              <a:gd name="connsiteY235" fmla="*/ 660401 h 1086621"/>
              <a:gd name="connsiteX236" fmla="*/ 3132138 w 8683625"/>
              <a:gd name="connsiteY236" fmla="*/ 660401 h 1086621"/>
              <a:gd name="connsiteX237" fmla="*/ 3132138 w 8683625"/>
              <a:gd name="connsiteY237" fmla="*/ 696913 h 1086621"/>
              <a:gd name="connsiteX238" fmla="*/ 3179763 w 8683625"/>
              <a:gd name="connsiteY238" fmla="*/ 696913 h 1086621"/>
              <a:gd name="connsiteX239" fmla="*/ 3179763 w 8683625"/>
              <a:gd name="connsiteY239" fmla="*/ 723901 h 1086621"/>
              <a:gd name="connsiteX240" fmla="*/ 3222625 w 8683625"/>
              <a:gd name="connsiteY240" fmla="*/ 723901 h 1086621"/>
              <a:gd name="connsiteX241" fmla="*/ 3219450 w 8683625"/>
              <a:gd name="connsiteY241" fmla="*/ 1008063 h 1086621"/>
              <a:gd name="connsiteX242" fmla="*/ 3254375 w 8683625"/>
              <a:gd name="connsiteY242" fmla="*/ 1008063 h 1086621"/>
              <a:gd name="connsiteX243" fmla="*/ 3254375 w 8683625"/>
              <a:gd name="connsiteY243" fmla="*/ 950913 h 1086621"/>
              <a:gd name="connsiteX244" fmla="*/ 3300413 w 8683625"/>
              <a:gd name="connsiteY244" fmla="*/ 950913 h 1086621"/>
              <a:gd name="connsiteX245" fmla="*/ 3303588 w 8683625"/>
              <a:gd name="connsiteY245" fmla="*/ 652463 h 1086621"/>
              <a:gd name="connsiteX246" fmla="*/ 3322638 w 8683625"/>
              <a:gd name="connsiteY246" fmla="*/ 652463 h 1086621"/>
              <a:gd name="connsiteX247" fmla="*/ 3340100 w 8683625"/>
              <a:gd name="connsiteY247" fmla="*/ 628650 h 1086621"/>
              <a:gd name="connsiteX248" fmla="*/ 3408363 w 8683625"/>
              <a:gd name="connsiteY248" fmla="*/ 628650 h 1086621"/>
              <a:gd name="connsiteX249" fmla="*/ 3408363 w 8683625"/>
              <a:gd name="connsiteY249" fmla="*/ 657226 h 1086621"/>
              <a:gd name="connsiteX250" fmla="*/ 3440113 w 8683625"/>
              <a:gd name="connsiteY250" fmla="*/ 657226 h 1086621"/>
              <a:gd name="connsiteX251" fmla="*/ 3440113 w 8683625"/>
              <a:gd name="connsiteY251" fmla="*/ 989013 h 1086621"/>
              <a:gd name="connsiteX252" fmla="*/ 3600450 w 8683625"/>
              <a:gd name="connsiteY252" fmla="*/ 992188 h 1086621"/>
              <a:gd name="connsiteX253" fmla="*/ 3603625 w 8683625"/>
              <a:gd name="connsiteY253" fmla="*/ 508000 h 1086621"/>
              <a:gd name="connsiteX254" fmla="*/ 3684588 w 8683625"/>
              <a:gd name="connsiteY254" fmla="*/ 508000 h 1086621"/>
              <a:gd name="connsiteX255" fmla="*/ 3684588 w 8683625"/>
              <a:gd name="connsiteY255" fmla="*/ 547688 h 1086621"/>
              <a:gd name="connsiteX256" fmla="*/ 3706813 w 8683625"/>
              <a:gd name="connsiteY256" fmla="*/ 547688 h 1086621"/>
              <a:gd name="connsiteX257" fmla="*/ 3706813 w 8683625"/>
              <a:gd name="connsiteY257" fmla="*/ 520700 h 1086621"/>
              <a:gd name="connsiteX258" fmla="*/ 3827463 w 8683625"/>
              <a:gd name="connsiteY258" fmla="*/ 520700 h 1086621"/>
              <a:gd name="connsiteX259" fmla="*/ 3827463 w 8683625"/>
              <a:gd name="connsiteY259" fmla="*/ 557213 h 1086621"/>
              <a:gd name="connsiteX260" fmla="*/ 3863975 w 8683625"/>
              <a:gd name="connsiteY260" fmla="*/ 557213 h 1086621"/>
              <a:gd name="connsiteX261" fmla="*/ 3863975 w 8683625"/>
              <a:gd name="connsiteY261" fmla="*/ 989013 h 1086621"/>
              <a:gd name="connsiteX262" fmla="*/ 3911600 w 8683625"/>
              <a:gd name="connsiteY262" fmla="*/ 989013 h 1086621"/>
              <a:gd name="connsiteX263" fmla="*/ 3911600 w 8683625"/>
              <a:gd name="connsiteY263" fmla="*/ 852488 h 1086621"/>
              <a:gd name="connsiteX264" fmla="*/ 3948113 w 8683625"/>
              <a:gd name="connsiteY264" fmla="*/ 855663 h 1086621"/>
              <a:gd name="connsiteX265" fmla="*/ 3948113 w 8683625"/>
              <a:gd name="connsiteY265" fmla="*/ 815976 h 1086621"/>
              <a:gd name="connsiteX266" fmla="*/ 3998913 w 8683625"/>
              <a:gd name="connsiteY266" fmla="*/ 815976 h 1086621"/>
              <a:gd name="connsiteX267" fmla="*/ 3998913 w 8683625"/>
              <a:gd name="connsiteY267" fmla="*/ 855663 h 1086621"/>
              <a:gd name="connsiteX268" fmla="*/ 4051300 w 8683625"/>
              <a:gd name="connsiteY268" fmla="*/ 855663 h 1086621"/>
              <a:gd name="connsiteX269" fmla="*/ 4048125 w 8683625"/>
              <a:gd name="connsiteY269" fmla="*/ 987426 h 1086621"/>
              <a:gd name="connsiteX270" fmla="*/ 4124325 w 8683625"/>
              <a:gd name="connsiteY270" fmla="*/ 987426 h 1086621"/>
              <a:gd name="connsiteX271" fmla="*/ 4124325 w 8683625"/>
              <a:gd name="connsiteY271" fmla="*/ 660401 h 1086621"/>
              <a:gd name="connsiteX272" fmla="*/ 4151313 w 8683625"/>
              <a:gd name="connsiteY272" fmla="*/ 660401 h 1086621"/>
              <a:gd name="connsiteX273" fmla="*/ 4151313 w 8683625"/>
              <a:gd name="connsiteY273" fmla="*/ 547688 h 1086621"/>
              <a:gd name="connsiteX274" fmla="*/ 4319588 w 8683625"/>
              <a:gd name="connsiteY274" fmla="*/ 547688 h 1086621"/>
              <a:gd name="connsiteX275" fmla="*/ 4319588 w 8683625"/>
              <a:gd name="connsiteY275" fmla="*/ 596900 h 1086621"/>
              <a:gd name="connsiteX276" fmla="*/ 4364038 w 8683625"/>
              <a:gd name="connsiteY276" fmla="*/ 596900 h 1086621"/>
              <a:gd name="connsiteX277" fmla="*/ 4362450 w 8683625"/>
              <a:gd name="connsiteY277" fmla="*/ 808038 h 1086621"/>
              <a:gd name="connsiteX278" fmla="*/ 4478338 w 8683625"/>
              <a:gd name="connsiteY278" fmla="*/ 808038 h 1086621"/>
              <a:gd name="connsiteX279" fmla="*/ 4479925 w 8683625"/>
              <a:gd name="connsiteY279" fmla="*/ 46038 h 1086621"/>
              <a:gd name="connsiteX280" fmla="*/ 4495800 w 8683625"/>
              <a:gd name="connsiteY280" fmla="*/ 46038 h 1086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8683625" h="1086621">
                <a:moveTo>
                  <a:pt x="4495800" y="0"/>
                </a:moveTo>
                <a:lnTo>
                  <a:pt x="4595813" y="1588"/>
                </a:lnTo>
                <a:lnTo>
                  <a:pt x="4595813" y="23813"/>
                </a:lnTo>
                <a:lnTo>
                  <a:pt x="4656138" y="23813"/>
                </a:lnTo>
                <a:lnTo>
                  <a:pt x="4651375" y="828676"/>
                </a:lnTo>
                <a:lnTo>
                  <a:pt x="4802188" y="828676"/>
                </a:lnTo>
                <a:lnTo>
                  <a:pt x="4803775" y="615950"/>
                </a:lnTo>
                <a:lnTo>
                  <a:pt x="4916488" y="615950"/>
                </a:lnTo>
                <a:lnTo>
                  <a:pt x="4919663" y="441325"/>
                </a:lnTo>
                <a:lnTo>
                  <a:pt x="5086350" y="441325"/>
                </a:lnTo>
                <a:lnTo>
                  <a:pt x="5086350" y="496888"/>
                </a:lnTo>
                <a:lnTo>
                  <a:pt x="5124450" y="500063"/>
                </a:lnTo>
                <a:lnTo>
                  <a:pt x="5122863" y="633413"/>
                </a:lnTo>
                <a:lnTo>
                  <a:pt x="5170488" y="633413"/>
                </a:lnTo>
                <a:lnTo>
                  <a:pt x="5172075" y="588963"/>
                </a:lnTo>
                <a:lnTo>
                  <a:pt x="5280025" y="588963"/>
                </a:lnTo>
                <a:lnTo>
                  <a:pt x="5280025" y="639763"/>
                </a:lnTo>
                <a:lnTo>
                  <a:pt x="5330825" y="639763"/>
                </a:lnTo>
                <a:lnTo>
                  <a:pt x="5327650" y="728663"/>
                </a:lnTo>
                <a:lnTo>
                  <a:pt x="5359400" y="728663"/>
                </a:lnTo>
                <a:lnTo>
                  <a:pt x="5359400" y="396875"/>
                </a:lnTo>
                <a:lnTo>
                  <a:pt x="5391150" y="396875"/>
                </a:lnTo>
                <a:lnTo>
                  <a:pt x="5391150" y="333375"/>
                </a:lnTo>
                <a:lnTo>
                  <a:pt x="5446713" y="333375"/>
                </a:lnTo>
                <a:lnTo>
                  <a:pt x="5522913" y="333375"/>
                </a:lnTo>
                <a:lnTo>
                  <a:pt x="5522913" y="365125"/>
                </a:lnTo>
                <a:lnTo>
                  <a:pt x="5586413" y="368300"/>
                </a:lnTo>
                <a:lnTo>
                  <a:pt x="5586413" y="557213"/>
                </a:lnTo>
                <a:lnTo>
                  <a:pt x="5651500" y="557213"/>
                </a:lnTo>
                <a:lnTo>
                  <a:pt x="5651500" y="515938"/>
                </a:lnTo>
                <a:lnTo>
                  <a:pt x="5726113" y="515938"/>
                </a:lnTo>
                <a:lnTo>
                  <a:pt x="5726113" y="547688"/>
                </a:lnTo>
                <a:lnTo>
                  <a:pt x="5819775" y="547688"/>
                </a:lnTo>
                <a:lnTo>
                  <a:pt x="5819775" y="617538"/>
                </a:lnTo>
                <a:lnTo>
                  <a:pt x="5854700" y="617538"/>
                </a:lnTo>
                <a:lnTo>
                  <a:pt x="5854700" y="584200"/>
                </a:lnTo>
                <a:lnTo>
                  <a:pt x="5886450" y="584200"/>
                </a:lnTo>
                <a:lnTo>
                  <a:pt x="5886450" y="547688"/>
                </a:lnTo>
                <a:lnTo>
                  <a:pt x="5962650" y="547688"/>
                </a:lnTo>
                <a:lnTo>
                  <a:pt x="5959475" y="584200"/>
                </a:lnTo>
                <a:lnTo>
                  <a:pt x="6011863" y="584200"/>
                </a:lnTo>
                <a:lnTo>
                  <a:pt x="6011863" y="608013"/>
                </a:lnTo>
                <a:lnTo>
                  <a:pt x="6035675" y="608013"/>
                </a:lnTo>
                <a:lnTo>
                  <a:pt x="6035675" y="681038"/>
                </a:lnTo>
                <a:lnTo>
                  <a:pt x="6072188" y="681038"/>
                </a:lnTo>
                <a:lnTo>
                  <a:pt x="6072188" y="633413"/>
                </a:lnTo>
                <a:lnTo>
                  <a:pt x="6149975" y="633413"/>
                </a:lnTo>
                <a:lnTo>
                  <a:pt x="6149975" y="603250"/>
                </a:lnTo>
                <a:lnTo>
                  <a:pt x="6183313" y="603250"/>
                </a:lnTo>
                <a:lnTo>
                  <a:pt x="6183313" y="584200"/>
                </a:lnTo>
                <a:lnTo>
                  <a:pt x="6254750" y="587375"/>
                </a:lnTo>
                <a:lnTo>
                  <a:pt x="6254750" y="620713"/>
                </a:lnTo>
                <a:lnTo>
                  <a:pt x="6307138" y="620713"/>
                </a:lnTo>
                <a:lnTo>
                  <a:pt x="6307138" y="657226"/>
                </a:lnTo>
                <a:lnTo>
                  <a:pt x="6367463" y="657226"/>
                </a:lnTo>
                <a:lnTo>
                  <a:pt x="6367463" y="700088"/>
                </a:lnTo>
                <a:lnTo>
                  <a:pt x="6396038" y="700088"/>
                </a:lnTo>
                <a:lnTo>
                  <a:pt x="6396038" y="923926"/>
                </a:lnTo>
                <a:lnTo>
                  <a:pt x="6410325" y="923926"/>
                </a:lnTo>
                <a:lnTo>
                  <a:pt x="6410325" y="863601"/>
                </a:lnTo>
                <a:lnTo>
                  <a:pt x="6435725" y="863601"/>
                </a:lnTo>
                <a:lnTo>
                  <a:pt x="6438900" y="671513"/>
                </a:lnTo>
                <a:lnTo>
                  <a:pt x="6454775" y="671513"/>
                </a:lnTo>
                <a:lnTo>
                  <a:pt x="6454775" y="639763"/>
                </a:lnTo>
                <a:lnTo>
                  <a:pt x="6510338" y="639763"/>
                </a:lnTo>
                <a:lnTo>
                  <a:pt x="6510338" y="668338"/>
                </a:lnTo>
                <a:lnTo>
                  <a:pt x="6526213" y="668338"/>
                </a:lnTo>
                <a:lnTo>
                  <a:pt x="6526213" y="839788"/>
                </a:lnTo>
                <a:lnTo>
                  <a:pt x="6551613" y="839788"/>
                </a:lnTo>
                <a:lnTo>
                  <a:pt x="6551613" y="587375"/>
                </a:lnTo>
                <a:lnTo>
                  <a:pt x="6699250" y="587375"/>
                </a:lnTo>
                <a:lnTo>
                  <a:pt x="6699250" y="655638"/>
                </a:lnTo>
                <a:lnTo>
                  <a:pt x="6718300" y="655638"/>
                </a:lnTo>
                <a:lnTo>
                  <a:pt x="6718300" y="733426"/>
                </a:lnTo>
                <a:lnTo>
                  <a:pt x="6727825" y="733426"/>
                </a:lnTo>
                <a:lnTo>
                  <a:pt x="6727825" y="939801"/>
                </a:lnTo>
                <a:lnTo>
                  <a:pt x="6767513" y="939801"/>
                </a:lnTo>
                <a:lnTo>
                  <a:pt x="6767513" y="911226"/>
                </a:lnTo>
                <a:lnTo>
                  <a:pt x="6786563" y="911226"/>
                </a:lnTo>
                <a:lnTo>
                  <a:pt x="6786563" y="839788"/>
                </a:lnTo>
                <a:lnTo>
                  <a:pt x="6802438" y="839788"/>
                </a:lnTo>
                <a:lnTo>
                  <a:pt x="6804025" y="555625"/>
                </a:lnTo>
                <a:lnTo>
                  <a:pt x="6915150" y="555625"/>
                </a:lnTo>
                <a:lnTo>
                  <a:pt x="6915150" y="727076"/>
                </a:lnTo>
                <a:lnTo>
                  <a:pt x="6931025" y="727076"/>
                </a:lnTo>
                <a:lnTo>
                  <a:pt x="6931025" y="842963"/>
                </a:lnTo>
                <a:lnTo>
                  <a:pt x="6980237" y="842963"/>
                </a:lnTo>
                <a:lnTo>
                  <a:pt x="6980237" y="950913"/>
                </a:lnTo>
                <a:lnTo>
                  <a:pt x="7011987" y="950913"/>
                </a:lnTo>
                <a:lnTo>
                  <a:pt x="7011987" y="892176"/>
                </a:lnTo>
                <a:lnTo>
                  <a:pt x="7065963" y="892176"/>
                </a:lnTo>
                <a:lnTo>
                  <a:pt x="7065963" y="857251"/>
                </a:lnTo>
                <a:lnTo>
                  <a:pt x="7246937" y="857251"/>
                </a:lnTo>
                <a:lnTo>
                  <a:pt x="7246937" y="820738"/>
                </a:lnTo>
                <a:lnTo>
                  <a:pt x="7291387" y="820738"/>
                </a:lnTo>
                <a:lnTo>
                  <a:pt x="7291387" y="865188"/>
                </a:lnTo>
                <a:lnTo>
                  <a:pt x="7339013" y="865188"/>
                </a:lnTo>
                <a:lnTo>
                  <a:pt x="7339013" y="963613"/>
                </a:lnTo>
                <a:lnTo>
                  <a:pt x="7378700" y="963613"/>
                </a:lnTo>
                <a:lnTo>
                  <a:pt x="7378700" y="873126"/>
                </a:lnTo>
                <a:lnTo>
                  <a:pt x="7404100" y="873126"/>
                </a:lnTo>
                <a:lnTo>
                  <a:pt x="7407275" y="728663"/>
                </a:lnTo>
                <a:lnTo>
                  <a:pt x="7434263" y="728663"/>
                </a:lnTo>
                <a:lnTo>
                  <a:pt x="7434263" y="671513"/>
                </a:lnTo>
                <a:lnTo>
                  <a:pt x="7466013" y="671513"/>
                </a:lnTo>
                <a:lnTo>
                  <a:pt x="7486650" y="644526"/>
                </a:lnTo>
                <a:lnTo>
                  <a:pt x="7543800" y="644526"/>
                </a:lnTo>
                <a:lnTo>
                  <a:pt x="7543800" y="341313"/>
                </a:lnTo>
                <a:lnTo>
                  <a:pt x="7662863" y="341313"/>
                </a:lnTo>
                <a:lnTo>
                  <a:pt x="7662863" y="649288"/>
                </a:lnTo>
                <a:lnTo>
                  <a:pt x="7727950" y="649288"/>
                </a:lnTo>
                <a:lnTo>
                  <a:pt x="7726363" y="887413"/>
                </a:lnTo>
                <a:lnTo>
                  <a:pt x="7766050" y="887413"/>
                </a:lnTo>
                <a:lnTo>
                  <a:pt x="7766050" y="592138"/>
                </a:lnTo>
                <a:lnTo>
                  <a:pt x="7867650" y="595313"/>
                </a:lnTo>
                <a:lnTo>
                  <a:pt x="7867650" y="623888"/>
                </a:lnTo>
                <a:lnTo>
                  <a:pt x="7967663" y="623888"/>
                </a:lnTo>
                <a:lnTo>
                  <a:pt x="7966075" y="731838"/>
                </a:lnTo>
                <a:lnTo>
                  <a:pt x="8015287" y="731838"/>
                </a:lnTo>
                <a:lnTo>
                  <a:pt x="8015287" y="652463"/>
                </a:lnTo>
                <a:lnTo>
                  <a:pt x="8086725" y="652463"/>
                </a:lnTo>
                <a:lnTo>
                  <a:pt x="8089900" y="611188"/>
                </a:lnTo>
                <a:lnTo>
                  <a:pt x="8151813" y="611188"/>
                </a:lnTo>
                <a:lnTo>
                  <a:pt x="8151813" y="871538"/>
                </a:lnTo>
                <a:lnTo>
                  <a:pt x="8251825" y="871538"/>
                </a:lnTo>
                <a:lnTo>
                  <a:pt x="8255000" y="573088"/>
                </a:lnTo>
                <a:lnTo>
                  <a:pt x="8274050" y="573088"/>
                </a:lnTo>
                <a:lnTo>
                  <a:pt x="8274050" y="547688"/>
                </a:lnTo>
                <a:lnTo>
                  <a:pt x="8375650" y="549275"/>
                </a:lnTo>
                <a:lnTo>
                  <a:pt x="8375650" y="595313"/>
                </a:lnTo>
                <a:lnTo>
                  <a:pt x="8494712" y="596900"/>
                </a:lnTo>
                <a:lnTo>
                  <a:pt x="8491538" y="900113"/>
                </a:lnTo>
                <a:lnTo>
                  <a:pt x="8547100" y="900113"/>
                </a:lnTo>
                <a:lnTo>
                  <a:pt x="8547100" y="992188"/>
                </a:lnTo>
                <a:lnTo>
                  <a:pt x="8607425" y="992188"/>
                </a:lnTo>
                <a:lnTo>
                  <a:pt x="8610600" y="881063"/>
                </a:lnTo>
                <a:lnTo>
                  <a:pt x="8642350" y="881063"/>
                </a:lnTo>
                <a:lnTo>
                  <a:pt x="8642350" y="836613"/>
                </a:lnTo>
                <a:lnTo>
                  <a:pt x="8683625" y="836613"/>
                </a:lnTo>
                <a:lnTo>
                  <a:pt x="8683625" y="1086621"/>
                </a:lnTo>
                <a:lnTo>
                  <a:pt x="0" y="1086621"/>
                </a:lnTo>
                <a:lnTo>
                  <a:pt x="0" y="1035051"/>
                </a:lnTo>
                <a:lnTo>
                  <a:pt x="84138" y="1035051"/>
                </a:lnTo>
                <a:lnTo>
                  <a:pt x="84138" y="963613"/>
                </a:lnTo>
                <a:lnTo>
                  <a:pt x="131763" y="963613"/>
                </a:lnTo>
                <a:lnTo>
                  <a:pt x="131763" y="927101"/>
                </a:lnTo>
                <a:lnTo>
                  <a:pt x="176213" y="927101"/>
                </a:lnTo>
                <a:lnTo>
                  <a:pt x="176213" y="960438"/>
                </a:lnTo>
                <a:lnTo>
                  <a:pt x="258763" y="963613"/>
                </a:lnTo>
                <a:lnTo>
                  <a:pt x="258763" y="992188"/>
                </a:lnTo>
                <a:lnTo>
                  <a:pt x="303213" y="992188"/>
                </a:lnTo>
                <a:lnTo>
                  <a:pt x="300038" y="1052513"/>
                </a:lnTo>
                <a:lnTo>
                  <a:pt x="355600" y="1052513"/>
                </a:lnTo>
                <a:lnTo>
                  <a:pt x="358775" y="984251"/>
                </a:lnTo>
                <a:lnTo>
                  <a:pt x="420688" y="984251"/>
                </a:lnTo>
                <a:lnTo>
                  <a:pt x="420688" y="823913"/>
                </a:lnTo>
                <a:lnTo>
                  <a:pt x="468313" y="823913"/>
                </a:lnTo>
                <a:lnTo>
                  <a:pt x="468313" y="796926"/>
                </a:lnTo>
                <a:lnTo>
                  <a:pt x="519113" y="796926"/>
                </a:lnTo>
                <a:lnTo>
                  <a:pt x="519113" y="828676"/>
                </a:lnTo>
                <a:lnTo>
                  <a:pt x="536575" y="828676"/>
                </a:lnTo>
                <a:lnTo>
                  <a:pt x="536575" y="765176"/>
                </a:lnTo>
                <a:lnTo>
                  <a:pt x="600075" y="765176"/>
                </a:lnTo>
                <a:lnTo>
                  <a:pt x="600075" y="800101"/>
                </a:lnTo>
                <a:lnTo>
                  <a:pt x="631825" y="800101"/>
                </a:lnTo>
                <a:lnTo>
                  <a:pt x="631825" y="992188"/>
                </a:lnTo>
                <a:lnTo>
                  <a:pt x="668338" y="992188"/>
                </a:lnTo>
                <a:lnTo>
                  <a:pt x="668338" y="1031876"/>
                </a:lnTo>
                <a:lnTo>
                  <a:pt x="711200" y="1031876"/>
                </a:lnTo>
                <a:lnTo>
                  <a:pt x="712788" y="747713"/>
                </a:lnTo>
                <a:lnTo>
                  <a:pt x="763588" y="747713"/>
                </a:lnTo>
                <a:lnTo>
                  <a:pt x="763588" y="715963"/>
                </a:lnTo>
                <a:lnTo>
                  <a:pt x="879475" y="715963"/>
                </a:lnTo>
                <a:lnTo>
                  <a:pt x="879475" y="747713"/>
                </a:lnTo>
                <a:lnTo>
                  <a:pt x="936625" y="749301"/>
                </a:lnTo>
                <a:lnTo>
                  <a:pt x="936625" y="1023938"/>
                </a:lnTo>
                <a:lnTo>
                  <a:pt x="1174750" y="1027113"/>
                </a:lnTo>
                <a:lnTo>
                  <a:pt x="1176338" y="628650"/>
                </a:lnTo>
                <a:lnTo>
                  <a:pt x="1203325" y="628650"/>
                </a:lnTo>
                <a:lnTo>
                  <a:pt x="1203325" y="592138"/>
                </a:lnTo>
                <a:lnTo>
                  <a:pt x="1268413" y="592138"/>
                </a:lnTo>
                <a:lnTo>
                  <a:pt x="1268413" y="623888"/>
                </a:lnTo>
                <a:lnTo>
                  <a:pt x="1312863" y="623888"/>
                </a:lnTo>
                <a:lnTo>
                  <a:pt x="1311275" y="1019176"/>
                </a:lnTo>
                <a:lnTo>
                  <a:pt x="1352550" y="1019176"/>
                </a:lnTo>
                <a:lnTo>
                  <a:pt x="1352550" y="665163"/>
                </a:lnTo>
                <a:lnTo>
                  <a:pt x="1382713" y="665163"/>
                </a:lnTo>
                <a:lnTo>
                  <a:pt x="1382713" y="625475"/>
                </a:lnTo>
                <a:lnTo>
                  <a:pt x="1463675" y="625475"/>
                </a:lnTo>
                <a:lnTo>
                  <a:pt x="1463675" y="655638"/>
                </a:lnTo>
                <a:lnTo>
                  <a:pt x="1495425" y="655638"/>
                </a:lnTo>
                <a:lnTo>
                  <a:pt x="1495425" y="865188"/>
                </a:lnTo>
                <a:lnTo>
                  <a:pt x="1531938" y="865188"/>
                </a:lnTo>
                <a:lnTo>
                  <a:pt x="1531938" y="823913"/>
                </a:lnTo>
                <a:lnTo>
                  <a:pt x="1568450" y="823913"/>
                </a:lnTo>
                <a:lnTo>
                  <a:pt x="1568450" y="865188"/>
                </a:lnTo>
                <a:lnTo>
                  <a:pt x="1603375" y="865188"/>
                </a:lnTo>
                <a:lnTo>
                  <a:pt x="1603375" y="796926"/>
                </a:lnTo>
                <a:lnTo>
                  <a:pt x="1790700" y="796926"/>
                </a:lnTo>
                <a:lnTo>
                  <a:pt x="1790700" y="1011238"/>
                </a:lnTo>
                <a:lnTo>
                  <a:pt x="1847850" y="1011238"/>
                </a:lnTo>
                <a:lnTo>
                  <a:pt x="1851025" y="868363"/>
                </a:lnTo>
                <a:lnTo>
                  <a:pt x="2032000" y="868363"/>
                </a:lnTo>
                <a:lnTo>
                  <a:pt x="2032000" y="996951"/>
                </a:lnTo>
                <a:lnTo>
                  <a:pt x="2127250" y="996951"/>
                </a:lnTo>
                <a:lnTo>
                  <a:pt x="2127250" y="763588"/>
                </a:lnTo>
                <a:lnTo>
                  <a:pt x="2159000" y="763588"/>
                </a:lnTo>
                <a:lnTo>
                  <a:pt x="2159000" y="723901"/>
                </a:lnTo>
                <a:lnTo>
                  <a:pt x="2227263" y="723901"/>
                </a:lnTo>
                <a:lnTo>
                  <a:pt x="2227263" y="760413"/>
                </a:lnTo>
                <a:lnTo>
                  <a:pt x="2300288" y="760413"/>
                </a:lnTo>
                <a:lnTo>
                  <a:pt x="2300288" y="800101"/>
                </a:lnTo>
                <a:lnTo>
                  <a:pt x="2363788" y="800101"/>
                </a:lnTo>
                <a:lnTo>
                  <a:pt x="2363788" y="1008063"/>
                </a:lnTo>
                <a:lnTo>
                  <a:pt x="2406650" y="1008063"/>
                </a:lnTo>
                <a:lnTo>
                  <a:pt x="2406650" y="857251"/>
                </a:lnTo>
                <a:lnTo>
                  <a:pt x="2432050" y="857251"/>
                </a:lnTo>
                <a:lnTo>
                  <a:pt x="2432050" y="820738"/>
                </a:lnTo>
                <a:lnTo>
                  <a:pt x="2506663" y="820738"/>
                </a:lnTo>
                <a:lnTo>
                  <a:pt x="2503488" y="857251"/>
                </a:lnTo>
                <a:lnTo>
                  <a:pt x="2551113" y="857251"/>
                </a:lnTo>
                <a:lnTo>
                  <a:pt x="2551113" y="976313"/>
                </a:lnTo>
                <a:lnTo>
                  <a:pt x="2716213" y="976313"/>
                </a:lnTo>
                <a:lnTo>
                  <a:pt x="2716213" y="531813"/>
                </a:lnTo>
                <a:lnTo>
                  <a:pt x="2738438" y="531813"/>
                </a:lnTo>
                <a:lnTo>
                  <a:pt x="2738438" y="423863"/>
                </a:lnTo>
                <a:lnTo>
                  <a:pt x="2768600" y="423863"/>
                </a:lnTo>
                <a:lnTo>
                  <a:pt x="2768600" y="355600"/>
                </a:lnTo>
                <a:lnTo>
                  <a:pt x="2952750" y="357188"/>
                </a:lnTo>
                <a:lnTo>
                  <a:pt x="2952750" y="420688"/>
                </a:lnTo>
                <a:lnTo>
                  <a:pt x="3008313" y="420688"/>
                </a:lnTo>
                <a:lnTo>
                  <a:pt x="3006725" y="1004888"/>
                </a:lnTo>
                <a:lnTo>
                  <a:pt x="3063875" y="1004888"/>
                </a:lnTo>
                <a:lnTo>
                  <a:pt x="3063875" y="736601"/>
                </a:lnTo>
                <a:lnTo>
                  <a:pt x="3092450" y="736601"/>
                </a:lnTo>
                <a:lnTo>
                  <a:pt x="3092450" y="660401"/>
                </a:lnTo>
                <a:lnTo>
                  <a:pt x="3132138" y="660401"/>
                </a:lnTo>
                <a:lnTo>
                  <a:pt x="3132138" y="696913"/>
                </a:lnTo>
                <a:lnTo>
                  <a:pt x="3179763" y="696913"/>
                </a:lnTo>
                <a:lnTo>
                  <a:pt x="3179763" y="723901"/>
                </a:lnTo>
                <a:lnTo>
                  <a:pt x="3222625" y="723901"/>
                </a:lnTo>
                <a:lnTo>
                  <a:pt x="3219450" y="1008063"/>
                </a:lnTo>
                <a:lnTo>
                  <a:pt x="3254375" y="1008063"/>
                </a:lnTo>
                <a:lnTo>
                  <a:pt x="3254375" y="950913"/>
                </a:lnTo>
                <a:lnTo>
                  <a:pt x="3300413" y="950913"/>
                </a:lnTo>
                <a:lnTo>
                  <a:pt x="3303588" y="652463"/>
                </a:lnTo>
                <a:lnTo>
                  <a:pt x="3322638" y="652463"/>
                </a:lnTo>
                <a:lnTo>
                  <a:pt x="3340100" y="628650"/>
                </a:lnTo>
                <a:lnTo>
                  <a:pt x="3408363" y="628650"/>
                </a:lnTo>
                <a:lnTo>
                  <a:pt x="3408363" y="657226"/>
                </a:lnTo>
                <a:lnTo>
                  <a:pt x="3440113" y="657226"/>
                </a:lnTo>
                <a:lnTo>
                  <a:pt x="3440113" y="989013"/>
                </a:lnTo>
                <a:lnTo>
                  <a:pt x="3600450" y="992188"/>
                </a:lnTo>
                <a:lnTo>
                  <a:pt x="3603625" y="508000"/>
                </a:lnTo>
                <a:lnTo>
                  <a:pt x="3684588" y="508000"/>
                </a:lnTo>
                <a:lnTo>
                  <a:pt x="3684588" y="547688"/>
                </a:lnTo>
                <a:lnTo>
                  <a:pt x="3706813" y="547688"/>
                </a:lnTo>
                <a:lnTo>
                  <a:pt x="3706813" y="520700"/>
                </a:lnTo>
                <a:lnTo>
                  <a:pt x="3827463" y="520700"/>
                </a:lnTo>
                <a:lnTo>
                  <a:pt x="3827463" y="557213"/>
                </a:lnTo>
                <a:lnTo>
                  <a:pt x="3863975" y="557213"/>
                </a:lnTo>
                <a:lnTo>
                  <a:pt x="3863975" y="989013"/>
                </a:lnTo>
                <a:lnTo>
                  <a:pt x="3911600" y="989013"/>
                </a:lnTo>
                <a:lnTo>
                  <a:pt x="3911600" y="852488"/>
                </a:lnTo>
                <a:lnTo>
                  <a:pt x="3948113" y="855663"/>
                </a:lnTo>
                <a:lnTo>
                  <a:pt x="3948113" y="815976"/>
                </a:lnTo>
                <a:lnTo>
                  <a:pt x="3998913" y="815976"/>
                </a:lnTo>
                <a:lnTo>
                  <a:pt x="3998913" y="855663"/>
                </a:lnTo>
                <a:lnTo>
                  <a:pt x="4051300" y="855663"/>
                </a:lnTo>
                <a:lnTo>
                  <a:pt x="4048125" y="987426"/>
                </a:lnTo>
                <a:lnTo>
                  <a:pt x="4124325" y="987426"/>
                </a:lnTo>
                <a:lnTo>
                  <a:pt x="4124325" y="660401"/>
                </a:lnTo>
                <a:lnTo>
                  <a:pt x="4151313" y="660401"/>
                </a:lnTo>
                <a:lnTo>
                  <a:pt x="4151313" y="547688"/>
                </a:lnTo>
                <a:lnTo>
                  <a:pt x="4319588" y="547688"/>
                </a:lnTo>
                <a:lnTo>
                  <a:pt x="4319588" y="596900"/>
                </a:lnTo>
                <a:lnTo>
                  <a:pt x="4364038" y="596900"/>
                </a:lnTo>
                <a:lnTo>
                  <a:pt x="4362450" y="808038"/>
                </a:lnTo>
                <a:lnTo>
                  <a:pt x="4478338" y="808038"/>
                </a:lnTo>
                <a:lnTo>
                  <a:pt x="4479925" y="46038"/>
                </a:lnTo>
                <a:lnTo>
                  <a:pt x="4495800" y="46038"/>
                </a:lnTo>
                <a:close/>
              </a:path>
            </a:pathLst>
          </a:custGeom>
          <a:solidFill>
            <a:schemeClr val="tx2">
              <a:alpha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2400">
              <a:solidFill>
                <a:prstClr val="black"/>
              </a:solidFill>
              <a:latin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AF62E46E-B8A2-420C-98B0-91E07F4CA404}"/>
              </a:ext>
            </a:extLst>
          </p:cNvPr>
          <p:cNvSpPr txBox="1"/>
          <p:nvPr/>
        </p:nvSpPr>
        <p:spPr>
          <a:xfrm>
            <a:off x="841571" y="556422"/>
            <a:ext cx="43966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 Extrabold" panose="020B0906030804020204" pitchFamily="34" charset="0"/>
                <a:cs typeface="Open Sans" panose="020B0606030504020204" pitchFamily="34" charset="0"/>
              </a:rPr>
              <a:t>CONCLUSION</a:t>
            </a:r>
            <a:r>
              <a:rPr 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 Extrabold" panose="020B0906030804020204" pitchFamily="34" charset="0"/>
                <a:cs typeface="Open Sans" panose="020B0606030504020204" pitchFamily="34" charset="0"/>
              </a:rPr>
              <a:t> 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 Extrabold" panose="020B09060308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6148321C-D5D4-4CF2-AC28-00506E3B6116}"/>
              </a:ext>
            </a:extLst>
          </p:cNvPr>
          <p:cNvSpPr/>
          <p:nvPr/>
        </p:nvSpPr>
        <p:spPr>
          <a:xfrm>
            <a:off x="712098" y="620810"/>
            <a:ext cx="45719" cy="7525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0360BE62-0C34-4C8F-A787-6A386E9F7789}"/>
              </a:ext>
            </a:extLst>
          </p:cNvPr>
          <p:cNvSpPr/>
          <p:nvPr/>
        </p:nvSpPr>
        <p:spPr>
          <a:xfrm>
            <a:off x="1831942" y="2520651"/>
            <a:ext cx="85469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 you age and learn who you are and what's important to you, these self-perceptions become much more detailed and organized.</a:t>
            </a:r>
          </a:p>
        </p:txBody>
      </p:sp>
      <p:pic>
        <p:nvPicPr>
          <p:cNvPr id="5" name="Picture 4" descr="E:\websites\free-power-point-templates\2012\logos.png">
            <a:extLst>
              <a:ext uri="{FF2B5EF4-FFF2-40B4-BE49-F238E27FC236}">
                <a16:creationId xmlns="" xmlns:a16="http://schemas.microsoft.com/office/drawing/2014/main" id="{46B97FAF-2E8F-45DA-BE19-3AD8E5CC2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311737" y="6525016"/>
            <a:ext cx="804085" cy="289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6CE5BC06-9295-3944-99C5-BC14A44FDC72}"/>
              </a:ext>
            </a:extLst>
          </p:cNvPr>
          <p:cNvSpPr txBox="1"/>
          <p:nvPr/>
        </p:nvSpPr>
        <p:spPr>
          <a:xfrm>
            <a:off x="11193330" y="5746421"/>
            <a:ext cx="12203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rgbClr val="3B4544"/>
                </a:solidFill>
                <a:latin typeface="Open Sans" panose="020B06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8</a:t>
            </a:r>
            <a:endParaRPr lang="en-US" sz="2400" dirty="0">
              <a:solidFill>
                <a:srgbClr val="3B4544"/>
              </a:solidFill>
              <a:latin typeface="Open Sans" panose="020B06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89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="" xmlns:a16="http://schemas.microsoft.com/office/drawing/2014/main" id="{3CB030B6-CBEB-4DB4-A445-1D2E523C2E5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0"/>
            <a:ext cx="12191999" cy="6858000"/>
          </a:xfrm>
        </p:spPr>
      </p:pic>
      <p:sp>
        <p:nvSpPr>
          <p:cNvPr id="29" name="Rectangle 28"/>
          <p:cNvSpPr/>
          <p:nvPr/>
        </p:nvSpPr>
        <p:spPr>
          <a:xfrm>
            <a:off x="3492935" y="0"/>
            <a:ext cx="8700300" cy="6858000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>
              <a:solidFill>
                <a:prstClr val="white"/>
              </a:solidFill>
              <a:latin typeface="Open Sans" panose="020B0606030504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74" y="0"/>
            <a:ext cx="349046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>
              <a:solidFill>
                <a:prstClr val="white"/>
              </a:solidFill>
              <a:latin typeface="Open Sans" panose="020B0606030504020204" pitchFamily="34" charset="0"/>
            </a:endParaRPr>
          </a:p>
        </p:txBody>
      </p:sp>
      <p:sp>
        <p:nvSpPr>
          <p:cNvPr id="5" name="Teardrop 4"/>
          <p:cNvSpPr/>
          <p:nvPr/>
        </p:nvSpPr>
        <p:spPr>
          <a:xfrm rot="2700000">
            <a:off x="2750123" y="2616752"/>
            <a:ext cx="1002289" cy="1002289"/>
          </a:xfrm>
          <a:prstGeom prst="teardrop">
            <a:avLst>
              <a:gd name="adj" fmla="val 13649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>
              <a:solidFill>
                <a:prstClr val="white"/>
              </a:solidFill>
              <a:latin typeface="Open Sans" panose="020B0606030504020204" pitchFamily="34" charset="0"/>
            </a:endParaRPr>
          </a:p>
        </p:txBody>
      </p:sp>
      <p:sp>
        <p:nvSpPr>
          <p:cNvPr id="8" name="Teardrop 7"/>
          <p:cNvSpPr/>
          <p:nvPr/>
        </p:nvSpPr>
        <p:spPr>
          <a:xfrm rot="2700000">
            <a:off x="7798965" y="-4138142"/>
            <a:ext cx="1002289" cy="1002289"/>
          </a:xfrm>
          <a:prstGeom prst="teardrop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>
              <a:solidFill>
                <a:prstClr val="white"/>
              </a:solidFill>
              <a:latin typeface="Open Sans" panose="020B0606030504020204" pitchFamily="34" charset="0"/>
            </a:endParaRPr>
          </a:p>
        </p:txBody>
      </p:sp>
      <p:sp>
        <p:nvSpPr>
          <p:cNvPr id="9" name="Teardrop 8"/>
          <p:cNvSpPr/>
          <p:nvPr/>
        </p:nvSpPr>
        <p:spPr>
          <a:xfrm rot="2700000">
            <a:off x="8421186" y="-4138142"/>
            <a:ext cx="1002289" cy="1002289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>
              <a:solidFill>
                <a:prstClr val="white"/>
              </a:solidFill>
              <a:latin typeface="Open Sans" panose="020B0606030504020204" pitchFamily="34" charset="0"/>
            </a:endParaRPr>
          </a:p>
        </p:txBody>
      </p:sp>
      <p:sp>
        <p:nvSpPr>
          <p:cNvPr id="12" name="Teardrop 11">
            <a:extLst>
              <a:ext uri="{FF2B5EF4-FFF2-40B4-BE49-F238E27FC236}">
                <a16:creationId xmlns="" xmlns:a16="http://schemas.microsoft.com/office/drawing/2014/main" id="{69856D5C-8E28-9540-9958-A6BE86399E42}"/>
              </a:ext>
            </a:extLst>
          </p:cNvPr>
          <p:cNvSpPr/>
          <p:nvPr/>
        </p:nvSpPr>
        <p:spPr>
          <a:xfrm rot="2700000">
            <a:off x="2750122" y="4132440"/>
            <a:ext cx="1002289" cy="1002289"/>
          </a:xfrm>
          <a:prstGeom prst="teardrop">
            <a:avLst>
              <a:gd name="adj" fmla="val 13649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>
              <a:solidFill>
                <a:prstClr val="white"/>
              </a:solidFill>
              <a:latin typeface="Open Sans" panose="020B0606030504020204" pitchFamily="34" charset="0"/>
            </a:endParaRPr>
          </a:p>
        </p:txBody>
      </p:sp>
      <p:sp>
        <p:nvSpPr>
          <p:cNvPr id="14" name="Teardrop 13">
            <a:extLst>
              <a:ext uri="{FF2B5EF4-FFF2-40B4-BE49-F238E27FC236}">
                <a16:creationId xmlns="" xmlns:a16="http://schemas.microsoft.com/office/drawing/2014/main" id="{E5D3D00A-134A-F44B-9EED-FED1DBB363A3}"/>
              </a:ext>
            </a:extLst>
          </p:cNvPr>
          <p:cNvSpPr/>
          <p:nvPr/>
        </p:nvSpPr>
        <p:spPr>
          <a:xfrm rot="2700000">
            <a:off x="2815056" y="5648130"/>
            <a:ext cx="1002289" cy="1002289"/>
          </a:xfrm>
          <a:prstGeom prst="teardrop">
            <a:avLst>
              <a:gd name="adj" fmla="val 13649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>
              <a:solidFill>
                <a:prstClr val="white"/>
              </a:solidFill>
              <a:latin typeface="Open Sans" panose="020B0606030504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DB89A21F-F4F5-8544-B606-03132AD031E4}"/>
              </a:ext>
            </a:extLst>
          </p:cNvPr>
          <p:cNvSpPr txBox="1"/>
          <p:nvPr/>
        </p:nvSpPr>
        <p:spPr>
          <a:xfrm>
            <a:off x="4302720" y="2409171"/>
            <a:ext cx="8326676" cy="1669944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457200" indent="-457200" algn="l">
              <a:lnSpc>
                <a:spcPct val="200000"/>
              </a:lnSpc>
            </a:pPr>
            <a:r>
              <a:rPr lang="en-US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Mcleod, S. (2008, January 1). </a:t>
            </a:r>
            <a:r>
              <a:rPr lang="en-US" i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Self Concept | Simply Psychology</a:t>
            </a:r>
            <a:r>
              <a:rPr lang="en-US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. Self-Concept. Retrieved November 3, 2021, from </a:t>
            </a:r>
          </a:p>
          <a:p>
            <a:pPr marL="457200" indent="-457200" algn="l">
              <a:lnSpc>
                <a:spcPct val="200000"/>
              </a:lnSpc>
            </a:pPr>
            <a:r>
              <a:rPr lang="en-US" u="sng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https://www.simplypsychology.org/self-concept.html</a:t>
            </a:r>
          </a:p>
        </p:txBody>
      </p:sp>
      <p:sp>
        <p:nvSpPr>
          <p:cNvPr id="17" name="Hexagon 16">
            <a:extLst>
              <a:ext uri="{FF2B5EF4-FFF2-40B4-BE49-F238E27FC236}">
                <a16:creationId xmlns="" xmlns:a16="http://schemas.microsoft.com/office/drawing/2014/main" id="{8CD9DD61-67B7-7547-826E-489B08532B63}"/>
              </a:ext>
            </a:extLst>
          </p:cNvPr>
          <p:cNvSpPr/>
          <p:nvPr/>
        </p:nvSpPr>
        <p:spPr>
          <a:xfrm>
            <a:off x="673019" y="214085"/>
            <a:ext cx="5648241" cy="2249586"/>
          </a:xfrm>
          <a:prstGeom prst="hexag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Open Sans" panose="020B06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8AD59834-6B3C-9A4C-B8D3-619B945518B5}"/>
              </a:ext>
            </a:extLst>
          </p:cNvPr>
          <p:cNvSpPr txBox="1"/>
          <p:nvPr/>
        </p:nvSpPr>
        <p:spPr>
          <a:xfrm rot="10800000" flipV="1">
            <a:off x="1533236" y="925315"/>
            <a:ext cx="8016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Open Sans" panose="020B0606030504020204" pitchFamily="34" charset="0"/>
                <a:ea typeface="Open Sans Extrabold" panose="020B0906030804020204" pitchFamily="34" charset="0"/>
                <a:cs typeface="Open Sans" panose="020B0606030504020204" pitchFamily="34" charset="0"/>
              </a:rPr>
              <a:t>REFERENCES</a:t>
            </a:r>
            <a:endParaRPr lang="en-US" sz="4800" b="1" dirty="0">
              <a:solidFill>
                <a:schemeClr val="bg1"/>
              </a:solidFill>
              <a:latin typeface="Open Sans" panose="020B0606030504020204" pitchFamily="34" charset="0"/>
              <a:ea typeface="Open Sans Extrabold" panose="020B0906030804020204" pitchFamily="34" charset="0"/>
              <a:cs typeface="Open Sans" panose="020B0606030504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579771EA-B37D-6647-8006-781503AD77D7}"/>
              </a:ext>
            </a:extLst>
          </p:cNvPr>
          <p:cNvSpPr txBox="1"/>
          <p:nvPr/>
        </p:nvSpPr>
        <p:spPr>
          <a:xfrm>
            <a:off x="4302720" y="4012148"/>
            <a:ext cx="7889279" cy="1115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200000"/>
              </a:lnSpc>
            </a:pPr>
            <a:r>
              <a:rPr lang="en-US" sz="180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Morin, A. (2021, July 9). </a:t>
            </a:r>
            <a:r>
              <a:rPr lang="en-US" sz="1800" i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What is self-awareness?</a:t>
            </a:r>
            <a:r>
              <a:rPr lang="en-US" sz="180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. </a:t>
            </a:r>
            <a:r>
              <a:rPr lang="en-US" sz="180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Retrieved November 3, 2021, from </a:t>
            </a:r>
            <a:r>
              <a:rPr lang="en-US" sz="1800" u="sng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https://www.understood.org/articles/en/the-importance-of-self-awareness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AA035B61-53DD-F949-BC08-F8C3CBAC6049}"/>
              </a:ext>
            </a:extLst>
          </p:cNvPr>
          <p:cNvSpPr txBox="1"/>
          <p:nvPr/>
        </p:nvSpPr>
        <p:spPr>
          <a:xfrm>
            <a:off x="3798718" y="5095355"/>
            <a:ext cx="8326676" cy="1669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200000"/>
              </a:lnSpc>
            </a:pPr>
            <a:r>
              <a:rPr lang="en-US" sz="180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All Answers Ltd. (2021, August 12). </a:t>
            </a:r>
            <a:r>
              <a:rPr lang="en-US" sz="1800" i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The Five Stages of Perception</a:t>
            </a:r>
            <a:r>
              <a:rPr lang="en-US" sz="180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. Retrieved November 3, 2021, from </a:t>
            </a:r>
            <a:r>
              <a:rPr lang="en-US" sz="1800" u="sng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https://www.ukessays.com/essays/psychology/definition-and-the-five-stages-of-perception-psychology-essay.php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7684B4CD-CA76-DE4B-9145-E394B35AFF42}"/>
              </a:ext>
            </a:extLst>
          </p:cNvPr>
          <p:cNvSpPr txBox="1"/>
          <p:nvPr/>
        </p:nvSpPr>
        <p:spPr>
          <a:xfrm>
            <a:off x="11395655" y="6026621"/>
            <a:ext cx="12203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>
                <a:solidFill>
                  <a:schemeClr val="bg1"/>
                </a:solidFill>
                <a:latin typeface="Open Sans" panose="020B06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9</a:t>
            </a:r>
            <a:endParaRPr lang="en-US" sz="2400" dirty="0">
              <a:solidFill>
                <a:schemeClr val="bg1"/>
              </a:solidFill>
              <a:latin typeface="Open Sans" panose="020B06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F8FABB96-E3ED-B44F-8A9C-201B4C525D94}"/>
              </a:ext>
            </a:extLst>
          </p:cNvPr>
          <p:cNvSpPr txBox="1"/>
          <p:nvPr/>
        </p:nvSpPr>
        <p:spPr>
          <a:xfrm>
            <a:off x="3034495" y="2762586"/>
            <a:ext cx="12203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solidFill>
                  <a:schemeClr val="bg1"/>
                </a:solidFill>
                <a:latin typeface="Open Sans" panose="020B06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en-US" sz="4000" dirty="0">
              <a:solidFill>
                <a:schemeClr val="bg1"/>
              </a:solidFill>
              <a:latin typeface="Open Sans" panose="020B06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F88A26EC-E8C6-EC40-8BF9-29DADCABC561}"/>
              </a:ext>
            </a:extLst>
          </p:cNvPr>
          <p:cNvSpPr txBox="1"/>
          <p:nvPr/>
        </p:nvSpPr>
        <p:spPr>
          <a:xfrm>
            <a:off x="3034495" y="5804920"/>
            <a:ext cx="1879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solidFill>
                  <a:schemeClr val="bg1"/>
                </a:solidFill>
                <a:latin typeface="Open Sans" panose="020B06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en-US" sz="4000" dirty="0">
              <a:solidFill>
                <a:schemeClr val="bg1"/>
              </a:solidFill>
              <a:latin typeface="Open Sans" panose="020B06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E35696D1-733C-9345-8932-D125EB938150}"/>
              </a:ext>
            </a:extLst>
          </p:cNvPr>
          <p:cNvSpPr txBox="1"/>
          <p:nvPr/>
        </p:nvSpPr>
        <p:spPr>
          <a:xfrm flipH="1">
            <a:off x="3009789" y="4276373"/>
            <a:ext cx="9502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solidFill>
                  <a:schemeClr val="bg1"/>
                </a:solidFill>
                <a:latin typeface="Open Sans" panose="020B06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en-US" sz="4000" dirty="0">
              <a:solidFill>
                <a:schemeClr val="bg1"/>
              </a:solidFill>
              <a:latin typeface="Open Sans" panose="020B06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889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usiness Template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347</Words>
  <Application>Microsoft Office PowerPoint</Application>
  <PresentationFormat>Widescreen</PresentationFormat>
  <Paragraphs>71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Open Sans</vt:lpstr>
      <vt:lpstr>Open Sans Extrabold</vt:lpstr>
      <vt:lpstr>Open Sans Light</vt:lpstr>
      <vt:lpstr>Times New Roman</vt:lpstr>
      <vt:lpstr>Business Template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38</cp:revision>
  <dcterms:created xsi:type="dcterms:W3CDTF">2020-03-13T02:26:45Z</dcterms:created>
  <dcterms:modified xsi:type="dcterms:W3CDTF">2021-11-16T11:01:55Z</dcterms:modified>
</cp:coreProperties>
</file>