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3"/>
  </p:notesMasterIdLst>
  <p:sldIdLst>
    <p:sldId id="259"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3023" autoAdjust="0"/>
  </p:normalViewPr>
  <p:slideViewPr>
    <p:cSldViewPr>
      <p:cViewPr>
        <p:scale>
          <a:sx n="142" d="100"/>
          <a:sy n="142" d="100"/>
        </p:scale>
        <p:origin x="-684" y="-15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79786829430072"/>
          <c:y val="6.0603167697585607E-2"/>
          <c:w val="0.82420213170569923"/>
          <c:h val="0.80543215062349494"/>
        </c:manualLayout>
      </c:layout>
      <c:barChart>
        <c:barDir val="col"/>
        <c:grouping val="clustered"/>
        <c:varyColors val="0"/>
        <c:ser>
          <c:idx val="0"/>
          <c:order val="0"/>
          <c:tx>
            <c:strRef>
              <c:f>ورقة1!$B$1</c:f>
              <c:strCache>
                <c:ptCount val="1"/>
                <c:pt idx="0">
                  <c:v>Feb2009</c:v>
                </c:pt>
              </c:strCache>
            </c:strRef>
          </c:tx>
          <c:spPr>
            <a:solidFill>
              <a:schemeClr val="bg2">
                <a:lumMod val="75000"/>
              </a:schemeClr>
            </a:solidFill>
            <a:ln>
              <a:noFill/>
            </a:ln>
            <a:effectLst/>
          </c:spPr>
          <c:invertIfNegative val="0"/>
          <c:dPt>
            <c:idx val="0"/>
            <c:invertIfNegative val="0"/>
            <c:bubble3D val="0"/>
            <c:spPr>
              <a:solidFill>
                <a:schemeClr val="bg2">
                  <a:lumMod val="75000"/>
                </a:schemeClr>
              </a:solidFill>
              <a:ln>
                <a:noFill/>
              </a:ln>
              <a:effectLst/>
            </c:spPr>
          </c:dPt>
          <c:dPt>
            <c:idx val="1"/>
            <c:invertIfNegative val="0"/>
            <c:bubble3D val="0"/>
            <c:spPr>
              <a:solidFill>
                <a:schemeClr val="bg2">
                  <a:lumMod val="75000"/>
                </a:schemeClr>
              </a:solidFill>
              <a:ln>
                <a:noFill/>
              </a:ln>
              <a:effectLst/>
            </c:spPr>
          </c:dPt>
          <c:cat>
            <c:strRef>
              <c:f>ورقة1!$A$2:$A$5</c:f>
              <c:strCache>
                <c:ptCount val="3"/>
                <c:pt idx="0">
                  <c:v>HCV</c:v>
                </c:pt>
                <c:pt idx="1">
                  <c:v>HBV</c:v>
                </c:pt>
                <c:pt idx="2">
                  <c:v>Control </c:v>
                </c:pt>
              </c:strCache>
            </c:strRef>
          </c:cat>
          <c:val>
            <c:numRef>
              <c:f>ورقة1!$B$2:$B$5</c:f>
              <c:numCache>
                <c:formatCode>General</c:formatCode>
                <c:ptCount val="4"/>
                <c:pt idx="0">
                  <c:v>25</c:v>
                </c:pt>
                <c:pt idx="1">
                  <c:v>15</c:v>
                </c:pt>
                <c:pt idx="2">
                  <c:v>10</c:v>
                </c:pt>
              </c:numCache>
            </c:numRef>
          </c:val>
        </c:ser>
        <c:ser>
          <c:idx val="1"/>
          <c:order val="1"/>
          <c:tx>
            <c:strRef>
              <c:f>ورقة1!$C$1</c:f>
              <c:strCache>
                <c:ptCount val="1"/>
                <c:pt idx="0">
                  <c:v>Aug2009</c:v>
                </c:pt>
              </c:strCache>
            </c:strRef>
          </c:tx>
          <c:spPr>
            <a:solidFill>
              <a:schemeClr val="accent2">
                <a:lumMod val="40000"/>
                <a:lumOff val="60000"/>
              </a:schemeClr>
            </a:solidFill>
            <a:ln>
              <a:noFill/>
            </a:ln>
            <a:effectLst/>
          </c:spPr>
          <c:invertIfNegative val="0"/>
          <c:cat>
            <c:strRef>
              <c:f>ورقة1!$A$2:$A$5</c:f>
              <c:strCache>
                <c:ptCount val="3"/>
                <c:pt idx="0">
                  <c:v>HCV</c:v>
                </c:pt>
                <c:pt idx="1">
                  <c:v>HBV</c:v>
                </c:pt>
                <c:pt idx="2">
                  <c:v>Control </c:v>
                </c:pt>
              </c:strCache>
            </c:strRef>
          </c:cat>
          <c:val>
            <c:numRef>
              <c:f>ورقة1!$C$2:$C$5</c:f>
              <c:numCache>
                <c:formatCode>General</c:formatCode>
                <c:ptCount val="4"/>
                <c:pt idx="0">
                  <c:v>28</c:v>
                </c:pt>
                <c:pt idx="1">
                  <c:v>15</c:v>
                </c:pt>
                <c:pt idx="2">
                  <c:v>7</c:v>
                </c:pt>
              </c:numCache>
            </c:numRef>
          </c:val>
        </c:ser>
        <c:dLbls>
          <c:showLegendKey val="0"/>
          <c:showVal val="0"/>
          <c:showCatName val="0"/>
          <c:showSerName val="0"/>
          <c:showPercent val="0"/>
          <c:showBubbleSize val="0"/>
        </c:dLbls>
        <c:gapWidth val="219"/>
        <c:overlap val="-27"/>
        <c:axId val="148767144"/>
        <c:axId val="148767528"/>
      </c:barChart>
      <c:catAx>
        <c:axId val="148767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ar-SA"/>
          </a:p>
        </c:txPr>
        <c:crossAx val="148767528"/>
        <c:crosses val="autoZero"/>
        <c:auto val="1"/>
        <c:lblAlgn val="ctr"/>
        <c:lblOffset val="100"/>
        <c:noMultiLvlLbl val="0"/>
      </c:catAx>
      <c:valAx>
        <c:axId val="148767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ar-SA"/>
          </a:p>
        </c:txPr>
        <c:crossAx val="148767144"/>
        <c:crosses val="autoZero"/>
        <c:crossBetween val="between"/>
      </c:valAx>
      <c:spPr>
        <a:noFill/>
        <a:ln>
          <a:noFill/>
        </a:ln>
        <a:effectLst/>
      </c:spPr>
    </c:plotArea>
    <c:legend>
      <c:legendPos val="r"/>
      <c:layout>
        <c:manualLayout>
          <c:xMode val="edge"/>
          <c:yMode val="edge"/>
          <c:x val="0.63251596649394348"/>
          <c:y val="2.8334984667481765E-2"/>
          <c:w val="0.32920582856899444"/>
          <c:h val="0.25044135968103454"/>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E30CC25-7166-44FB-8C4F-D9713ED52220}" type="datetimeFigureOut">
              <a:rPr lang="ar-SA" smtClean="0"/>
              <a:pPr/>
              <a:t>05/22/1440</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8F61D04-F05A-4267-A76C-977B981F2117}" type="slidenum">
              <a:rPr lang="ar-SA" smtClean="0"/>
              <a:pPr/>
              <a:t>‹#›</a:t>
            </a:fld>
            <a:endParaRPr lang="ar-SA" dirty="0"/>
          </a:p>
        </p:txBody>
      </p:sp>
    </p:spTree>
    <p:extLst>
      <p:ext uri="{BB962C8B-B14F-4D97-AF65-F5344CB8AC3E}">
        <p14:creationId xmlns:p14="http://schemas.microsoft.com/office/powerpoint/2010/main" val="932790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8F61D04-F05A-4267-A76C-977B981F2117}" type="slidenum">
              <a:rPr lang="ar-SA" smtClean="0"/>
              <a:pPr/>
              <a:t>1</a:t>
            </a:fld>
            <a:endParaRPr lang="ar-SA" dirty="0"/>
          </a:p>
        </p:txBody>
      </p:sp>
    </p:spTree>
    <p:extLst>
      <p:ext uri="{BB962C8B-B14F-4D97-AF65-F5344CB8AC3E}">
        <p14:creationId xmlns:p14="http://schemas.microsoft.com/office/powerpoint/2010/main" val="1174089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B371CCF-272F-41A0-90ED-4133CDD0FA2B}" type="datetimeFigureOut">
              <a:rPr lang="ar-SA" smtClean="0"/>
              <a:pPr/>
              <a:t>05/22/1440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807C692E-1F53-4A33-8AB6-2CAB0E1B098F}"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B371CCF-272F-41A0-90ED-4133CDD0FA2B}" type="datetimeFigureOut">
              <a:rPr lang="ar-SA" smtClean="0"/>
              <a:pPr/>
              <a:t>05/22/1440</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07C692E-1F53-4A33-8AB6-2CAB0E1B098F}"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NUL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5" name="Rectangle 9"/>
          <p:cNvSpPr>
            <a:spLocks noChangeArrowheads="1"/>
          </p:cNvSpPr>
          <p:nvPr/>
        </p:nvSpPr>
        <p:spPr bwMode="auto">
          <a:xfrm>
            <a:off x="0" y="-228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2" name="مستطيل مستدير الزوايا 21"/>
          <p:cNvSpPr/>
          <p:nvPr/>
        </p:nvSpPr>
        <p:spPr>
          <a:xfrm>
            <a:off x="57343" y="1145235"/>
            <a:ext cx="2672327" cy="1787395"/>
          </a:xfrm>
          <a:prstGeom prst="roundRect">
            <a:avLst/>
          </a:prstGeom>
          <a:solidFill>
            <a:schemeClr val="bg2">
              <a:lumMod val="90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684000" rIns="36000" bIns="936000" rtlCol="1" anchor="ctr"/>
          <a:lstStyle/>
          <a:p>
            <a:pPr algn="just" rtl="0"/>
            <a:endParaRPr lang="en-US" sz="800" dirty="0" smtClean="0">
              <a:solidFill>
                <a:schemeClr val="tx1"/>
              </a:solidFill>
            </a:endParaRPr>
          </a:p>
          <a:p>
            <a:pPr algn="just" rtl="0"/>
            <a:endParaRPr lang="en-US" sz="800" dirty="0">
              <a:solidFill>
                <a:schemeClr val="accent2">
                  <a:lumMod val="20000"/>
                  <a:lumOff val="80000"/>
                </a:schemeClr>
              </a:solidFill>
            </a:endParaRPr>
          </a:p>
          <a:p>
            <a:pPr algn="justLow" rtl="0">
              <a:lnSpc>
                <a:spcPct val="150000"/>
              </a:lnSpc>
            </a:pPr>
            <a:endParaRPr lang="en-US" sz="700" dirty="0" smtClean="0">
              <a:solidFill>
                <a:schemeClr val="tx1"/>
              </a:solidFill>
              <a:latin typeface="Arial" panose="020B0604020202020204" pitchFamily="34" charset="0"/>
              <a:cs typeface="Arial" panose="020B0604020202020204" pitchFamily="34" charset="0"/>
            </a:endParaRPr>
          </a:p>
          <a:p>
            <a:pPr algn="justLow" rtl="0">
              <a:lnSpc>
                <a:spcPct val="150000"/>
              </a:lnSpc>
            </a:pPr>
            <a:r>
              <a:rPr lang="en-US" sz="700" dirty="0" smtClean="0">
                <a:solidFill>
                  <a:schemeClr val="tx1"/>
                </a:solidFill>
                <a:latin typeface="Arial" panose="020B0604020202020204" pitchFamily="34" charset="0"/>
                <a:cs typeface="Arial" panose="020B0604020202020204" pitchFamily="34" charset="0"/>
              </a:rPr>
              <a:t>Hepatitis </a:t>
            </a:r>
            <a:r>
              <a:rPr lang="en-US" sz="700" dirty="0">
                <a:solidFill>
                  <a:schemeClr val="tx1"/>
                </a:solidFill>
                <a:latin typeface="Arial" panose="020B0604020202020204" pitchFamily="34" charset="0"/>
                <a:cs typeface="Arial" panose="020B0604020202020204" pitchFamily="34" charset="0"/>
              </a:rPr>
              <a:t>B (HBV) and C (HCV) viruses are the most important infections transmitted</a:t>
            </a:r>
            <a:r>
              <a:rPr lang="en-US" sz="700" b="1" dirty="0">
                <a:solidFill>
                  <a:schemeClr val="tx1"/>
                </a:solidFill>
                <a:latin typeface="Arial" panose="020B0604020202020204" pitchFamily="34" charset="0"/>
                <a:cs typeface="Arial" panose="020B0604020202020204" pitchFamily="34" charset="0"/>
              </a:rPr>
              <a:t> </a:t>
            </a:r>
            <a:r>
              <a:rPr lang="en-US" sz="700" dirty="0">
                <a:solidFill>
                  <a:schemeClr val="tx1"/>
                </a:solidFill>
                <a:latin typeface="Arial" panose="020B0604020202020204" pitchFamily="34" charset="0"/>
                <a:cs typeface="Arial" panose="020B0604020202020204" pitchFamily="34" charset="0"/>
              </a:rPr>
              <a:t>within</a:t>
            </a:r>
            <a:r>
              <a:rPr lang="en-US" sz="700" b="1" dirty="0">
                <a:solidFill>
                  <a:schemeClr val="tx1"/>
                </a:solidFill>
                <a:latin typeface="Arial" panose="020B0604020202020204" pitchFamily="34" charset="0"/>
                <a:cs typeface="Arial" panose="020B0604020202020204" pitchFamily="34" charset="0"/>
              </a:rPr>
              <a:t> </a:t>
            </a:r>
            <a:r>
              <a:rPr lang="en-US" sz="700" dirty="0">
                <a:solidFill>
                  <a:schemeClr val="tx1"/>
                </a:solidFill>
                <a:latin typeface="Arial" panose="020B0604020202020204" pitchFamily="34" charset="0"/>
                <a:cs typeface="Arial" panose="020B0604020202020204" pitchFamily="34" charset="0"/>
              </a:rPr>
              <a:t>the</a:t>
            </a:r>
            <a:r>
              <a:rPr lang="en-US" sz="700" b="1" dirty="0">
                <a:solidFill>
                  <a:schemeClr val="tx1"/>
                </a:solidFill>
                <a:latin typeface="Arial" panose="020B0604020202020204" pitchFamily="34" charset="0"/>
                <a:cs typeface="Arial" panose="020B0604020202020204" pitchFamily="34" charset="0"/>
              </a:rPr>
              <a:t> </a:t>
            </a:r>
            <a:r>
              <a:rPr lang="en-US" sz="700" dirty="0">
                <a:solidFill>
                  <a:schemeClr val="tx1"/>
                </a:solidFill>
                <a:latin typeface="Arial" panose="020B0604020202020204" pitchFamily="34" charset="0"/>
                <a:cs typeface="Arial" panose="020B0604020202020204" pitchFamily="34" charset="0"/>
              </a:rPr>
              <a:t>dialysis </a:t>
            </a:r>
            <a:r>
              <a:rPr lang="en-US" sz="700" dirty="0" smtClean="0">
                <a:solidFill>
                  <a:schemeClr val="tx1"/>
                </a:solidFill>
                <a:latin typeface="Arial" panose="020B0604020202020204" pitchFamily="34" charset="0"/>
                <a:cs typeface="Arial" panose="020B0604020202020204" pitchFamily="34" charset="0"/>
              </a:rPr>
              <a:t>units, </a:t>
            </a:r>
            <a:r>
              <a:rPr lang="en-US" sz="700" dirty="0">
                <a:solidFill>
                  <a:schemeClr val="tx1"/>
                </a:solidFill>
                <a:latin typeface="Arial" panose="020B0604020202020204" pitchFamily="34" charset="0"/>
                <a:cs typeface="Arial" panose="020B0604020202020204" pitchFamily="34" charset="0"/>
              </a:rPr>
              <a:t>The present study was undertaken to estimate the prevalence of HBV and HCV among hemodialysis </a:t>
            </a:r>
            <a:r>
              <a:rPr lang="en-US" sz="700" dirty="0" smtClean="0">
                <a:solidFill>
                  <a:schemeClr val="tx1"/>
                </a:solidFill>
                <a:latin typeface="Arial" panose="020B0604020202020204" pitchFamily="34" charset="0"/>
                <a:cs typeface="Arial" panose="020B0604020202020204" pitchFamily="34" charset="0"/>
              </a:rPr>
              <a:t>patient, After </a:t>
            </a:r>
            <a:r>
              <a:rPr lang="en-US" sz="700" dirty="0">
                <a:solidFill>
                  <a:schemeClr val="tx1"/>
                </a:solidFill>
                <a:latin typeface="Arial" panose="020B0604020202020204" pitchFamily="34" charset="0"/>
                <a:cs typeface="Arial" panose="020B0604020202020204" pitchFamily="34" charset="0"/>
              </a:rPr>
              <a:t>informing patients retrospective study  was done on them between 11</a:t>
            </a:r>
            <a:r>
              <a:rPr lang="en-US" sz="700" baseline="30000" dirty="0">
                <a:solidFill>
                  <a:schemeClr val="tx1"/>
                </a:solidFill>
                <a:latin typeface="Arial" panose="020B0604020202020204" pitchFamily="34" charset="0"/>
                <a:cs typeface="Arial" panose="020B0604020202020204" pitchFamily="34" charset="0"/>
              </a:rPr>
              <a:t>th</a:t>
            </a:r>
            <a:r>
              <a:rPr lang="en-US" sz="700" dirty="0">
                <a:solidFill>
                  <a:schemeClr val="tx1"/>
                </a:solidFill>
                <a:latin typeface="Arial" panose="020B0604020202020204" pitchFamily="34" charset="0"/>
                <a:cs typeface="Arial" panose="020B0604020202020204" pitchFamily="34" charset="0"/>
              </a:rPr>
              <a:t> February and 22</a:t>
            </a:r>
            <a:r>
              <a:rPr lang="en-US" sz="700" baseline="30000" dirty="0">
                <a:solidFill>
                  <a:schemeClr val="tx1"/>
                </a:solidFill>
                <a:latin typeface="Arial" panose="020B0604020202020204" pitchFamily="34" charset="0"/>
                <a:cs typeface="Arial" panose="020B0604020202020204" pitchFamily="34" charset="0"/>
              </a:rPr>
              <a:t>nd</a:t>
            </a:r>
            <a:r>
              <a:rPr lang="en-US" sz="700" dirty="0">
                <a:solidFill>
                  <a:schemeClr val="tx1"/>
                </a:solidFill>
                <a:latin typeface="Arial" panose="020B0604020202020204" pitchFamily="34" charset="0"/>
                <a:cs typeface="Arial" panose="020B0604020202020204" pitchFamily="34" charset="0"/>
              </a:rPr>
              <a:t> August 2009 a number of 50 patients attending hemodialysis unites where applied to. serological testes for the presence of HBV and HCV markers by the third generation of </a:t>
            </a:r>
            <a:r>
              <a:rPr lang="en-US" sz="700" b="1" dirty="0" smtClean="0">
                <a:solidFill>
                  <a:schemeClr val="tx1"/>
                </a:solidFill>
                <a:latin typeface="Arial" panose="020B0604020202020204" pitchFamily="34" charset="0"/>
                <a:cs typeface="Arial" panose="020B0604020202020204" pitchFamily="34" charset="0"/>
              </a:rPr>
              <a:t>ELISA</a:t>
            </a:r>
            <a:r>
              <a:rPr lang="en-US" sz="700" dirty="0">
                <a:solidFill>
                  <a:schemeClr val="tx1"/>
                </a:solidFill>
                <a:latin typeface="Arial" panose="020B0604020202020204" pitchFamily="34" charset="0"/>
                <a:cs typeface="Arial" panose="020B0604020202020204" pitchFamily="34" charset="0"/>
              </a:rPr>
              <a:t> (enzyme linked </a:t>
            </a:r>
            <a:r>
              <a:rPr lang="en-US" sz="700" dirty="0" err="1">
                <a:solidFill>
                  <a:schemeClr val="tx1"/>
                </a:solidFill>
                <a:latin typeface="Arial" panose="020B0604020202020204" pitchFamily="34" charset="0"/>
                <a:cs typeface="Arial" panose="020B0604020202020204" pitchFamily="34" charset="0"/>
              </a:rPr>
              <a:t>immunosorbent</a:t>
            </a:r>
            <a:r>
              <a:rPr lang="en-US" sz="700" dirty="0">
                <a:solidFill>
                  <a:schemeClr val="tx1"/>
                </a:solidFill>
                <a:latin typeface="Arial" panose="020B0604020202020204" pitchFamily="34" charset="0"/>
                <a:cs typeface="Arial" panose="020B0604020202020204" pitchFamily="34" charset="0"/>
              </a:rPr>
              <a:t> assay) </a:t>
            </a:r>
            <a:r>
              <a:rPr lang="en-US" sz="700" dirty="0" smtClean="0">
                <a:solidFill>
                  <a:schemeClr val="tx1"/>
                </a:solidFill>
                <a:latin typeface="Arial" panose="020B0604020202020204" pitchFamily="34" charset="0"/>
                <a:cs typeface="Arial" panose="020B0604020202020204" pitchFamily="34" charset="0"/>
              </a:rPr>
              <a:t>automated</a:t>
            </a:r>
            <a:r>
              <a:rPr lang="en-US" sz="800" dirty="0"/>
              <a:t> </a:t>
            </a:r>
            <a:r>
              <a:rPr lang="en-US" sz="800" dirty="0">
                <a:solidFill>
                  <a:schemeClr val="tx1"/>
                </a:solidFill>
              </a:rPr>
              <a:t>System</a:t>
            </a:r>
            <a:r>
              <a:rPr lang="en-US" sz="800" dirty="0" smtClean="0">
                <a:solidFill>
                  <a:schemeClr val="tx1"/>
                </a:solidFill>
              </a:rPr>
              <a:t>.</a:t>
            </a:r>
            <a:endParaRPr lang="en-US" sz="800" dirty="0">
              <a:solidFill>
                <a:schemeClr val="tx1"/>
              </a:solidFill>
            </a:endParaRPr>
          </a:p>
          <a:p>
            <a:pPr algn="justLow" rtl="0">
              <a:lnSpc>
                <a:spcPct val="150000"/>
              </a:lnSpc>
            </a:pPr>
            <a:endParaRPr lang="ar-SA" sz="800" b="1" dirty="0">
              <a:solidFill>
                <a:schemeClr val="tx1"/>
              </a:solidFill>
            </a:endParaRPr>
          </a:p>
        </p:txBody>
      </p:sp>
      <p:sp>
        <p:nvSpPr>
          <p:cNvPr id="26" name="مستطيل مستدير الزوايا 25"/>
          <p:cNvSpPr/>
          <p:nvPr/>
        </p:nvSpPr>
        <p:spPr>
          <a:xfrm>
            <a:off x="6253541" y="4803079"/>
            <a:ext cx="2825397" cy="176597"/>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800" b="1" dirty="0" smtClean="0">
                <a:solidFill>
                  <a:schemeClr val="tx1"/>
                </a:solidFill>
              </a:rPr>
              <a:t>References </a:t>
            </a:r>
            <a:endParaRPr lang="ar-SA" sz="1000" b="1" dirty="0">
              <a:solidFill>
                <a:schemeClr val="tx1"/>
              </a:solidFill>
            </a:endParaRPr>
          </a:p>
        </p:txBody>
      </p:sp>
      <p:sp>
        <p:nvSpPr>
          <p:cNvPr id="27" name="مستطيل مستدير الزوايا 26"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65183" y="3169169"/>
            <a:ext cx="2670877" cy="188396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1404000" rIns="36000" bIns="1548000" rtlCol="1" anchor="ctr"/>
          <a:lstStyle/>
          <a:p>
            <a:pPr algn="just" rtl="0"/>
            <a:endParaRPr lang="en-US" sz="800" dirty="0" smtClean="0">
              <a:solidFill>
                <a:schemeClr val="tx1"/>
              </a:solidFill>
            </a:endParaRPr>
          </a:p>
          <a:p>
            <a:pPr algn="justLow" rtl="0">
              <a:lnSpc>
                <a:spcPct val="150000"/>
              </a:lnSpc>
            </a:pPr>
            <a:endParaRPr lang="en-US" sz="700" dirty="0" smtClean="0">
              <a:solidFill>
                <a:schemeClr val="tx1"/>
              </a:solidFill>
              <a:latin typeface="Arial" panose="020B0604020202020204" pitchFamily="34" charset="0"/>
              <a:cs typeface="Arial" panose="020B0604020202020204" pitchFamily="34" charset="0"/>
            </a:endParaRPr>
          </a:p>
          <a:p>
            <a:pPr algn="justLow" rtl="0">
              <a:lnSpc>
                <a:spcPct val="150000"/>
              </a:lnSpc>
            </a:pPr>
            <a:endParaRPr lang="en-US" sz="700" dirty="0" smtClean="0">
              <a:solidFill>
                <a:schemeClr val="tx1"/>
              </a:solidFill>
              <a:latin typeface="Arial" panose="020B0604020202020204" pitchFamily="34" charset="0"/>
              <a:cs typeface="Arial" panose="020B0604020202020204" pitchFamily="34" charset="0"/>
            </a:endParaRPr>
          </a:p>
          <a:p>
            <a:pPr algn="justLow" rtl="0">
              <a:lnSpc>
                <a:spcPct val="150000"/>
              </a:lnSpc>
            </a:pPr>
            <a:r>
              <a:rPr lang="en-US" sz="700" dirty="0" smtClean="0">
                <a:solidFill>
                  <a:schemeClr val="tx1"/>
                </a:solidFill>
                <a:latin typeface="Arial" panose="020B0604020202020204" pitchFamily="34" charset="0"/>
                <a:cs typeface="Arial" panose="020B0604020202020204" pitchFamily="34" charset="0"/>
              </a:rPr>
              <a:t>50 patients (receiving </a:t>
            </a:r>
            <a:r>
              <a:rPr lang="en-US" sz="700" dirty="0">
                <a:solidFill>
                  <a:schemeClr val="tx1"/>
                </a:solidFill>
                <a:latin typeface="Arial" panose="020B0604020202020204" pitchFamily="34" charset="0"/>
                <a:cs typeface="Arial" panose="020B0604020202020204" pitchFamily="34" charset="0"/>
              </a:rPr>
              <a:t>hemodialysis regularly </a:t>
            </a:r>
            <a:r>
              <a:rPr lang="en-US" sz="700" dirty="0" smtClean="0">
                <a:solidFill>
                  <a:schemeClr val="tx1"/>
                </a:solidFill>
                <a:latin typeface="Arial" panose="020B0604020202020204" pitchFamily="34" charset="0"/>
                <a:cs typeface="Arial" panose="020B0604020202020204" pitchFamily="34" charset="0"/>
              </a:rPr>
              <a:t>( </a:t>
            </a:r>
            <a:r>
              <a:rPr lang="en-US" sz="700" dirty="0">
                <a:solidFill>
                  <a:schemeClr val="tx1"/>
                </a:solidFill>
                <a:latin typeface="Arial" panose="020B0604020202020204" pitchFamily="34" charset="0"/>
                <a:cs typeface="Arial" panose="020B0604020202020204" pitchFamily="34" charset="0"/>
              </a:rPr>
              <a:t>rang from 8 to 12 ) months were enrolled in this </a:t>
            </a:r>
            <a:r>
              <a:rPr lang="en-US" sz="700" dirty="0" smtClean="0">
                <a:solidFill>
                  <a:schemeClr val="tx1"/>
                </a:solidFill>
                <a:latin typeface="Arial" panose="020B0604020202020204" pitchFamily="34" charset="0"/>
                <a:cs typeface="Arial" panose="020B0604020202020204" pitchFamily="34" charset="0"/>
              </a:rPr>
              <a:t>study, </a:t>
            </a:r>
            <a:r>
              <a:rPr lang="en-US" sz="700" dirty="0">
                <a:solidFill>
                  <a:schemeClr val="tx1"/>
                </a:solidFill>
                <a:latin typeface="Arial" panose="020B0604020202020204" pitchFamily="34" charset="0"/>
                <a:cs typeface="Arial" panose="020B0604020202020204" pitchFamily="34" charset="0"/>
              </a:rPr>
              <a:t>25 were men ,25 were women , with an average age of 41 </a:t>
            </a:r>
            <a:r>
              <a:rPr lang="en-US" sz="700" dirty="0" smtClean="0">
                <a:solidFill>
                  <a:schemeClr val="tx1"/>
                </a:solidFill>
                <a:latin typeface="Arial" panose="020B0604020202020204" pitchFamily="34" charset="0"/>
                <a:cs typeface="Arial" panose="020B0604020202020204" pitchFamily="34" charset="0"/>
              </a:rPr>
              <a:t>,HBV markers were measured in these patients and in healthy controls in order to compare the incidence of HBV and HCV infection in hemodialysis patients versus normal healthy people .All patients were then divided into three groups ,Patients have  seropositive for HBV markers ( positive HBsAg , Anti HBc  N=15) Patients have seropositive for HCV markers ( positive Anti-HCV N = 25) Patients  have seronegative for both Anti-HCV, HBsAg( N= 10).</a:t>
            </a:r>
            <a:r>
              <a:rPr lang="en-US" sz="800" baseline="30000" dirty="0">
                <a:solidFill>
                  <a:schemeClr val="tx1"/>
                </a:solidFill>
              </a:rPr>
              <a:t> </a:t>
            </a:r>
            <a:r>
              <a:rPr lang="en-US" sz="800" baseline="30000" dirty="0" smtClean="0">
                <a:solidFill>
                  <a:schemeClr val="tx1"/>
                </a:solidFill>
              </a:rPr>
              <a:t>1,2,3</a:t>
            </a:r>
            <a:endParaRPr lang="en-US" sz="800" dirty="0">
              <a:solidFill>
                <a:schemeClr val="tx1"/>
              </a:solidFill>
            </a:endParaRPr>
          </a:p>
          <a:p>
            <a:pPr algn="justLow" rtl="0">
              <a:lnSpc>
                <a:spcPct val="150000"/>
              </a:lnSpc>
            </a:pPr>
            <a:endParaRPr lang="en-US" sz="800" dirty="0" smtClean="0">
              <a:solidFill>
                <a:schemeClr val="tx1"/>
              </a:solidFill>
              <a:latin typeface="Arial" panose="020B0604020202020204" pitchFamily="34" charset="0"/>
              <a:cs typeface="Arial" panose="020B0604020202020204" pitchFamily="34" charset="0"/>
            </a:endParaRPr>
          </a:p>
          <a:p>
            <a:pPr algn="justLow" rtl="0"/>
            <a:r>
              <a:rPr lang="en-US" sz="800" dirty="0">
                <a:solidFill>
                  <a:schemeClr val="tx1"/>
                </a:solidFill>
                <a:latin typeface="Arial" panose="020B0604020202020204" pitchFamily="34" charset="0"/>
                <a:cs typeface="Arial" panose="020B0604020202020204" pitchFamily="34" charset="0"/>
              </a:rPr>
              <a:t> </a:t>
            </a:r>
          </a:p>
        </p:txBody>
      </p:sp>
      <p:sp>
        <p:nvSpPr>
          <p:cNvPr id="2049"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مستطيل مستدير الزوايا 59"/>
          <p:cNvSpPr/>
          <p:nvPr/>
        </p:nvSpPr>
        <p:spPr>
          <a:xfrm>
            <a:off x="67052" y="2970523"/>
            <a:ext cx="2672327" cy="16075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latin typeface="+mj-lt"/>
              </a:rPr>
              <a:t>Methods and Materials </a:t>
            </a:r>
            <a:endParaRPr lang="ar-SA" sz="900" b="1" dirty="0">
              <a:solidFill>
                <a:schemeClr val="tx1"/>
              </a:solidFill>
              <a:latin typeface="+mj-lt"/>
            </a:endParaRPr>
          </a:p>
        </p:txBody>
      </p:sp>
      <p:sp>
        <p:nvSpPr>
          <p:cNvPr id="81" name="مستطيل مستدير الزوايا 80"/>
          <p:cNvSpPr/>
          <p:nvPr/>
        </p:nvSpPr>
        <p:spPr>
          <a:xfrm>
            <a:off x="57343" y="970097"/>
            <a:ext cx="2672327" cy="143497"/>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cs typeface="Arial" panose="020B0604020202020204" pitchFamily="34" charset="0"/>
              </a:rPr>
              <a:t>Abstract</a:t>
            </a:r>
            <a:endParaRPr lang="ar-SA" sz="900" b="1" dirty="0">
              <a:solidFill>
                <a:schemeClr val="tx1"/>
              </a:solidFill>
              <a:cs typeface="Arial" panose="020B0604020202020204" pitchFamily="34" charset="0"/>
            </a:endParaRPr>
          </a:p>
        </p:txBody>
      </p:sp>
      <p:sp>
        <p:nvSpPr>
          <p:cNvPr id="28" name="مستطيل مستدير الزوايا 27"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6238193" y="3040829"/>
            <a:ext cx="2825397" cy="173342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972000" rIns="36000" bIns="936000" rtlCol="1" anchor="ctr"/>
          <a:lstStyle/>
          <a:p>
            <a:pPr algn="just" rtl="0">
              <a:lnSpc>
                <a:spcPct val="150000"/>
              </a:lnSpc>
            </a:pPr>
            <a:r>
              <a:rPr lang="en-US" sz="700" dirty="0" smtClean="0">
                <a:solidFill>
                  <a:schemeClr val="tx1"/>
                </a:solidFill>
                <a:latin typeface="Arial" panose="020B0604020202020204" pitchFamily="34" charset="0"/>
                <a:cs typeface="Arial" panose="020B0604020202020204" pitchFamily="34" charset="0"/>
              </a:rPr>
              <a:t>The </a:t>
            </a:r>
            <a:r>
              <a:rPr lang="en-US" sz="700" dirty="0">
                <a:solidFill>
                  <a:schemeClr val="tx1"/>
                </a:solidFill>
                <a:latin typeface="Arial" panose="020B0604020202020204" pitchFamily="34" charset="0"/>
                <a:cs typeface="Arial" panose="020B0604020202020204" pitchFamily="34" charset="0"/>
              </a:rPr>
              <a:t>introduction of HBV vaccination ,isolation of HBV seropositive patients and the use of dedicated dialysis machines and regular procedure for controlling the HBV infections dramatically reduces the spread of HBV infections among HD patients The prevalence of HCV infections  among HD is high and varies between countries (2% to 60%) and even between dialysis units within a single country ,Dual infections more aggressive liver disease there are  very few reports on the prevalence of such dual infections in hemodialysis patients.</a:t>
            </a:r>
          </a:p>
          <a:p>
            <a:pPr algn="just" rtl="0"/>
            <a:endParaRPr lang="ar-SA" sz="700" dirty="0">
              <a:solidFill>
                <a:schemeClr val="tx1"/>
              </a:solidFill>
            </a:endParaRPr>
          </a:p>
        </p:txBody>
      </p:sp>
      <p:sp>
        <p:nvSpPr>
          <p:cNvPr id="29" name="مستطيل مستدير الزوايا 28"/>
          <p:cNvSpPr/>
          <p:nvPr/>
        </p:nvSpPr>
        <p:spPr>
          <a:xfrm>
            <a:off x="6258483" y="2810813"/>
            <a:ext cx="2791465" cy="18883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rPr>
              <a:t>Conclusion </a:t>
            </a:r>
            <a:endParaRPr lang="ar-SA" sz="1000" b="1" dirty="0">
              <a:solidFill>
                <a:schemeClr val="tx1"/>
              </a:solidFill>
            </a:endParaRPr>
          </a:p>
        </p:txBody>
      </p:sp>
      <p:sp>
        <p:nvSpPr>
          <p:cNvPr id="30" name="مستطيل مستدير الزوايا 29"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63733" y="5280358"/>
            <a:ext cx="2672327" cy="153301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72000" bIns="936000" rtlCol="1" anchor="ctr"/>
          <a:lstStyle/>
          <a:p>
            <a:pPr algn="just" rtl="0">
              <a:lnSpc>
                <a:spcPct val="150000"/>
              </a:lnSpc>
            </a:pPr>
            <a:r>
              <a:rPr lang="en-US" sz="700" dirty="0" smtClean="0">
                <a:solidFill>
                  <a:schemeClr val="tx1"/>
                </a:solidFill>
                <a:latin typeface="Arial" panose="020B0604020202020204" pitchFamily="34" charset="0"/>
                <a:cs typeface="Arial" panose="020B0604020202020204" pitchFamily="34" charset="0"/>
              </a:rPr>
              <a:t>All </a:t>
            </a:r>
            <a:r>
              <a:rPr lang="en-US" sz="700" dirty="0">
                <a:solidFill>
                  <a:schemeClr val="tx1"/>
                </a:solidFill>
                <a:latin typeface="Arial" panose="020B0604020202020204" pitchFamily="34" charset="0"/>
                <a:cs typeface="Arial" panose="020B0604020202020204" pitchFamily="34" charset="0"/>
              </a:rPr>
              <a:t>of the 50 patients were screened for serologic testes and monitored for a consequent 6 months </a:t>
            </a:r>
            <a:r>
              <a:rPr lang="en-US" sz="700" dirty="0" smtClean="0">
                <a:solidFill>
                  <a:schemeClr val="tx1"/>
                </a:solidFill>
                <a:latin typeface="Arial" panose="020B0604020202020204" pitchFamily="34" charset="0"/>
                <a:cs typeface="Arial" panose="020B0604020202020204" pitchFamily="34" charset="0"/>
              </a:rPr>
              <a:t>in </a:t>
            </a:r>
            <a:r>
              <a:rPr lang="en-US" sz="700" dirty="0">
                <a:solidFill>
                  <a:schemeClr val="tx1"/>
                </a:solidFill>
                <a:latin typeface="Arial" panose="020B0604020202020204" pitchFamily="34" charset="0"/>
                <a:cs typeface="Arial" panose="020B0604020202020204" pitchFamily="34" charset="0"/>
              </a:rPr>
              <a:t>order to </a:t>
            </a:r>
            <a:r>
              <a:rPr lang="en-US" sz="700" dirty="0" smtClean="0">
                <a:solidFill>
                  <a:schemeClr val="tx1"/>
                </a:solidFill>
                <a:latin typeface="Arial" panose="020B0604020202020204" pitchFamily="34" charset="0"/>
                <a:cs typeface="Arial" panose="020B0604020202020204" pitchFamily="34" charset="0"/>
              </a:rPr>
              <a:t>determine any </a:t>
            </a:r>
            <a:r>
              <a:rPr lang="en-US" sz="700" dirty="0">
                <a:solidFill>
                  <a:schemeClr val="tx1"/>
                </a:solidFill>
                <a:latin typeface="Arial" panose="020B0604020202020204" pitchFamily="34" charset="0"/>
                <a:cs typeface="Arial" panose="020B0604020202020204" pitchFamily="34" charset="0"/>
              </a:rPr>
              <a:t>seroconversion during their dialysis session </a:t>
            </a:r>
            <a:r>
              <a:rPr lang="en-US" sz="700" dirty="0" smtClean="0">
                <a:solidFill>
                  <a:schemeClr val="tx1"/>
                </a:solidFill>
                <a:latin typeface="Arial" panose="020B0604020202020204" pitchFamily="34" charset="0"/>
                <a:cs typeface="Arial" panose="020B0604020202020204" pitchFamily="34" charset="0"/>
              </a:rPr>
              <a:t>,Our </a:t>
            </a:r>
            <a:r>
              <a:rPr lang="en-US" sz="700" dirty="0">
                <a:solidFill>
                  <a:schemeClr val="tx1"/>
                </a:solidFill>
                <a:latin typeface="Arial" panose="020B0604020202020204" pitchFamily="34" charset="0"/>
                <a:cs typeface="Arial" panose="020B0604020202020204" pitchFamily="34" charset="0"/>
              </a:rPr>
              <a:t>study shows three seroconversion cases during dialysis sessions and this is due to not restricting to the safety protocols recommended by world health </a:t>
            </a:r>
            <a:r>
              <a:rPr lang="en-US" sz="700" dirty="0" smtClean="0">
                <a:solidFill>
                  <a:schemeClr val="tx1"/>
                </a:solidFill>
                <a:latin typeface="Arial" panose="020B0604020202020204" pitchFamily="34" charset="0"/>
                <a:cs typeface="Arial" panose="020B0604020202020204" pitchFamily="34" charset="0"/>
              </a:rPr>
              <a:t>organization as well as not applying the isolation protocols among those patients ,</a:t>
            </a:r>
            <a:r>
              <a:rPr lang="en-US" sz="700" b="1" dirty="0" smtClean="0">
                <a:solidFill>
                  <a:schemeClr val="tx1"/>
                </a:solidFill>
                <a:latin typeface="Arial" panose="020B0604020202020204" pitchFamily="34" charset="0"/>
                <a:cs typeface="Arial" panose="020B0604020202020204" pitchFamily="34" charset="0"/>
              </a:rPr>
              <a:t>table</a:t>
            </a:r>
            <a:r>
              <a:rPr lang="en-US" sz="700" dirty="0" smtClean="0">
                <a:solidFill>
                  <a:schemeClr val="tx1"/>
                </a:solidFill>
                <a:latin typeface="Arial" panose="020B0604020202020204" pitchFamily="34" charset="0"/>
                <a:cs typeface="Arial" panose="020B0604020202020204" pitchFamily="34" charset="0"/>
              </a:rPr>
              <a:t> (</a:t>
            </a:r>
            <a:r>
              <a:rPr lang="en-US" sz="700" b="1" dirty="0" smtClean="0">
                <a:solidFill>
                  <a:schemeClr val="tx1"/>
                </a:solidFill>
                <a:latin typeface="Arial" panose="020B0604020202020204" pitchFamily="34" charset="0"/>
                <a:cs typeface="Arial" panose="020B0604020202020204" pitchFamily="34" charset="0"/>
              </a:rPr>
              <a:t>1</a:t>
            </a:r>
            <a:r>
              <a:rPr lang="en-US" sz="700" dirty="0" smtClean="0">
                <a:solidFill>
                  <a:schemeClr val="tx1"/>
                </a:solidFill>
                <a:latin typeface="Arial" panose="020B0604020202020204" pitchFamily="34" charset="0"/>
                <a:cs typeface="Arial" panose="020B0604020202020204" pitchFamily="34" charset="0"/>
              </a:rPr>
              <a:t>) will reveal comparison  results before and  after this study  was carried out   </a:t>
            </a:r>
            <a:endParaRPr lang="en-US" sz="700" dirty="0">
              <a:solidFill>
                <a:schemeClr val="tx1"/>
              </a:solidFill>
              <a:latin typeface="Arial" panose="020B0604020202020204" pitchFamily="34" charset="0"/>
              <a:cs typeface="Arial" panose="020B0604020202020204" pitchFamily="34" charset="0"/>
            </a:endParaRPr>
          </a:p>
        </p:txBody>
      </p:sp>
      <p:sp>
        <p:nvSpPr>
          <p:cNvPr id="34" name="مستطيل مستدير الزوايا 33"/>
          <p:cNvSpPr/>
          <p:nvPr/>
        </p:nvSpPr>
        <p:spPr>
          <a:xfrm>
            <a:off x="48169" y="61377"/>
            <a:ext cx="9019595" cy="847343"/>
          </a:xfrm>
          <a:prstGeom prst="roundRect">
            <a:avLst/>
          </a:prstGeom>
          <a:gradFill>
            <a:gsLst>
              <a:gs pos="0">
                <a:srgbClr val="9D7B8B"/>
              </a:gs>
              <a:gs pos="100000">
                <a:schemeClr val="accent2">
                  <a:lumMod val="60000"/>
                  <a:lumOff val="40000"/>
                </a:schemeClr>
              </a:gs>
              <a:gs pos="14000">
                <a:schemeClr val="accent2">
                  <a:lumMod val="40000"/>
                  <a:lumOff val="60000"/>
                </a:schemeClr>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pPr>
            <a:endParaRPr lang="en-US" sz="1100" b="1" dirty="0" smtClean="0">
              <a:latin typeface="Arial" panose="020B0604020202020204" pitchFamily="34" charset="0"/>
              <a:cs typeface="Arial" panose="020B0604020202020204" pitchFamily="34" charset="0"/>
            </a:endParaRPr>
          </a:p>
          <a:p>
            <a:pPr algn="ctr" fontAlgn="base">
              <a:spcBef>
                <a:spcPct val="0"/>
              </a:spcBef>
              <a:spcAft>
                <a:spcPct val="0"/>
              </a:spcAft>
            </a:pPr>
            <a:r>
              <a:rPr lang="en-US" sz="1100" b="1" dirty="0" smtClean="0">
                <a:solidFill>
                  <a:schemeClr val="tx1"/>
                </a:solidFill>
                <a:latin typeface="Arial" panose="020B0604020202020204" pitchFamily="34" charset="0"/>
                <a:cs typeface="Arial" panose="020B0604020202020204" pitchFamily="34" charset="0"/>
              </a:rPr>
              <a:t>Serologic </a:t>
            </a:r>
            <a:r>
              <a:rPr lang="en-US" sz="1100" b="1" dirty="0">
                <a:solidFill>
                  <a:schemeClr val="tx1"/>
                </a:solidFill>
                <a:latin typeface="Arial" panose="020B0604020202020204" pitchFamily="34" charset="0"/>
                <a:cs typeface="Arial" panose="020B0604020202020204" pitchFamily="34" charset="0"/>
              </a:rPr>
              <a:t>Evaluations of Hepatitis B and C Among </a:t>
            </a:r>
            <a:r>
              <a:rPr lang="en-US" sz="1100" b="1" dirty="0" smtClean="0">
                <a:solidFill>
                  <a:schemeClr val="tx1"/>
                </a:solidFill>
                <a:latin typeface="Arial" panose="020B0604020202020204" pitchFamily="34" charset="0"/>
                <a:cs typeface="Arial" panose="020B0604020202020204" pitchFamily="34" charset="0"/>
              </a:rPr>
              <a:t>Hemodialysis patients Nephrology </a:t>
            </a:r>
            <a:r>
              <a:rPr lang="en-US" sz="1100" b="1" dirty="0">
                <a:solidFill>
                  <a:schemeClr val="tx1"/>
                </a:solidFill>
                <a:latin typeface="Arial" panose="020B0604020202020204" pitchFamily="34" charset="0"/>
                <a:cs typeface="Arial" panose="020B0604020202020204" pitchFamily="34" charset="0"/>
              </a:rPr>
              <a:t>Center of Benghazi</a:t>
            </a:r>
            <a:endParaRPr lang="en-US" sz="1100" dirty="0">
              <a:solidFill>
                <a:schemeClr val="tx1"/>
              </a:solidFill>
              <a:latin typeface="Arial" panose="020B0604020202020204" pitchFamily="34" charset="0"/>
              <a:cs typeface="Arial" panose="020B0604020202020204" pitchFamily="34" charset="0"/>
            </a:endParaRPr>
          </a:p>
          <a:p>
            <a:pPr lvl="0" algn="ctr" fontAlgn="base">
              <a:spcBef>
                <a:spcPct val="0"/>
              </a:spcBef>
              <a:spcAft>
                <a:spcPct val="0"/>
              </a:spcAft>
            </a:pPr>
            <a:r>
              <a:rPr lang="en-US" sz="1050" b="1" dirty="0">
                <a:solidFill>
                  <a:schemeClr val="tx1"/>
                </a:solidFill>
                <a:latin typeface="Arial" panose="020B0604020202020204" pitchFamily="34" charset="0"/>
                <a:ea typeface="Calibri" pitchFamily="34" charset="0"/>
                <a:cs typeface="Arial" panose="020B0604020202020204" pitchFamily="34" charset="0"/>
              </a:rPr>
              <a:t>Libyan International Medical University</a:t>
            </a:r>
            <a:endParaRPr lang="en-US" sz="200" dirty="0">
              <a:solidFill>
                <a:schemeClr val="tx1"/>
              </a:solidFill>
              <a:latin typeface="Arial" pitchFamily="34" charset="0"/>
              <a:cs typeface="Arial" pitchFamily="34" charset="0"/>
            </a:endParaRPr>
          </a:p>
          <a:p>
            <a:pPr lvl="0" algn="ctr" rtl="0" eaLnBrk="0" fontAlgn="base" hangingPunct="0">
              <a:spcBef>
                <a:spcPct val="0"/>
              </a:spcBef>
              <a:spcAft>
                <a:spcPct val="0"/>
              </a:spcAft>
            </a:pPr>
            <a:r>
              <a:rPr lang="en-US" sz="1050" b="1" dirty="0" smtClean="0">
                <a:solidFill>
                  <a:schemeClr val="tx1"/>
                </a:solidFill>
                <a:latin typeface="Arial" panose="020B0604020202020204" pitchFamily="34" charset="0"/>
                <a:ea typeface="Calibri" pitchFamily="34" charset="0"/>
                <a:cs typeface="Arial" panose="020B0604020202020204" pitchFamily="34" charset="0"/>
              </a:rPr>
              <a:t> Abdulkhaliq Omer Alzwei Second Year </a:t>
            </a:r>
            <a:r>
              <a:rPr lang="en-US" sz="1050" b="1" dirty="0">
                <a:solidFill>
                  <a:schemeClr val="tx1"/>
                </a:solidFill>
                <a:latin typeface="Arial" panose="020B0604020202020204" pitchFamily="34" charset="0"/>
                <a:ea typeface="Calibri" pitchFamily="34" charset="0"/>
                <a:cs typeface="Arial" panose="020B0604020202020204" pitchFamily="34" charset="0"/>
              </a:rPr>
              <a:t>of Basic Medical Science</a:t>
            </a:r>
            <a:endParaRPr lang="en-US" sz="1200" b="1" dirty="0">
              <a:solidFill>
                <a:schemeClr val="tx1"/>
              </a:solidFill>
              <a:latin typeface="Arial" panose="020B0604020202020204" pitchFamily="34" charset="0"/>
              <a:ea typeface="Calibri" pitchFamily="34" charset="0"/>
              <a:cs typeface="Arial" panose="020B0604020202020204" pitchFamily="34" charset="0"/>
            </a:endParaRPr>
          </a:p>
          <a:p>
            <a:pPr lvl="0" algn="ctr" rtl="0" eaLnBrk="0" fontAlgn="base" hangingPunct="0">
              <a:spcBef>
                <a:spcPct val="0"/>
              </a:spcBef>
              <a:spcAft>
                <a:spcPct val="0"/>
              </a:spcAft>
            </a:pPr>
            <a:r>
              <a:rPr lang="en-US" sz="1600" b="1" dirty="0">
                <a:latin typeface="Arial" panose="020B0604020202020204" pitchFamily="34" charset="0"/>
                <a:ea typeface="Calibri" pitchFamily="34" charset="0"/>
                <a:cs typeface="Arial" panose="020B0604020202020204" pitchFamily="34" charset="0"/>
              </a:rPr>
              <a:t>         </a:t>
            </a:r>
          </a:p>
        </p:txBody>
      </p:sp>
      <p:sp>
        <p:nvSpPr>
          <p:cNvPr id="37" name="مستطيل مستدير الزوايا 36"/>
          <p:cNvSpPr/>
          <p:nvPr/>
        </p:nvSpPr>
        <p:spPr>
          <a:xfrm>
            <a:off x="3003896" y="3677546"/>
            <a:ext cx="2891966" cy="164561"/>
          </a:xfrm>
          <a:prstGeom prst="roundRect">
            <a:avLst/>
          </a:prstGeom>
          <a:noFill/>
          <a:ln w="3175">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latin typeface="Arial" panose="020B0604020202020204" pitchFamily="34" charset="0"/>
                <a:cs typeface="Arial" panose="020B0604020202020204" pitchFamily="34" charset="0"/>
              </a:rPr>
              <a:t> </a:t>
            </a:r>
            <a:r>
              <a:rPr lang="en-US" sz="900" b="1" dirty="0" smtClean="0">
                <a:solidFill>
                  <a:schemeClr val="tx1"/>
                </a:solidFill>
                <a:latin typeface="+mj-lt"/>
                <a:cs typeface="Arial" panose="020B0604020202020204" pitchFamily="34" charset="0"/>
              </a:rPr>
              <a:t>Figure (1)    Mechanism   Of     Dialysis</a:t>
            </a:r>
            <a:r>
              <a:rPr lang="en-US" sz="900" baseline="30000" dirty="0">
                <a:solidFill>
                  <a:schemeClr val="tx1"/>
                </a:solidFill>
              </a:rPr>
              <a:t>3</a:t>
            </a:r>
            <a:r>
              <a:rPr lang="en-US" sz="900" b="1" dirty="0" smtClean="0">
                <a:solidFill>
                  <a:schemeClr val="tx1"/>
                </a:solidFill>
                <a:latin typeface="+mj-lt"/>
                <a:cs typeface="Arial" panose="020B0604020202020204" pitchFamily="34" charset="0"/>
              </a:rPr>
              <a:t> </a:t>
            </a:r>
            <a:endParaRPr lang="ar-SA" sz="900" b="1" dirty="0">
              <a:solidFill>
                <a:schemeClr val="tx1"/>
              </a:solidFill>
              <a:latin typeface="+mj-lt"/>
              <a:cs typeface="Arial" panose="020B0604020202020204" pitchFamily="34" charset="0"/>
            </a:endParaRPr>
          </a:p>
        </p:txBody>
      </p:sp>
      <p:sp>
        <p:nvSpPr>
          <p:cNvPr id="32" name="مستطيل مستدير الزوايا 25"/>
          <p:cNvSpPr/>
          <p:nvPr/>
        </p:nvSpPr>
        <p:spPr>
          <a:xfrm>
            <a:off x="57342" y="5091029"/>
            <a:ext cx="2672327" cy="15345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latin typeface="+mj-lt"/>
              </a:rPr>
              <a:t>Results </a:t>
            </a:r>
            <a:endParaRPr lang="ar-SA" sz="1000" b="1" dirty="0">
              <a:solidFill>
                <a:schemeClr val="tx1"/>
              </a:solidFill>
              <a:latin typeface="+mj-lt"/>
            </a:endParaRPr>
          </a:p>
        </p:txBody>
      </p:sp>
      <p:sp>
        <p:nvSpPr>
          <p:cNvPr id="36" name="مستطيل مستدير الزوايا 29"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6242781" y="5008497"/>
            <a:ext cx="2807168" cy="180487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396000" rtlCol="1" anchor="ctr"/>
          <a:lstStyle/>
          <a:p>
            <a:pPr algn="justLow" rtl="0"/>
            <a:endParaRPr lang="en-US" sz="600" dirty="0">
              <a:solidFill>
                <a:schemeClr val="tx1"/>
              </a:solidFill>
              <a:latin typeface="Arial" panose="020B0604020202020204" pitchFamily="34" charset="0"/>
              <a:cs typeface="Arial" panose="020B0604020202020204" pitchFamily="34" charset="0"/>
            </a:endParaRPr>
          </a:p>
          <a:p>
            <a:pPr algn="justLow" rtl="0"/>
            <a:endParaRPr lang="en-US" sz="600" dirty="0" smtClean="0">
              <a:solidFill>
                <a:schemeClr val="tx1"/>
              </a:solidFill>
              <a:latin typeface="Arial" panose="020B0604020202020204" pitchFamily="34" charset="0"/>
              <a:cs typeface="Arial" panose="020B0604020202020204" pitchFamily="34" charset="0"/>
            </a:endParaRPr>
          </a:p>
          <a:p>
            <a:pPr algn="justLow" rtl="0"/>
            <a:endParaRPr lang="en-US" sz="600" dirty="0" smtClean="0">
              <a:solidFill>
                <a:schemeClr val="tx1"/>
              </a:solidFill>
              <a:latin typeface="Arial" panose="020B0604020202020204" pitchFamily="34" charset="0"/>
              <a:cs typeface="Arial" panose="020B0604020202020204" pitchFamily="34" charset="0"/>
            </a:endParaRPr>
          </a:p>
          <a:p>
            <a:pPr algn="justLow" rtl="0">
              <a:lnSpc>
                <a:spcPct val="150000"/>
              </a:lnSpc>
            </a:pPr>
            <a:r>
              <a:rPr lang="en-US" sz="700" dirty="0" smtClean="0">
                <a:solidFill>
                  <a:schemeClr val="tx1"/>
                </a:solidFill>
                <a:latin typeface="Arial" panose="020B0604020202020204" pitchFamily="34" charset="0"/>
                <a:cs typeface="Arial" panose="020B0604020202020204" pitchFamily="34" charset="0"/>
              </a:rPr>
              <a:t>1-  Fabirizi F, </a:t>
            </a:r>
            <a:r>
              <a:rPr lang="en-US" sz="700" dirty="0" err="1" smtClean="0">
                <a:solidFill>
                  <a:schemeClr val="tx1"/>
                </a:solidFill>
                <a:latin typeface="Arial" panose="020B0604020202020204" pitchFamily="34" charset="0"/>
                <a:cs typeface="Arial" panose="020B0604020202020204" pitchFamily="34" charset="0"/>
              </a:rPr>
              <a:t>Lunghi</a:t>
            </a:r>
            <a:r>
              <a:rPr lang="en-US" sz="700" dirty="0" smtClean="0">
                <a:solidFill>
                  <a:schemeClr val="tx1"/>
                </a:solidFill>
                <a:latin typeface="Arial" panose="020B0604020202020204" pitchFamily="34" charset="0"/>
                <a:cs typeface="Arial" panose="020B0604020202020204" pitchFamily="34" charset="0"/>
              </a:rPr>
              <a:t> G, </a:t>
            </a:r>
            <a:r>
              <a:rPr lang="en-US" sz="700" dirty="0" err="1" smtClean="0">
                <a:solidFill>
                  <a:schemeClr val="tx1"/>
                </a:solidFill>
                <a:latin typeface="Arial" panose="020B0604020202020204" pitchFamily="34" charset="0"/>
                <a:cs typeface="Arial" panose="020B0604020202020204" pitchFamily="34" charset="0"/>
              </a:rPr>
              <a:t>Raffaele</a:t>
            </a:r>
            <a:r>
              <a:rPr lang="en-US" sz="700" dirty="0" smtClean="0">
                <a:solidFill>
                  <a:schemeClr val="tx1"/>
                </a:solidFill>
                <a:latin typeface="Arial" panose="020B0604020202020204" pitchFamily="34" charset="0"/>
                <a:cs typeface="Arial" panose="020B0604020202020204" pitchFamily="34" charset="0"/>
              </a:rPr>
              <a:t> L, </a:t>
            </a:r>
            <a:r>
              <a:rPr lang="en-US" sz="700" dirty="0" err="1" smtClean="0">
                <a:solidFill>
                  <a:schemeClr val="tx1"/>
                </a:solidFill>
                <a:latin typeface="Arial" panose="020B0604020202020204" pitchFamily="34" charset="0"/>
                <a:cs typeface="Arial" panose="020B0604020202020204" pitchFamily="34" charset="0"/>
              </a:rPr>
              <a:t>Guarnori</a:t>
            </a:r>
            <a:r>
              <a:rPr lang="en-US" sz="700" dirty="0" smtClean="0">
                <a:solidFill>
                  <a:schemeClr val="tx1"/>
                </a:solidFill>
                <a:latin typeface="Arial" panose="020B0604020202020204" pitchFamily="34" charset="0"/>
                <a:cs typeface="Arial" panose="020B0604020202020204" pitchFamily="34" charset="0"/>
              </a:rPr>
              <a:t> I, </a:t>
            </a:r>
            <a:r>
              <a:rPr lang="en-US" sz="700" dirty="0" err="1" smtClean="0">
                <a:solidFill>
                  <a:schemeClr val="tx1"/>
                </a:solidFill>
                <a:latin typeface="Arial" panose="020B0604020202020204" pitchFamily="34" charset="0"/>
                <a:cs typeface="Arial" panose="020B0604020202020204" pitchFamily="34" charset="0"/>
              </a:rPr>
              <a:t>Bacchini</a:t>
            </a:r>
            <a:r>
              <a:rPr lang="en-US" sz="700" dirty="0" smtClean="0">
                <a:solidFill>
                  <a:schemeClr val="tx1"/>
                </a:solidFill>
                <a:latin typeface="Arial" panose="020B0604020202020204" pitchFamily="34" charset="0"/>
                <a:cs typeface="Arial" panose="020B0604020202020204" pitchFamily="34" charset="0"/>
              </a:rPr>
              <a:t> G, </a:t>
            </a:r>
            <a:r>
              <a:rPr lang="en-US" sz="700" dirty="0" err="1" smtClean="0">
                <a:solidFill>
                  <a:schemeClr val="tx1"/>
                </a:solidFill>
                <a:latin typeface="Arial" panose="020B0604020202020204" pitchFamily="34" charset="0"/>
                <a:cs typeface="Arial" panose="020B0604020202020204" pitchFamily="34" charset="0"/>
              </a:rPr>
              <a:t>Corti</a:t>
            </a:r>
            <a:r>
              <a:rPr lang="en-US" sz="700" dirty="0" smtClean="0">
                <a:solidFill>
                  <a:schemeClr val="tx1"/>
                </a:solidFill>
                <a:latin typeface="Arial" panose="020B0604020202020204" pitchFamily="34" charset="0"/>
                <a:cs typeface="Arial" panose="020B0604020202020204" pitchFamily="34" charset="0"/>
              </a:rPr>
              <a:t> M, et al. Serologic survey for control of hepatitis C in hemodialysis patients: Third-generation assays and analysis of costs. </a:t>
            </a:r>
            <a:r>
              <a:rPr lang="en-US" sz="700" dirty="0" err="1" smtClean="0">
                <a:solidFill>
                  <a:schemeClr val="tx1"/>
                </a:solidFill>
                <a:latin typeface="Arial" panose="020B0604020202020204" pitchFamily="34" charset="0"/>
                <a:cs typeface="Arial" panose="020B0604020202020204" pitchFamily="34" charset="0"/>
              </a:rPr>
              <a:t>Nephrol</a:t>
            </a:r>
            <a:r>
              <a:rPr lang="en-US" sz="700" dirty="0" smtClean="0">
                <a:solidFill>
                  <a:schemeClr val="tx1"/>
                </a:solidFill>
                <a:latin typeface="Arial" panose="020B0604020202020204" pitchFamily="34" charset="0"/>
                <a:cs typeface="Arial" panose="020B0604020202020204" pitchFamily="34" charset="0"/>
              </a:rPr>
              <a:t> Dial Transplant. 1997;12:298–303</a:t>
            </a:r>
          </a:p>
          <a:p>
            <a:pPr algn="justLow" rtl="0">
              <a:lnSpc>
                <a:spcPct val="150000"/>
              </a:lnSpc>
            </a:pPr>
            <a:r>
              <a:rPr lang="en-US" sz="600" dirty="0" smtClean="0">
                <a:solidFill>
                  <a:schemeClr val="tx1"/>
                </a:solidFill>
                <a:latin typeface="Arial" panose="020B0604020202020204" pitchFamily="34" charset="0"/>
                <a:cs typeface="Arial" panose="020B0604020202020204" pitchFamily="34" charset="0"/>
              </a:rPr>
              <a:t>2- </a:t>
            </a:r>
            <a:r>
              <a:rPr lang="en-US" sz="700" dirty="0">
                <a:solidFill>
                  <a:schemeClr val="tx1"/>
                </a:solidFill>
                <a:latin typeface="Arial" panose="020B0604020202020204" pitchFamily="34" charset="0"/>
                <a:cs typeface="Arial" panose="020B0604020202020204" pitchFamily="34" charset="0"/>
              </a:rPr>
              <a:t>Fissell RB, Bragg-Gresham JL, Woods JD, </a:t>
            </a:r>
            <a:r>
              <a:rPr lang="en-US" sz="700" dirty="0" err="1">
                <a:solidFill>
                  <a:schemeClr val="tx1"/>
                </a:solidFill>
                <a:latin typeface="Arial" panose="020B0604020202020204" pitchFamily="34" charset="0"/>
                <a:cs typeface="Arial" panose="020B0604020202020204" pitchFamily="34" charset="0"/>
              </a:rPr>
              <a:t>Jadoul</a:t>
            </a:r>
            <a:r>
              <a:rPr lang="en-US" sz="700" dirty="0">
                <a:solidFill>
                  <a:schemeClr val="tx1"/>
                </a:solidFill>
                <a:latin typeface="Arial" panose="020B0604020202020204" pitchFamily="34" charset="0"/>
                <a:cs typeface="Arial" panose="020B0604020202020204" pitchFamily="34" charset="0"/>
              </a:rPr>
              <a:t> M, Gillespie B, </a:t>
            </a:r>
            <a:r>
              <a:rPr lang="en-US" sz="700" dirty="0" err="1">
                <a:solidFill>
                  <a:schemeClr val="tx1"/>
                </a:solidFill>
                <a:latin typeface="Arial" panose="020B0604020202020204" pitchFamily="34" charset="0"/>
                <a:cs typeface="Arial" panose="020B0604020202020204" pitchFamily="34" charset="0"/>
              </a:rPr>
              <a:t>Hedderwick</a:t>
            </a:r>
            <a:r>
              <a:rPr lang="en-US" sz="700" dirty="0">
                <a:solidFill>
                  <a:schemeClr val="tx1"/>
                </a:solidFill>
                <a:latin typeface="Arial" panose="020B0604020202020204" pitchFamily="34" charset="0"/>
                <a:cs typeface="Arial" panose="020B0604020202020204" pitchFamily="34" charset="0"/>
              </a:rPr>
              <a:t> SA, et al. Patterns of hepatitis C prevalence and seroconversion in hemodialysis units from three continents: The DOPPS. Kidney Int. </a:t>
            </a:r>
            <a:r>
              <a:rPr lang="en-US" sz="700" dirty="0" smtClean="0">
                <a:solidFill>
                  <a:schemeClr val="tx1"/>
                </a:solidFill>
                <a:latin typeface="Arial" panose="020B0604020202020204" pitchFamily="34" charset="0"/>
                <a:cs typeface="Arial" panose="020B0604020202020204" pitchFamily="34" charset="0"/>
              </a:rPr>
              <a:t>2004;65:2335–42</a:t>
            </a:r>
          </a:p>
          <a:p>
            <a:pPr algn="justLow" rtl="0">
              <a:lnSpc>
                <a:spcPct val="150000"/>
              </a:lnSpc>
            </a:pPr>
            <a:r>
              <a:rPr lang="en-US" sz="700" dirty="0" smtClean="0">
                <a:solidFill>
                  <a:schemeClr val="tx1"/>
                </a:solidFill>
                <a:latin typeface="Arial" panose="020B0604020202020204" pitchFamily="34" charset="0"/>
                <a:cs typeface="Arial" panose="020B0604020202020204" pitchFamily="34" charset="0"/>
              </a:rPr>
              <a:t>3-</a:t>
            </a:r>
            <a:r>
              <a:rPr lang="en-US" sz="700" dirty="0">
                <a:solidFill>
                  <a:schemeClr val="tx1"/>
                </a:solidFill>
                <a:latin typeface="Arial" panose="020B0604020202020204" pitchFamily="34" charset="0"/>
                <a:cs typeface="Arial" panose="020B0604020202020204" pitchFamily="34" charset="0"/>
              </a:rPr>
              <a:t>Pereira BJ, </a:t>
            </a:r>
            <a:r>
              <a:rPr lang="en-US" sz="700" dirty="0" err="1">
                <a:solidFill>
                  <a:schemeClr val="tx1"/>
                </a:solidFill>
                <a:latin typeface="Arial" panose="020B0604020202020204" pitchFamily="34" charset="0"/>
                <a:cs typeface="Arial" panose="020B0604020202020204" pitchFamily="34" charset="0"/>
              </a:rPr>
              <a:t>Levey</a:t>
            </a:r>
            <a:r>
              <a:rPr lang="en-US" sz="700" dirty="0">
                <a:solidFill>
                  <a:schemeClr val="tx1"/>
                </a:solidFill>
                <a:latin typeface="Arial" panose="020B0604020202020204" pitchFamily="34" charset="0"/>
                <a:cs typeface="Arial" panose="020B0604020202020204" pitchFamily="34" charset="0"/>
              </a:rPr>
              <a:t> AS. Hepatitis C virus infection in dialysis and renal transplantation. Kidney Int. 1997;51:981–99</a:t>
            </a:r>
          </a:p>
        </p:txBody>
      </p:sp>
      <p:pic>
        <p:nvPicPr>
          <p:cNvPr id="2" name="صورة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13070" y="3922832"/>
            <a:ext cx="2882792" cy="2674519"/>
          </a:xfrm>
          <a:prstGeom prst="rect">
            <a:avLst/>
          </a:prstGeom>
        </p:spPr>
      </p:pic>
      <p:pic>
        <p:nvPicPr>
          <p:cNvPr id="35" name="Picture 6" descr="LIMU Logo"/>
          <p:cNvPicPr/>
          <p:nvPr/>
        </p:nvPicPr>
        <p:blipFill>
          <a:blip r:embed="rId4" cstate="print">
            <a:extLst>
              <a:ext uri="{BEBA8EAE-BF5A-486C-A8C5-ECC9F3942E4B}">
                <a14:imgProps xmlns:a14="http://schemas.microsoft.com/office/drawing/2010/main">
                  <a14:imgLayer r:embed="rId5">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153080" y="180248"/>
            <a:ext cx="785786" cy="568869"/>
          </a:xfrm>
          <a:prstGeom prst="roundRect">
            <a:avLst>
              <a:gd name="adj" fmla="val 8594"/>
            </a:avLst>
          </a:prstGeom>
          <a:solidFill>
            <a:srgbClr val="FFFFFF">
              <a:shade val="85000"/>
            </a:srgbClr>
          </a:solidFill>
          <a:ln>
            <a:noFill/>
          </a:ln>
          <a:effectLst/>
          <a:extLst>
            <a:ext uri="{FAA26D3D-D897-4be2-8F04-BA451C77F1D7}">
              <ma14:placeholderFlag xmlns:lc="http://schemas.openxmlformats.org/drawingml/2006/lockedCanvas" xmlns:pic="http://schemas.openxmlformats.org/drawingml/2006/picture" xmlns:ma14="http://schemas.microsoft.com/office/mac/drawingml/2011/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v="urn:schemas-microsoft-com:mac:vml" xmlns:mc="http://schemas.openxmlformats.org/markup-compatibility/2006" xmlns:mo="http://schemas.microsoft.com/office/mac/office/2008/main"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pic>
        <p:nvPicPr>
          <p:cNvPr id="38" name="Picture 9" descr="C:\Users\HP\Desktop\bms.png"/>
          <p:cNvPicPr/>
          <p:nvPr/>
        </p:nvPicPr>
        <p:blipFill>
          <a:blip r:embed="rId6">
            <a:extLst>
              <a:ext uri="{28A0092B-C50C-407E-A947-70E740481C1C}">
                <a14:useLocalDpi xmlns:a14="http://schemas.microsoft.com/office/drawing/2010/main" val="0"/>
              </a:ext>
            </a:extLst>
          </a:blip>
          <a:srcRect l="22810" r="17886"/>
          <a:stretch>
            <a:fillRect/>
          </a:stretch>
        </p:blipFill>
        <p:spPr bwMode="auto">
          <a:xfrm>
            <a:off x="8222583" y="143223"/>
            <a:ext cx="786926" cy="605894"/>
          </a:xfrm>
          <a:prstGeom prst="roundRect">
            <a:avLst>
              <a:gd name="adj" fmla="val 8594"/>
            </a:avLst>
          </a:prstGeom>
          <a:solidFill>
            <a:srgbClr val="FFFFFF">
              <a:shade val="85000"/>
            </a:srgbClr>
          </a:solidFill>
          <a:ln>
            <a:noFill/>
          </a:ln>
          <a:effectLst/>
          <a:extLst>
            <a:ext uri="{FAA26D3D-D897-4be2-8F04-BA451C77F1D7}">
              <ma14:placeholderFlag xmlns:lc="http://schemas.openxmlformats.org/drawingml/2006/lockedCanvas" xmlns:pic="http://schemas.openxmlformats.org/drawingml/2006/picture" xmlns:ma14="http://schemas.microsoft.com/office/mac/drawingml/2011/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v="urn:schemas-microsoft-com:mac:vml" xmlns:mc="http://schemas.openxmlformats.org/markup-compatibility/2006" xmlns:mo="http://schemas.microsoft.com/office/mac/office/2008/main"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a:ext>
          </a:extLst>
        </p:spPr>
      </p:pic>
      <p:sp>
        <p:nvSpPr>
          <p:cNvPr id="40" name="مستطيل مستدير الزوايا 39"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3002716" y="3922832"/>
            <a:ext cx="2893145" cy="2935168"/>
          </a:xfrm>
          <a:prstGeom prst="roundRect">
            <a:avLst/>
          </a:prstGeom>
          <a:solidFill>
            <a:schemeClr val="bg2">
              <a:lumMod val="90000"/>
              <a:alpha val="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tIns="1044000" bIns="936000" rtlCol="1" anchor="ctr"/>
          <a:lstStyle/>
          <a:p>
            <a:pPr algn="just" rtl="0"/>
            <a:endParaRPr lang="ar-SA" sz="700" dirty="0">
              <a:solidFill>
                <a:schemeClr val="tx1"/>
              </a:solidFill>
            </a:endParaRPr>
          </a:p>
        </p:txBody>
      </p:sp>
      <p:graphicFrame>
        <p:nvGraphicFramePr>
          <p:cNvPr id="31" name="Table 4"/>
          <p:cNvGraphicFramePr>
            <a:graphicFrameLocks noGrp="1"/>
          </p:cNvGraphicFramePr>
          <p:nvPr>
            <p:extLst>
              <p:ext uri="{D42A27DB-BD31-4B8C-83A1-F6EECF244321}">
                <p14:modId xmlns:p14="http://schemas.microsoft.com/office/powerpoint/2010/main" val="364809037"/>
              </p:ext>
            </p:extLst>
          </p:nvPr>
        </p:nvGraphicFramePr>
        <p:xfrm>
          <a:off x="2987823" y="1378756"/>
          <a:ext cx="2926531" cy="695724"/>
        </p:xfrm>
        <a:graphic>
          <a:graphicData uri="http://schemas.openxmlformats.org/drawingml/2006/table">
            <a:tbl>
              <a:tblPr firstRow="1" firstCol="1" bandRow="1">
                <a:tableStyleId>{5C22544A-7EE6-4342-B048-85BDC9FD1C3A}</a:tableStyleId>
              </a:tblPr>
              <a:tblGrid>
                <a:gridCol w="1329528"/>
                <a:gridCol w="766836"/>
                <a:gridCol w="830167"/>
              </a:tblGrid>
              <a:tr h="254352">
                <a:tc>
                  <a:txBody>
                    <a:bodyPr/>
                    <a:lstStyle/>
                    <a:p>
                      <a:pPr algn="l">
                        <a:lnSpc>
                          <a:spcPct val="115000"/>
                        </a:lnSpc>
                        <a:spcAft>
                          <a:spcPts val="0"/>
                        </a:spcAft>
                      </a:pPr>
                      <a:endParaRPr lang="en-US" sz="700" dirty="0" smtClean="0">
                        <a:solidFill>
                          <a:schemeClr val="tx1"/>
                        </a:solidFill>
                        <a:effectLst/>
                        <a:cs typeface="+mn-cs"/>
                      </a:endParaRPr>
                    </a:p>
                    <a:p>
                      <a:pPr algn="l">
                        <a:lnSpc>
                          <a:spcPct val="115000"/>
                        </a:lnSpc>
                        <a:spcAft>
                          <a:spcPts val="0"/>
                        </a:spcAft>
                      </a:pPr>
                      <a:r>
                        <a:rPr lang="en-US" sz="700" dirty="0" smtClean="0">
                          <a:solidFill>
                            <a:schemeClr val="tx1"/>
                          </a:solidFill>
                          <a:effectLst/>
                          <a:cs typeface="+mn-cs"/>
                        </a:rPr>
                        <a:t>HD </a:t>
                      </a:r>
                      <a:r>
                        <a:rPr lang="en-US" sz="700" dirty="0">
                          <a:solidFill>
                            <a:schemeClr val="tx1"/>
                          </a:solidFill>
                          <a:effectLst/>
                          <a:cs typeface="+mn-cs"/>
                        </a:rPr>
                        <a:t>patients (n=50)</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360000" marT="0" marB="36000" anchor="ctr">
                    <a:solidFill>
                      <a:schemeClr val="accent2">
                        <a:lumMod val="40000"/>
                        <a:lumOff val="60000"/>
                      </a:schemeClr>
                    </a:solidFill>
                  </a:tcPr>
                </a:tc>
                <a:tc>
                  <a:txBody>
                    <a:bodyPr/>
                    <a:lstStyle/>
                    <a:p>
                      <a:pPr algn="l">
                        <a:lnSpc>
                          <a:spcPct val="115000"/>
                        </a:lnSpc>
                        <a:spcAft>
                          <a:spcPts val="0"/>
                        </a:spcAft>
                      </a:pPr>
                      <a:endParaRPr lang="en-US" sz="700" dirty="0" smtClean="0">
                        <a:solidFill>
                          <a:schemeClr val="tx1"/>
                        </a:solidFill>
                        <a:effectLst/>
                        <a:cs typeface="+mn-cs"/>
                      </a:endParaRPr>
                    </a:p>
                    <a:p>
                      <a:pPr algn="l">
                        <a:lnSpc>
                          <a:spcPct val="115000"/>
                        </a:lnSpc>
                        <a:spcAft>
                          <a:spcPts val="0"/>
                        </a:spcAft>
                      </a:pPr>
                      <a:r>
                        <a:rPr lang="en-US" sz="700" dirty="0" smtClean="0">
                          <a:solidFill>
                            <a:schemeClr val="tx1"/>
                          </a:solidFill>
                          <a:effectLst/>
                          <a:cs typeface="+mn-cs"/>
                        </a:rPr>
                        <a:t>    HBsAg</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accent2">
                        <a:lumMod val="40000"/>
                        <a:lumOff val="60000"/>
                      </a:schemeClr>
                    </a:solidFill>
                  </a:tcPr>
                </a:tc>
                <a:tc>
                  <a:txBody>
                    <a:bodyPr/>
                    <a:lstStyle/>
                    <a:p>
                      <a:pPr algn="ctr">
                        <a:lnSpc>
                          <a:spcPct val="115000"/>
                        </a:lnSpc>
                        <a:spcAft>
                          <a:spcPts val="0"/>
                        </a:spcAft>
                      </a:pPr>
                      <a:endParaRPr lang="en-US" sz="700" dirty="0" smtClean="0">
                        <a:solidFill>
                          <a:schemeClr val="tx1"/>
                        </a:solidFill>
                        <a:effectLst/>
                        <a:cs typeface="+mn-cs"/>
                      </a:endParaRPr>
                    </a:p>
                    <a:p>
                      <a:pPr algn="ctr">
                        <a:lnSpc>
                          <a:spcPct val="115000"/>
                        </a:lnSpc>
                        <a:spcAft>
                          <a:spcPts val="0"/>
                        </a:spcAft>
                      </a:pPr>
                      <a:r>
                        <a:rPr lang="en-US" sz="700" dirty="0" smtClean="0">
                          <a:solidFill>
                            <a:schemeClr val="tx1"/>
                          </a:solidFill>
                          <a:effectLst/>
                          <a:cs typeface="+mn-cs"/>
                        </a:rPr>
                        <a:t>Anti-HCV</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accent2">
                        <a:lumMod val="40000"/>
                        <a:lumOff val="60000"/>
                      </a:schemeClr>
                    </a:solidFill>
                  </a:tcPr>
                </a:tc>
              </a:tr>
              <a:tr h="138120">
                <a:tc>
                  <a:txBody>
                    <a:bodyPr/>
                    <a:lstStyle/>
                    <a:p>
                      <a:pPr algn="ctr">
                        <a:lnSpc>
                          <a:spcPct val="115000"/>
                        </a:lnSpc>
                        <a:spcAft>
                          <a:spcPts val="0"/>
                        </a:spcAft>
                      </a:pPr>
                      <a:r>
                        <a:rPr lang="en-US" sz="700" dirty="0">
                          <a:solidFill>
                            <a:schemeClr val="tx1"/>
                          </a:solidFill>
                          <a:effectLst/>
                          <a:cs typeface="+mn-cs"/>
                        </a:rPr>
                        <a:t>15</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r>
              <a:tr h="138120">
                <a:tc>
                  <a:txBody>
                    <a:bodyPr/>
                    <a:lstStyle/>
                    <a:p>
                      <a:pPr algn="ctr">
                        <a:lnSpc>
                          <a:spcPct val="115000"/>
                        </a:lnSpc>
                        <a:spcAft>
                          <a:spcPts val="0"/>
                        </a:spcAft>
                      </a:pPr>
                      <a:r>
                        <a:rPr lang="en-US" sz="700" dirty="0" smtClean="0">
                          <a:solidFill>
                            <a:schemeClr val="tx1"/>
                          </a:solidFill>
                          <a:effectLst/>
                          <a:cs typeface="+mn-cs"/>
                        </a:rPr>
                        <a:t>25</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r>
              <a:tr h="138120">
                <a:tc>
                  <a:txBody>
                    <a:bodyPr/>
                    <a:lstStyle/>
                    <a:p>
                      <a:pPr algn="ctr">
                        <a:lnSpc>
                          <a:spcPct val="115000"/>
                        </a:lnSpc>
                        <a:spcAft>
                          <a:spcPts val="0"/>
                        </a:spcAft>
                      </a:pPr>
                      <a:r>
                        <a:rPr lang="en-US" sz="700" dirty="0" smtClean="0">
                          <a:solidFill>
                            <a:schemeClr val="tx1"/>
                          </a:solidFill>
                          <a:effectLst/>
                          <a:latin typeface="+mn-lt"/>
                          <a:ea typeface="+mn-ea"/>
                          <a:cs typeface="+mn-cs"/>
                        </a:rPr>
                        <a:t>10</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c>
                  <a:txBody>
                    <a:bodyPr/>
                    <a:lstStyle/>
                    <a:p>
                      <a:pPr algn="l">
                        <a:lnSpc>
                          <a:spcPct val="115000"/>
                        </a:lnSpc>
                        <a:spcAft>
                          <a:spcPts val="0"/>
                        </a:spcAft>
                      </a:pPr>
                      <a:r>
                        <a:rPr lang="en-US" sz="700" dirty="0">
                          <a:solidFill>
                            <a:schemeClr val="tx1"/>
                          </a:solidFill>
                          <a:effectLst/>
                          <a:cs typeface="+mn-cs"/>
                        </a:rPr>
                        <a:t>-</a:t>
                      </a:r>
                      <a:endParaRPr lang="en-US" sz="700" dirty="0">
                        <a:solidFill>
                          <a:schemeClr val="tx1"/>
                        </a:solidFill>
                        <a:effectLst/>
                        <a:latin typeface="Calibri" panose="020F0502020204030204" pitchFamily="34" charset="0"/>
                        <a:ea typeface="Calibri" panose="020F0502020204030204" pitchFamily="34" charset="0"/>
                        <a:cs typeface="+mn-cs"/>
                      </a:endParaRPr>
                    </a:p>
                  </a:txBody>
                  <a:tcPr marL="68580" marR="68580" marT="0" marB="0">
                    <a:solidFill>
                      <a:schemeClr val="bg2">
                        <a:lumMod val="90000"/>
                      </a:schemeClr>
                    </a:solidFill>
                  </a:tcPr>
                </a:tc>
              </a:tr>
            </a:tbl>
          </a:graphicData>
        </a:graphic>
      </p:graphicFrame>
      <p:sp>
        <p:nvSpPr>
          <p:cNvPr id="42" name="مستطيل مستدير الزوايا 41" descr="The pathophysiology of atopic eczema is still poorly understood but there are some hypothesis that may describe the real mechanism of the disease including:&#10;-primary immune dysfunction resulting in the production of inflammatory   cytokines.&#10;- primary defect in the epithelial barrier leading to secondary immunologic dysregulation and resulting in IgE sensitization &#10; -filagrin defects may influence inflammation is by the release of epithelial cell‒derived cytokines.&#10;"/>
          <p:cNvSpPr/>
          <p:nvPr/>
        </p:nvSpPr>
        <p:spPr>
          <a:xfrm>
            <a:off x="6246307" y="1145235"/>
            <a:ext cx="2811755" cy="162439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972000" rIns="36000" bIns="936000" rtlCol="1" anchor="ctr"/>
          <a:lstStyle/>
          <a:p>
            <a:pPr algn="just" rtl="0">
              <a:lnSpc>
                <a:spcPct val="150000"/>
              </a:lnSpc>
            </a:pPr>
            <a:r>
              <a:rPr lang="en-US" sz="700" dirty="0">
                <a:solidFill>
                  <a:schemeClr val="tx1"/>
                </a:solidFill>
                <a:latin typeface="Arial" panose="020B0604020202020204" pitchFamily="34" charset="0"/>
                <a:cs typeface="Arial" panose="020B0604020202020204" pitchFamily="34" charset="0"/>
              </a:rPr>
              <a:t>Concerning HBV infections ,the insertion of HBV vaccine is ultimately decreases the statistic no of infections and significantly optimize the control of the HBV infections Regarding HCV infections prevention, 2 approaches may be recommended: the first is decrease of duration of the hemodialysis period by possible early transplantation of suitable patients. The next is a strictly enforced isolation policy for HCV-positive patients, which may play a role in limiting HCV transmission in HD </a:t>
            </a:r>
            <a:r>
              <a:rPr lang="en-US" sz="700" dirty="0" smtClean="0">
                <a:solidFill>
                  <a:schemeClr val="tx1"/>
                </a:solidFill>
                <a:latin typeface="Arial" panose="020B0604020202020204" pitchFamily="34" charset="0"/>
                <a:cs typeface="Arial" panose="020B0604020202020204" pitchFamily="34" charset="0"/>
              </a:rPr>
              <a:t>units</a:t>
            </a:r>
            <a:r>
              <a:rPr lang="en-US" sz="700" baseline="30000" dirty="0" smtClean="0">
                <a:solidFill>
                  <a:schemeClr val="tx1"/>
                </a:solidFill>
              </a:rPr>
              <a:t>1,2</a:t>
            </a:r>
            <a:endParaRPr lang="en-US" sz="700" dirty="0">
              <a:solidFill>
                <a:schemeClr val="tx1"/>
              </a:solidFill>
            </a:endParaRPr>
          </a:p>
          <a:p>
            <a:pPr algn="just" rtl="0">
              <a:lnSpc>
                <a:spcPct val="150000"/>
              </a:lnSpc>
            </a:pPr>
            <a:endParaRPr lang="en-US" sz="700" dirty="0">
              <a:solidFill>
                <a:schemeClr val="tx1"/>
              </a:solidFill>
              <a:latin typeface="Arial" panose="020B0604020202020204" pitchFamily="34" charset="0"/>
              <a:cs typeface="Arial" panose="020B0604020202020204" pitchFamily="34" charset="0"/>
            </a:endParaRPr>
          </a:p>
          <a:p>
            <a:pPr algn="just" rtl="0"/>
            <a:endParaRPr lang="en-US" sz="700" dirty="0">
              <a:solidFill>
                <a:schemeClr val="tx1"/>
              </a:solidFill>
              <a:latin typeface="Arial" panose="020B0604020202020204" pitchFamily="34" charset="0"/>
              <a:cs typeface="Arial" panose="020B0604020202020204" pitchFamily="34" charset="0"/>
            </a:endParaRPr>
          </a:p>
        </p:txBody>
      </p:sp>
      <p:sp>
        <p:nvSpPr>
          <p:cNvPr id="43" name="مستطيل مستدير الزوايا 42"/>
          <p:cNvSpPr/>
          <p:nvPr/>
        </p:nvSpPr>
        <p:spPr>
          <a:xfrm>
            <a:off x="6245304" y="958256"/>
            <a:ext cx="2811755" cy="138626"/>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rPr>
              <a:t>Recommendations</a:t>
            </a:r>
            <a:r>
              <a:rPr lang="en-US" sz="1000" b="1" dirty="0" smtClean="0">
                <a:solidFill>
                  <a:schemeClr val="tx1"/>
                </a:solidFill>
              </a:rPr>
              <a:t> </a:t>
            </a:r>
            <a:endParaRPr lang="ar-SA" sz="1000" b="1" dirty="0">
              <a:solidFill>
                <a:schemeClr val="tx1"/>
              </a:solidFill>
            </a:endParaRPr>
          </a:p>
        </p:txBody>
      </p:sp>
      <p:graphicFrame>
        <p:nvGraphicFramePr>
          <p:cNvPr id="44" name="عنصر نائب للمحتوى 14"/>
          <p:cNvGraphicFramePr>
            <a:graphicFrameLocks/>
          </p:cNvGraphicFramePr>
          <p:nvPr>
            <p:extLst>
              <p:ext uri="{D42A27DB-BD31-4B8C-83A1-F6EECF244321}">
                <p14:modId xmlns:p14="http://schemas.microsoft.com/office/powerpoint/2010/main" val="4112568287"/>
              </p:ext>
            </p:extLst>
          </p:nvPr>
        </p:nvGraphicFramePr>
        <p:xfrm>
          <a:off x="2555776" y="2060848"/>
          <a:ext cx="3358578" cy="1567107"/>
        </p:xfrm>
        <a:graphic>
          <a:graphicData uri="http://schemas.openxmlformats.org/drawingml/2006/chart">
            <c:chart xmlns:c="http://schemas.openxmlformats.org/drawingml/2006/chart" xmlns:r="http://schemas.openxmlformats.org/officeDocument/2006/relationships" r:id="rId7"/>
          </a:graphicData>
        </a:graphic>
      </p:graphicFrame>
      <p:sp useBgFill="1">
        <p:nvSpPr>
          <p:cNvPr id="33" name="مستطيل مستدير الزوايا 32"/>
          <p:cNvSpPr/>
          <p:nvPr/>
        </p:nvSpPr>
        <p:spPr>
          <a:xfrm>
            <a:off x="3003896" y="1170121"/>
            <a:ext cx="2891966" cy="164561"/>
          </a:xfrm>
          <a:prstGeom prst="roundRect">
            <a:avLst/>
          </a:prstGeom>
          <a:ln w="3175" cmpd="dbl">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900" b="1" dirty="0" smtClean="0">
                <a:solidFill>
                  <a:schemeClr val="tx1"/>
                </a:solidFill>
                <a:cs typeface="Arial" panose="020B0604020202020204" pitchFamily="34" charset="0"/>
              </a:rPr>
              <a:t>Table</a:t>
            </a:r>
            <a:r>
              <a:rPr lang="en-US" sz="900" b="1" dirty="0" smtClean="0">
                <a:solidFill>
                  <a:schemeClr val="tx1"/>
                </a:solidFill>
                <a:latin typeface="Arial" panose="020B0604020202020204" pitchFamily="34" charset="0"/>
                <a:cs typeface="Arial" panose="020B0604020202020204" pitchFamily="34" charset="0"/>
              </a:rPr>
              <a:t> (1)</a:t>
            </a:r>
            <a:endParaRPr lang="ar-SA" sz="900" b="1"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3712</TotalTime>
  <Words>629</Words>
  <Application>Microsoft Office PowerPoint</Application>
  <PresentationFormat>عرض على الشاشة (3:4)‏</PresentationFormat>
  <Paragraphs>48</Paragraphs>
  <Slides>1</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vt:i4>
      </vt:variant>
    </vt:vector>
  </HeadingPairs>
  <TitlesOfParts>
    <vt:vector size="5" baseType="lpstr">
      <vt:lpstr>Arial</vt:lpstr>
      <vt:lpstr>Calibri</vt:lpstr>
      <vt:lpstr>Times New Roman</vt:lpstr>
      <vt:lpstr>سمة Office</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mohammed sief</dc:creator>
  <cp:lastModifiedBy>sef</cp:lastModifiedBy>
  <cp:revision>358</cp:revision>
  <dcterms:created xsi:type="dcterms:W3CDTF">2017-05-11T00:15:26Z</dcterms:created>
  <dcterms:modified xsi:type="dcterms:W3CDTF">2019-01-28T05:27:08Z</dcterms:modified>
</cp:coreProperties>
</file>