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notesMasterIdLst>
    <p:notesMasterId r:id="rId12"/>
  </p:notesMasterIdLst>
  <p:handoutMasterIdLst>
    <p:handoutMasterId r:id="rId13"/>
  </p:handoutMasterIdLst>
  <p:sldIdLst>
    <p:sldId id="256" r:id="rId2"/>
    <p:sldId id="257" r:id="rId3"/>
    <p:sldId id="282" r:id="rId4"/>
    <p:sldId id="280" r:id="rId5"/>
    <p:sldId id="277" r:id="rId6"/>
    <p:sldId id="279" r:id="rId7"/>
    <p:sldId id="281" r:id="rId8"/>
    <p:sldId id="283" r:id="rId9"/>
    <p:sldId id="274" r:id="rId10"/>
    <p:sldId id="27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OUYA" initials="R" lastIdx="1" clrIdx="0">
    <p:extLst>
      <p:ext uri="{19B8F6BF-5375-455C-9EA6-DF929625EA0E}">
        <p15:presenceInfo xmlns:p15="http://schemas.microsoft.com/office/powerpoint/2012/main" userId="ROUY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587" autoAdjust="0"/>
    <p:restoredTop sz="94660"/>
  </p:normalViewPr>
  <p:slideViewPr>
    <p:cSldViewPr snapToGrid="0">
      <p:cViewPr varScale="1">
        <p:scale>
          <a:sx n="76" d="100"/>
          <a:sy n="76" d="100"/>
        </p:scale>
        <p:origin x="280"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863B4BD-5041-4E4A-B000-294A26128003}" type="datetimeFigureOut">
              <a:rPr lang="en-US" smtClean="0"/>
              <a:t>2/15/2023</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D59D2A2-54E8-45CB-9887-55C81EC2CBE9}" type="slidenum">
              <a:rPr lang="en-US" smtClean="0"/>
              <a:t>‹#›</a:t>
            </a:fld>
            <a:endParaRPr lang="en-US"/>
          </a:p>
        </p:txBody>
      </p:sp>
    </p:spTree>
    <p:extLst>
      <p:ext uri="{BB962C8B-B14F-4D97-AF65-F5344CB8AC3E}">
        <p14:creationId xmlns:p14="http://schemas.microsoft.com/office/powerpoint/2010/main" val="662918108"/>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LY"/>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561218BD-CAD7-4278-890B-B82582FB30D1}" type="datetimeFigureOut">
              <a:rPr lang="ar-LY" smtClean="0"/>
              <a:t>25/07/1444</a:t>
            </a:fld>
            <a:endParaRPr lang="ar-LY"/>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LY"/>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LY"/>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LY"/>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5D352AA7-D0F4-4E35-8A6A-989DA2EEF51D}" type="slidenum">
              <a:rPr lang="ar-LY" smtClean="0"/>
              <a:t>‹#›</a:t>
            </a:fld>
            <a:endParaRPr lang="ar-LY"/>
          </a:p>
        </p:txBody>
      </p:sp>
    </p:spTree>
    <p:extLst>
      <p:ext uri="{BB962C8B-B14F-4D97-AF65-F5344CB8AC3E}">
        <p14:creationId xmlns:p14="http://schemas.microsoft.com/office/powerpoint/2010/main" val="3224416425"/>
      </p:ext>
    </p:extLst>
  </p:cSld>
  <p:clrMap bg1="lt1" tx1="dk1" bg2="lt2" tx2="dk2" accent1="accent1" accent2="accent2" accent3="accent3" accent4="accent4" accent5="accent5" accent6="accent6" hlink="hlink" folHlink="folHlink"/>
  <p:hf hdr="0" dt="0"/>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LY" dirty="0"/>
          </a:p>
        </p:txBody>
      </p:sp>
      <p:sp>
        <p:nvSpPr>
          <p:cNvPr id="4" name="عنصر نائب لرقم الشريحة 3"/>
          <p:cNvSpPr>
            <a:spLocks noGrp="1"/>
          </p:cNvSpPr>
          <p:nvPr>
            <p:ph type="sldNum" sz="quarter" idx="5"/>
          </p:nvPr>
        </p:nvSpPr>
        <p:spPr/>
        <p:txBody>
          <a:bodyPr/>
          <a:lstStyle/>
          <a:p>
            <a:fld id="{5D352AA7-D0F4-4E35-8A6A-989DA2EEF51D}" type="slidenum">
              <a:rPr lang="ar-LY" smtClean="0"/>
              <a:t>2</a:t>
            </a:fld>
            <a:endParaRPr lang="ar-LY"/>
          </a:p>
        </p:txBody>
      </p:sp>
      <p:sp>
        <p:nvSpPr>
          <p:cNvPr id="5" name="Footer Placeholder 4"/>
          <p:cNvSpPr>
            <a:spLocks noGrp="1"/>
          </p:cNvSpPr>
          <p:nvPr>
            <p:ph type="ftr" sz="quarter" idx="10"/>
          </p:nvPr>
        </p:nvSpPr>
        <p:spPr/>
        <p:txBody>
          <a:bodyPr/>
          <a:lstStyle/>
          <a:p>
            <a:endParaRPr lang="ar-LY"/>
          </a:p>
        </p:txBody>
      </p:sp>
    </p:spTree>
    <p:extLst>
      <p:ext uri="{BB962C8B-B14F-4D97-AF65-F5344CB8AC3E}">
        <p14:creationId xmlns:p14="http://schemas.microsoft.com/office/powerpoint/2010/main" val="29187879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ar-SA"/>
              <a:t>انقر لتحرير نمط عنوان الشكل الرئيسي</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a:t>انقر لتحرير نمط العنوان الفرعي للشكل الرئيسي</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4A29BF4F-BDB3-41C6-A1F5-813E6A247F71}" type="datetime8">
              <a:rPr lang="ar-LY" smtClean="0"/>
              <a:t>15 شباط، 23</a:t>
            </a:fld>
            <a:endParaRPr lang="ar-LY"/>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ar-LY"/>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3B8F47F5-F594-4374-ADFE-A7669719BCD9}" type="slidenum">
              <a:rPr lang="ar-LY" smtClean="0"/>
              <a:t>‹#›</a:t>
            </a:fld>
            <a:endParaRPr lang="ar-LY"/>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8477287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B8CAD739-2799-466F-BD53-48E49E6A7E11}" type="datetime8">
              <a:rPr lang="ar-LY" smtClean="0"/>
              <a:t>15 شباط، 23</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3B8F47F5-F594-4374-ADFE-A7669719BCD9}" type="slidenum">
              <a:rPr lang="ar-LY" smtClean="0"/>
              <a:t>‹#›</a:t>
            </a:fld>
            <a:endParaRPr lang="ar-LY"/>
          </a:p>
        </p:txBody>
      </p:sp>
    </p:spTree>
    <p:extLst>
      <p:ext uri="{BB962C8B-B14F-4D97-AF65-F5344CB8AC3E}">
        <p14:creationId xmlns:p14="http://schemas.microsoft.com/office/powerpoint/2010/main" val="42240692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9EDC5B59-AE6A-4738-91C2-276534D26907}" type="datetime8">
              <a:rPr lang="ar-LY" smtClean="0"/>
              <a:t>15 شباط، 23</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3B8F47F5-F594-4374-ADFE-A7669719BCD9}" type="slidenum">
              <a:rPr lang="ar-LY" smtClean="0"/>
              <a:t>‹#›</a:t>
            </a:fld>
            <a:endParaRPr lang="ar-LY"/>
          </a:p>
        </p:txBody>
      </p:sp>
    </p:spTree>
    <p:extLst>
      <p:ext uri="{BB962C8B-B14F-4D97-AF65-F5344CB8AC3E}">
        <p14:creationId xmlns:p14="http://schemas.microsoft.com/office/powerpoint/2010/main" val="9053139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idx="1"/>
          </p:nvPr>
        </p:nvSpPr>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C80FC936-565D-4363-BF7F-E30811C7AA40}" type="datetime8">
              <a:rPr lang="ar-LY" smtClean="0"/>
              <a:t>15 شباط، 23</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3B8F47F5-F594-4374-ADFE-A7669719BCD9}" type="slidenum">
              <a:rPr lang="ar-LY" smtClean="0"/>
              <a:t>‹#›</a:t>
            </a:fld>
            <a:endParaRPr lang="ar-LY"/>
          </a:p>
        </p:txBody>
      </p:sp>
    </p:spTree>
    <p:extLst>
      <p:ext uri="{BB962C8B-B14F-4D97-AF65-F5344CB8AC3E}">
        <p14:creationId xmlns:p14="http://schemas.microsoft.com/office/powerpoint/2010/main" val="2255914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85128FB5-7CD7-4F07-AB72-38089FECF7BC}" type="datetime8">
              <a:rPr lang="ar-LY" smtClean="0"/>
              <a:t>15 شباط، 23</a:t>
            </a:fld>
            <a:endParaRPr lang="ar-LY"/>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ar-LY"/>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3B8F47F5-F594-4374-ADFE-A7669719BCD9}" type="slidenum">
              <a:rPr lang="ar-LY" smtClean="0"/>
              <a:t>‹#›</a:t>
            </a:fld>
            <a:endParaRPr lang="ar-LY"/>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859837282"/>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5BD7079A-1284-47C1-BB79-293E4BB19E37}" type="datetime8">
              <a:rPr lang="ar-LY" smtClean="0"/>
              <a:t>15 شباط، 23</a:t>
            </a:fld>
            <a:endParaRPr lang="ar-LY"/>
          </a:p>
        </p:txBody>
      </p:sp>
      <p:sp>
        <p:nvSpPr>
          <p:cNvPr id="6" name="Footer Placeholder 5"/>
          <p:cNvSpPr>
            <a:spLocks noGrp="1"/>
          </p:cNvSpPr>
          <p:nvPr>
            <p:ph type="ftr" sz="quarter" idx="11"/>
          </p:nvPr>
        </p:nvSpPr>
        <p:spPr/>
        <p:txBody>
          <a:bodyPr/>
          <a:lstStyle/>
          <a:p>
            <a:endParaRPr lang="ar-LY"/>
          </a:p>
        </p:txBody>
      </p:sp>
      <p:sp>
        <p:nvSpPr>
          <p:cNvPr id="7" name="Slide Number Placeholder 6"/>
          <p:cNvSpPr>
            <a:spLocks noGrp="1"/>
          </p:cNvSpPr>
          <p:nvPr>
            <p:ph type="sldNum" sz="quarter" idx="12"/>
          </p:nvPr>
        </p:nvSpPr>
        <p:spPr/>
        <p:txBody>
          <a:bodyPr/>
          <a:lstStyle/>
          <a:p>
            <a:fld id="{3B8F47F5-F594-4374-ADFE-A7669719BCD9}" type="slidenum">
              <a:rPr lang="ar-LY" smtClean="0"/>
              <a:t>‹#›</a:t>
            </a:fld>
            <a:endParaRPr lang="ar-LY"/>
          </a:p>
        </p:txBody>
      </p:sp>
    </p:spTree>
    <p:extLst>
      <p:ext uri="{BB962C8B-B14F-4D97-AF65-F5344CB8AC3E}">
        <p14:creationId xmlns:p14="http://schemas.microsoft.com/office/powerpoint/2010/main" val="2802263515"/>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4" name="Content Placeholder 3"/>
          <p:cNvSpPr>
            <a:spLocks noGrp="1"/>
          </p:cNvSpPr>
          <p:nvPr>
            <p:ph sz="half" idx="2"/>
          </p:nvPr>
        </p:nvSpPr>
        <p:spPr>
          <a:xfrm>
            <a:off x="1257300" y="2909102"/>
            <a:ext cx="4800600" cy="2996398"/>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6" name="Content Placeholder 5"/>
          <p:cNvSpPr>
            <a:spLocks noGrp="1"/>
          </p:cNvSpPr>
          <p:nvPr>
            <p:ph sz="quarter" idx="4"/>
          </p:nvPr>
        </p:nvSpPr>
        <p:spPr>
          <a:xfrm>
            <a:off x="6633864" y="2909102"/>
            <a:ext cx="4800600" cy="2996398"/>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678649B3-0DAB-4EE1-A460-9972A698903D}" type="datetime8">
              <a:rPr lang="ar-LY" smtClean="0"/>
              <a:t>15 شباط، 23</a:t>
            </a:fld>
            <a:endParaRPr lang="ar-LY"/>
          </a:p>
        </p:txBody>
      </p:sp>
      <p:sp>
        <p:nvSpPr>
          <p:cNvPr id="8" name="Footer Placeholder 7"/>
          <p:cNvSpPr>
            <a:spLocks noGrp="1"/>
          </p:cNvSpPr>
          <p:nvPr>
            <p:ph type="ftr" sz="quarter" idx="11"/>
          </p:nvPr>
        </p:nvSpPr>
        <p:spPr/>
        <p:txBody>
          <a:bodyPr/>
          <a:lstStyle/>
          <a:p>
            <a:endParaRPr lang="ar-LY"/>
          </a:p>
        </p:txBody>
      </p:sp>
      <p:sp>
        <p:nvSpPr>
          <p:cNvPr id="9" name="Slide Number Placeholder 8"/>
          <p:cNvSpPr>
            <a:spLocks noGrp="1"/>
          </p:cNvSpPr>
          <p:nvPr>
            <p:ph type="sldNum" sz="quarter" idx="12"/>
          </p:nvPr>
        </p:nvSpPr>
        <p:spPr/>
        <p:txBody>
          <a:bodyPr/>
          <a:lstStyle/>
          <a:p>
            <a:fld id="{3B8F47F5-F594-4374-ADFE-A7669719BCD9}" type="slidenum">
              <a:rPr lang="ar-LY" smtClean="0"/>
              <a:t>‹#›</a:t>
            </a:fld>
            <a:endParaRPr lang="ar-LY"/>
          </a:p>
        </p:txBody>
      </p:sp>
    </p:spTree>
    <p:extLst>
      <p:ext uri="{BB962C8B-B14F-4D97-AF65-F5344CB8AC3E}">
        <p14:creationId xmlns:p14="http://schemas.microsoft.com/office/powerpoint/2010/main" val="4182462735"/>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Date Placeholder 2"/>
          <p:cNvSpPr>
            <a:spLocks noGrp="1"/>
          </p:cNvSpPr>
          <p:nvPr>
            <p:ph type="dt" sz="half" idx="10"/>
          </p:nvPr>
        </p:nvSpPr>
        <p:spPr/>
        <p:txBody>
          <a:bodyPr/>
          <a:lstStyle/>
          <a:p>
            <a:fld id="{FCE51E75-2004-474E-AE58-AB386FC6E2F0}" type="datetime8">
              <a:rPr lang="ar-LY" smtClean="0"/>
              <a:t>15 شباط، 23</a:t>
            </a:fld>
            <a:endParaRPr lang="ar-LY"/>
          </a:p>
        </p:txBody>
      </p:sp>
      <p:sp>
        <p:nvSpPr>
          <p:cNvPr id="4" name="Footer Placeholder 3"/>
          <p:cNvSpPr>
            <a:spLocks noGrp="1"/>
          </p:cNvSpPr>
          <p:nvPr>
            <p:ph type="ftr" sz="quarter" idx="11"/>
          </p:nvPr>
        </p:nvSpPr>
        <p:spPr/>
        <p:txBody>
          <a:bodyPr/>
          <a:lstStyle/>
          <a:p>
            <a:endParaRPr lang="ar-LY"/>
          </a:p>
        </p:txBody>
      </p:sp>
      <p:sp>
        <p:nvSpPr>
          <p:cNvPr id="5" name="Slide Number Placeholder 4"/>
          <p:cNvSpPr>
            <a:spLocks noGrp="1"/>
          </p:cNvSpPr>
          <p:nvPr>
            <p:ph type="sldNum" sz="quarter" idx="12"/>
          </p:nvPr>
        </p:nvSpPr>
        <p:spPr/>
        <p:txBody>
          <a:bodyPr/>
          <a:lstStyle/>
          <a:p>
            <a:fld id="{3B8F47F5-F594-4374-ADFE-A7669719BCD9}" type="slidenum">
              <a:rPr lang="ar-LY" smtClean="0"/>
              <a:t>‹#›</a:t>
            </a:fld>
            <a:endParaRPr lang="ar-LY"/>
          </a:p>
        </p:txBody>
      </p:sp>
    </p:spTree>
    <p:extLst>
      <p:ext uri="{BB962C8B-B14F-4D97-AF65-F5344CB8AC3E}">
        <p14:creationId xmlns:p14="http://schemas.microsoft.com/office/powerpoint/2010/main" val="11831074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AB2FE8-05DF-4CBB-B49C-689D491F1EF9}" type="datetime8">
              <a:rPr lang="ar-LY" smtClean="0"/>
              <a:t>15 شباط، 23</a:t>
            </a:fld>
            <a:endParaRPr lang="ar-LY"/>
          </a:p>
        </p:txBody>
      </p:sp>
      <p:sp>
        <p:nvSpPr>
          <p:cNvPr id="3" name="Footer Placeholder 2"/>
          <p:cNvSpPr>
            <a:spLocks noGrp="1"/>
          </p:cNvSpPr>
          <p:nvPr>
            <p:ph type="ftr" sz="quarter" idx="11"/>
          </p:nvPr>
        </p:nvSpPr>
        <p:spPr/>
        <p:txBody>
          <a:bodyPr/>
          <a:lstStyle/>
          <a:p>
            <a:endParaRPr lang="ar-LY"/>
          </a:p>
        </p:txBody>
      </p:sp>
      <p:sp>
        <p:nvSpPr>
          <p:cNvPr id="4" name="Slide Number Placeholder 3"/>
          <p:cNvSpPr>
            <a:spLocks noGrp="1"/>
          </p:cNvSpPr>
          <p:nvPr>
            <p:ph type="sldNum" sz="quarter" idx="12"/>
          </p:nvPr>
        </p:nvSpPr>
        <p:spPr/>
        <p:txBody>
          <a:bodyPr/>
          <a:lstStyle/>
          <a:p>
            <a:fld id="{3B8F47F5-F594-4374-ADFE-A7669719BCD9}" type="slidenum">
              <a:rPr lang="ar-LY" smtClean="0"/>
              <a:t>‹#›</a:t>
            </a:fld>
            <a:endParaRPr lang="ar-LY"/>
          </a:p>
        </p:txBody>
      </p:sp>
    </p:spTree>
    <p:extLst>
      <p:ext uri="{BB962C8B-B14F-4D97-AF65-F5344CB8AC3E}">
        <p14:creationId xmlns:p14="http://schemas.microsoft.com/office/powerpoint/2010/main" val="6052850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مع تسمية توضيحية">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ar-SA"/>
              <a:t>انقر لتحرير نمط عنوان الشكل الرئيسي</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نص الشكل الرئيسي</a:t>
            </a:r>
          </a:p>
        </p:txBody>
      </p:sp>
      <p:sp>
        <p:nvSpPr>
          <p:cNvPr id="5" name="Date Placeholder 4"/>
          <p:cNvSpPr>
            <a:spLocks noGrp="1"/>
          </p:cNvSpPr>
          <p:nvPr>
            <p:ph type="dt" sz="half" idx="10"/>
          </p:nvPr>
        </p:nvSpPr>
        <p:spPr>
          <a:xfrm>
            <a:off x="765051" y="6375679"/>
            <a:ext cx="1233355" cy="348462"/>
          </a:xfrm>
        </p:spPr>
        <p:txBody>
          <a:bodyPr/>
          <a:lstStyle/>
          <a:p>
            <a:fld id="{2DBDE577-8189-4AE9-A57D-A0B2063DA9B6}" type="datetime8">
              <a:rPr lang="ar-LY" smtClean="0"/>
              <a:t>15 شباط، 23</a:t>
            </a:fld>
            <a:endParaRPr lang="ar-LY"/>
          </a:p>
        </p:txBody>
      </p:sp>
      <p:sp>
        <p:nvSpPr>
          <p:cNvPr id="6" name="Footer Placeholder 5"/>
          <p:cNvSpPr>
            <a:spLocks noGrp="1"/>
          </p:cNvSpPr>
          <p:nvPr>
            <p:ph type="ftr" sz="quarter" idx="11"/>
          </p:nvPr>
        </p:nvSpPr>
        <p:spPr>
          <a:xfrm>
            <a:off x="2103620" y="6375679"/>
            <a:ext cx="3482179" cy="345796"/>
          </a:xfrm>
        </p:spPr>
        <p:txBody>
          <a:bodyPr/>
          <a:lstStyle/>
          <a:p>
            <a:endParaRPr lang="ar-LY"/>
          </a:p>
        </p:txBody>
      </p:sp>
      <p:sp>
        <p:nvSpPr>
          <p:cNvPr id="7" name="Slide Number Placeholder 6"/>
          <p:cNvSpPr>
            <a:spLocks noGrp="1"/>
          </p:cNvSpPr>
          <p:nvPr>
            <p:ph type="sldNum" sz="quarter" idx="12"/>
          </p:nvPr>
        </p:nvSpPr>
        <p:spPr>
          <a:xfrm>
            <a:off x="5691014" y="6375679"/>
            <a:ext cx="1232456" cy="345796"/>
          </a:xfrm>
        </p:spPr>
        <p:txBody>
          <a:bodyPr/>
          <a:lstStyle/>
          <a:p>
            <a:fld id="{3B8F47F5-F594-4374-ADFE-A7669719BCD9}" type="slidenum">
              <a:rPr lang="ar-LY" smtClean="0"/>
              <a:t>‹#›</a:t>
            </a:fld>
            <a:endParaRPr lang="ar-LY"/>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048803045"/>
      </p:ext>
    </p:extLst>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مع تسمية توضيحية">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a:t>انقر فوق الأيقونة لإضافة صورة</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ar-SA"/>
              <a:t>انقر لتحرير نمط عنوان الشكل الرئيسي</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نص الشكل الرئيسي</a:t>
            </a:r>
          </a:p>
        </p:txBody>
      </p:sp>
      <p:sp>
        <p:nvSpPr>
          <p:cNvPr id="5" name="Date Placeholder 4"/>
          <p:cNvSpPr>
            <a:spLocks noGrp="1"/>
          </p:cNvSpPr>
          <p:nvPr>
            <p:ph type="dt" sz="half" idx="10"/>
          </p:nvPr>
        </p:nvSpPr>
        <p:spPr>
          <a:xfrm>
            <a:off x="765950" y="6375679"/>
            <a:ext cx="1232456" cy="348462"/>
          </a:xfrm>
        </p:spPr>
        <p:txBody>
          <a:bodyPr/>
          <a:lstStyle/>
          <a:p>
            <a:fld id="{2207D474-212F-4715-A253-00F3CB0561DF}" type="datetime8">
              <a:rPr lang="ar-LY" smtClean="0"/>
              <a:t>15 شباط، 23</a:t>
            </a:fld>
            <a:endParaRPr lang="ar-LY"/>
          </a:p>
        </p:txBody>
      </p:sp>
      <p:sp>
        <p:nvSpPr>
          <p:cNvPr id="6" name="Footer Placeholder 5"/>
          <p:cNvSpPr>
            <a:spLocks noGrp="1"/>
          </p:cNvSpPr>
          <p:nvPr>
            <p:ph type="ftr" sz="quarter" idx="11"/>
          </p:nvPr>
        </p:nvSpPr>
        <p:spPr>
          <a:xfrm>
            <a:off x="2103621" y="6375679"/>
            <a:ext cx="3482178" cy="345796"/>
          </a:xfrm>
        </p:spPr>
        <p:txBody>
          <a:bodyPr/>
          <a:lstStyle/>
          <a:p>
            <a:endParaRPr lang="ar-LY"/>
          </a:p>
        </p:txBody>
      </p:sp>
      <p:sp>
        <p:nvSpPr>
          <p:cNvPr id="7" name="Slide Number Placeholder 6"/>
          <p:cNvSpPr>
            <a:spLocks noGrp="1"/>
          </p:cNvSpPr>
          <p:nvPr>
            <p:ph type="sldNum" sz="quarter" idx="12"/>
          </p:nvPr>
        </p:nvSpPr>
        <p:spPr>
          <a:xfrm>
            <a:off x="5687568" y="6375679"/>
            <a:ext cx="1234440" cy="345796"/>
          </a:xfrm>
        </p:spPr>
        <p:txBody>
          <a:bodyPr/>
          <a:lstStyle/>
          <a:p>
            <a:fld id="{3B8F47F5-F594-4374-ADFE-A7669719BCD9}" type="slidenum">
              <a:rPr lang="ar-LY" smtClean="0"/>
              <a:t>‹#›</a:t>
            </a:fld>
            <a:endParaRPr lang="ar-LY"/>
          </a:p>
        </p:txBody>
      </p:sp>
    </p:spTree>
    <p:extLst>
      <p:ext uri="{BB962C8B-B14F-4D97-AF65-F5344CB8AC3E}">
        <p14:creationId xmlns:p14="http://schemas.microsoft.com/office/powerpoint/2010/main" val="37386365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D119B0B4-F039-49A4-8979-864FF27E6B58}" type="datetime8">
              <a:rPr lang="ar-LY" smtClean="0"/>
              <a:t>15 شباط، 23</a:t>
            </a:fld>
            <a:endParaRPr lang="ar-LY"/>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ar-LY"/>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3B8F47F5-F594-4374-ADFE-A7669719BCD9}" type="slidenum">
              <a:rPr lang="ar-LY" smtClean="0"/>
              <a:t>‹#›</a:t>
            </a:fld>
            <a:endParaRPr lang="ar-LY"/>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63175026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l" defTabSz="914400" rtl="1"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r" defTabSz="914400" rtl="1"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r" defTabSz="914400" rtl="1"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r" defTabSz="914400" rtl="1"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r" defTabSz="914400" rtl="1"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r" defTabSz="914400" rtl="1"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r" defTabSz="914400" rtl="1"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r" defTabSz="914400" rtl="1"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r" defTabSz="914400" rtl="1"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r" defTabSz="914400" rtl="1"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dsef.org/wp-content/uploads/2012/07/EthicalTheories.pdf" TargetMode="External"/><Relationship Id="rId2" Type="http://schemas.openxmlformats.org/officeDocument/2006/relationships/hyperlink" Target="https://www.researchgate.net/publication/330683871_Three_General_Theories_of_Ethics_and_the_Integrative_Role_of_Integrity_Theory_1"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a:extLst>
              <a:ext uri="{FF2B5EF4-FFF2-40B4-BE49-F238E27FC236}">
                <a16:creationId xmlns:a16="http://schemas.microsoft.com/office/drawing/2014/main" id="{A1538629-A966-4AD4-B445-5E3ACAF1A617}"/>
              </a:ext>
            </a:extLst>
          </p:cNvPr>
          <p:cNvSpPr>
            <a:spLocks noGrp="1"/>
          </p:cNvSpPr>
          <p:nvPr>
            <p:ph type="subTitle" idx="4294967295"/>
          </p:nvPr>
        </p:nvSpPr>
        <p:spPr>
          <a:xfrm>
            <a:off x="455645" y="2584580"/>
            <a:ext cx="11280710" cy="3265423"/>
          </a:xfrm>
        </p:spPr>
        <p:txBody>
          <a:bodyPr>
            <a:normAutofit/>
          </a:bodyPr>
          <a:lstStyle/>
          <a:p>
            <a:pPr marL="0" indent="0" algn="ctr">
              <a:buNone/>
            </a:pPr>
            <a:endParaRPr lang="en-US" sz="2400" dirty="0"/>
          </a:p>
          <a:p>
            <a:pPr marL="0" indent="0" algn="ctr">
              <a:buNone/>
            </a:pPr>
            <a:r>
              <a:rPr lang="en-US" sz="2400" b="1" dirty="0"/>
              <a:t>The Impact </a:t>
            </a:r>
            <a:r>
              <a:rPr lang="en-US" sz="2400" b="1" dirty="0" smtClean="0"/>
              <a:t>of Ethical </a:t>
            </a:r>
            <a:r>
              <a:rPr lang="en-US" sz="2400" b="1" dirty="0" smtClean="0"/>
              <a:t>Theories </a:t>
            </a:r>
            <a:r>
              <a:rPr lang="en-US" sz="2400" b="1" dirty="0" smtClean="0"/>
              <a:t>on </a:t>
            </a:r>
            <a:r>
              <a:rPr lang="en-US" sz="2400" b="1" dirty="0"/>
              <a:t>Business Ethics</a:t>
            </a:r>
            <a:endParaRPr lang="ar-SA" sz="2400" b="1" dirty="0"/>
          </a:p>
          <a:p>
            <a:pPr marL="0" indent="0" algn="ctr">
              <a:buNone/>
            </a:pPr>
            <a:endParaRPr lang="ar-SA" sz="2400" b="1" dirty="0"/>
          </a:p>
          <a:p>
            <a:pPr marL="0" indent="0" algn="ctr">
              <a:buNone/>
            </a:pPr>
            <a:r>
              <a:rPr lang="en-US" sz="2400" dirty="0" smtClean="0"/>
              <a:t>Prepared </a:t>
            </a:r>
            <a:r>
              <a:rPr lang="en-US" sz="2400" dirty="0"/>
              <a:t>By: </a:t>
            </a:r>
            <a:r>
              <a:rPr lang="en-US" sz="2400" dirty="0" smtClean="0"/>
              <a:t> Mohammed </a:t>
            </a:r>
            <a:r>
              <a:rPr lang="en-US" sz="2400" dirty="0"/>
              <a:t>Wannees</a:t>
            </a:r>
          </a:p>
          <a:p>
            <a:pPr marL="0" indent="0" algn="ctr">
              <a:buNone/>
            </a:pPr>
            <a:r>
              <a:rPr lang="en-US" sz="2400" dirty="0"/>
              <a:t>Email:mohammed_3781@Limu.Edu.ly</a:t>
            </a:r>
          </a:p>
          <a:p>
            <a:pPr marL="0" indent="0" algn="ctr">
              <a:buNone/>
            </a:pPr>
            <a:r>
              <a:rPr lang="en-US" sz="2400" dirty="0"/>
              <a:t>ID:3781</a:t>
            </a:r>
          </a:p>
          <a:p>
            <a:pPr marL="0" indent="0" algn="ctr">
              <a:buNone/>
            </a:pPr>
            <a:endParaRPr lang="ar-LY" sz="2400" dirty="0"/>
          </a:p>
        </p:txBody>
      </p:sp>
      <p:pic>
        <p:nvPicPr>
          <p:cNvPr id="5" name="صورة 4">
            <a:extLst>
              <a:ext uri="{FF2B5EF4-FFF2-40B4-BE49-F238E27FC236}">
                <a16:creationId xmlns:a16="http://schemas.microsoft.com/office/drawing/2014/main" id="{832C487F-8E5F-4C9D-BA47-73B710DE3A04}"/>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957166" y="62134"/>
            <a:ext cx="1172745" cy="869620"/>
          </a:xfrm>
          <a:prstGeom prst="rect">
            <a:avLst/>
          </a:prstGeom>
        </p:spPr>
      </p:pic>
      <p:pic>
        <p:nvPicPr>
          <p:cNvPr id="7" name="صورة 6">
            <a:extLst>
              <a:ext uri="{FF2B5EF4-FFF2-40B4-BE49-F238E27FC236}">
                <a16:creationId xmlns:a16="http://schemas.microsoft.com/office/drawing/2014/main" id="{2A717B83-4499-419E-B4D3-8DED0AFC6789}"/>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10627568" y="0"/>
            <a:ext cx="1256522" cy="993889"/>
          </a:xfrm>
          <a:prstGeom prst="rect">
            <a:avLst/>
          </a:prstGeom>
        </p:spPr>
      </p:pic>
      <p:sp>
        <p:nvSpPr>
          <p:cNvPr id="8" name="عنوان 1">
            <a:extLst>
              <a:ext uri="{FF2B5EF4-FFF2-40B4-BE49-F238E27FC236}">
                <a16:creationId xmlns:a16="http://schemas.microsoft.com/office/drawing/2014/main" id="{48F41613-C372-4076-A52F-683ED3858A4F}"/>
              </a:ext>
            </a:extLst>
          </p:cNvPr>
          <p:cNvSpPr>
            <a:spLocks noGrp="1"/>
          </p:cNvSpPr>
          <p:nvPr>
            <p:ph type="title"/>
          </p:nvPr>
        </p:nvSpPr>
        <p:spPr>
          <a:xfrm>
            <a:off x="1923961" y="176358"/>
            <a:ext cx="8993334" cy="1492132"/>
          </a:xfrm>
        </p:spPr>
        <p:txBody>
          <a:bodyPr>
            <a:normAutofit/>
          </a:bodyPr>
          <a:lstStyle/>
          <a:p>
            <a:pPr marL="0" marR="0" lvl="0" indent="0" algn="ctr" defTabSz="914400" rtl="1" eaLnBrk="1" fontAlgn="auto" latinLnBrk="0" hangingPunct="1">
              <a:lnSpc>
                <a:spcPct val="110000"/>
              </a:lnSpc>
              <a:spcBef>
                <a:spcPts val="700"/>
              </a:spcBef>
              <a:spcAft>
                <a:spcPts val="0"/>
              </a:spcAft>
              <a:buClr>
                <a:srgbClr val="0B082E"/>
              </a:buClr>
              <a:buSzTx/>
              <a:buFont typeface="Arial" panose="020B0604020202020204" pitchFamily="34" charset="0"/>
              <a:buNone/>
              <a:tabLst/>
              <a:defRPr/>
            </a:pPr>
            <a:r>
              <a:rPr kumimoji="0" lang="en-US" sz="2400" b="1" i="0" u="none" strike="noStrike" kern="1200" cap="none" spc="0" normalizeH="0" baseline="0" noProof="0" dirty="0">
                <a:ln>
                  <a:noFill/>
                </a:ln>
                <a:solidFill>
                  <a:prstClr val="black">
                    <a:lumMod val="65000"/>
                    <a:lumOff val="35000"/>
                  </a:prstClr>
                </a:solidFill>
                <a:effectLst/>
                <a:uLnTx/>
                <a:uFillTx/>
                <a:latin typeface="Gill Sans MT" panose="020B0502020104020203"/>
                <a:ea typeface="+mn-ea"/>
                <a:cs typeface="+mn-cs"/>
              </a:rPr>
              <a:t>Libyan International Medical University Faculty of Business Administration</a:t>
            </a:r>
          </a:p>
        </p:txBody>
      </p:sp>
    </p:spTree>
    <p:extLst>
      <p:ext uri="{BB962C8B-B14F-4D97-AF65-F5344CB8AC3E}">
        <p14:creationId xmlns:p14="http://schemas.microsoft.com/office/powerpoint/2010/main" val="39061019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عنصر نائب للصورة 5">
            <a:extLst>
              <a:ext uri="{FF2B5EF4-FFF2-40B4-BE49-F238E27FC236}">
                <a16:creationId xmlns:a16="http://schemas.microsoft.com/office/drawing/2014/main" id="{E8F9F117-0F59-4C40-9486-592D63D224EA}"/>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13825" r="5741"/>
          <a:stretch/>
        </p:blipFill>
        <p:spPr>
          <a:xfrm>
            <a:off x="283464" y="0"/>
            <a:ext cx="7355585" cy="6857999"/>
          </a:xfrm>
        </p:spPr>
      </p:pic>
      <p:sp>
        <p:nvSpPr>
          <p:cNvPr id="2" name="عنوان 1">
            <a:extLst>
              <a:ext uri="{FF2B5EF4-FFF2-40B4-BE49-F238E27FC236}">
                <a16:creationId xmlns:a16="http://schemas.microsoft.com/office/drawing/2014/main" id="{887FE90B-BF92-4B61-B09B-C872C1B70D25}"/>
              </a:ext>
            </a:extLst>
          </p:cNvPr>
          <p:cNvSpPr>
            <a:spLocks noGrp="1"/>
          </p:cNvSpPr>
          <p:nvPr>
            <p:ph type="title"/>
          </p:nvPr>
        </p:nvSpPr>
        <p:spPr>
          <a:xfrm>
            <a:off x="4792202" y="3517454"/>
            <a:ext cx="10113645" cy="822960"/>
          </a:xfrm>
        </p:spPr>
        <p:txBody>
          <a:bodyPr>
            <a:normAutofit fontScale="90000"/>
          </a:bodyPr>
          <a:lstStyle/>
          <a:p>
            <a:pPr algn="ctr"/>
            <a:r>
              <a:rPr lang="en-US" sz="3600" dirty="0"/>
              <a:t>Thank you</a:t>
            </a:r>
            <a:br>
              <a:rPr lang="en-US" sz="3600" dirty="0"/>
            </a:br>
            <a:r>
              <a:rPr lang="en-US" sz="3600" dirty="0"/>
              <a:t>for your time</a:t>
            </a:r>
            <a:r>
              <a:rPr lang="en-US" sz="4400" dirty="0"/>
              <a:t/>
            </a:r>
            <a:br>
              <a:rPr lang="en-US" sz="4400" dirty="0"/>
            </a:br>
            <a:endParaRPr lang="ar-LY" sz="4400" dirty="0"/>
          </a:p>
        </p:txBody>
      </p:sp>
      <p:sp>
        <p:nvSpPr>
          <p:cNvPr id="3" name="عنصر نائب لرقم الشريحة 2">
            <a:extLst>
              <a:ext uri="{FF2B5EF4-FFF2-40B4-BE49-F238E27FC236}">
                <a16:creationId xmlns:a16="http://schemas.microsoft.com/office/drawing/2014/main" id="{84CDDD8C-156C-457C-8057-560E8A0D8C34}"/>
              </a:ext>
            </a:extLst>
          </p:cNvPr>
          <p:cNvSpPr>
            <a:spLocks noGrp="1"/>
          </p:cNvSpPr>
          <p:nvPr>
            <p:ph type="sldNum" sz="quarter" idx="12"/>
          </p:nvPr>
        </p:nvSpPr>
        <p:spPr/>
        <p:txBody>
          <a:bodyPr/>
          <a:lstStyle/>
          <a:p>
            <a:endParaRPr lang="ar-LY" dirty="0"/>
          </a:p>
        </p:txBody>
      </p:sp>
    </p:spTree>
    <p:extLst>
      <p:ext uri="{BB962C8B-B14F-4D97-AF65-F5344CB8AC3E}">
        <p14:creationId xmlns:p14="http://schemas.microsoft.com/office/powerpoint/2010/main" val="10249916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A0938621-A0E5-4646-BD5E-021DCB411B7F}"/>
              </a:ext>
            </a:extLst>
          </p:cNvPr>
          <p:cNvSpPr>
            <a:spLocks noGrp="1"/>
          </p:cNvSpPr>
          <p:nvPr>
            <p:ph type="title"/>
          </p:nvPr>
        </p:nvSpPr>
        <p:spPr/>
        <p:txBody>
          <a:bodyPr/>
          <a:lstStyle/>
          <a:p>
            <a:r>
              <a:rPr lang="en-US" dirty="0"/>
              <a:t>TABLE OF Contents:</a:t>
            </a:r>
            <a:endParaRPr lang="ar-LY" dirty="0"/>
          </a:p>
        </p:txBody>
      </p:sp>
      <p:sp>
        <p:nvSpPr>
          <p:cNvPr id="3" name="عنصر نائب للمحتوى 2">
            <a:extLst>
              <a:ext uri="{FF2B5EF4-FFF2-40B4-BE49-F238E27FC236}">
                <a16:creationId xmlns:a16="http://schemas.microsoft.com/office/drawing/2014/main" id="{64C2D957-403E-4C25-914C-69C01BF6FD49}"/>
              </a:ext>
            </a:extLst>
          </p:cNvPr>
          <p:cNvSpPr>
            <a:spLocks noGrp="1"/>
          </p:cNvSpPr>
          <p:nvPr>
            <p:ph idx="1"/>
          </p:nvPr>
        </p:nvSpPr>
        <p:spPr>
          <a:xfrm>
            <a:off x="1251678" y="2267340"/>
            <a:ext cx="10178322" cy="3593591"/>
          </a:xfrm>
        </p:spPr>
        <p:txBody>
          <a:bodyPr>
            <a:normAutofit/>
          </a:bodyPr>
          <a:lstStyle/>
          <a:p>
            <a:pPr marL="0" indent="0" algn="l">
              <a:buNone/>
            </a:pPr>
            <a:r>
              <a:rPr lang="en-US" sz="2800" dirty="0"/>
              <a:t>*Introduction.</a:t>
            </a:r>
          </a:p>
          <a:p>
            <a:pPr marL="0" indent="0" algn="l">
              <a:buNone/>
            </a:pPr>
            <a:r>
              <a:rPr lang="en-US" sz="2800" dirty="0"/>
              <a:t>*Ethical theories Impact on Business Ethics.</a:t>
            </a:r>
          </a:p>
          <a:p>
            <a:pPr marL="0" indent="0" algn="l">
              <a:buNone/>
            </a:pPr>
            <a:r>
              <a:rPr lang="en-US" sz="2800" dirty="0"/>
              <a:t>*Examples.</a:t>
            </a:r>
            <a:endParaRPr lang="ar-SA" sz="2800" dirty="0"/>
          </a:p>
          <a:p>
            <a:pPr marL="0" indent="0" algn="l">
              <a:buNone/>
            </a:pPr>
            <a:r>
              <a:rPr lang="en-US" sz="2800" dirty="0"/>
              <a:t>*Conclusion.</a:t>
            </a:r>
          </a:p>
          <a:p>
            <a:pPr marL="0" indent="0" algn="l">
              <a:buNone/>
            </a:pPr>
            <a:r>
              <a:rPr lang="en-US" sz="2800" dirty="0"/>
              <a:t>*References.</a:t>
            </a:r>
          </a:p>
          <a:p>
            <a:pPr marL="0" indent="0" algn="l">
              <a:buNone/>
            </a:pPr>
            <a:endParaRPr lang="en-US" sz="2800" dirty="0"/>
          </a:p>
          <a:p>
            <a:pPr marL="0" indent="0" algn="l">
              <a:buNone/>
            </a:pPr>
            <a:endParaRPr lang="en-US" sz="2800" dirty="0"/>
          </a:p>
          <a:p>
            <a:pPr marL="0" indent="0" algn="l">
              <a:buNone/>
            </a:pPr>
            <a:endParaRPr lang="ar-SA" sz="2800" dirty="0"/>
          </a:p>
          <a:p>
            <a:pPr marL="0" indent="0" algn="l">
              <a:buNone/>
            </a:pPr>
            <a:endParaRPr lang="en-US" sz="2800" dirty="0"/>
          </a:p>
          <a:p>
            <a:pPr algn="l">
              <a:buFont typeface="Arial" panose="020B0604020202020204" pitchFamily="34" charset="0"/>
              <a:buChar char="•"/>
            </a:pPr>
            <a:endParaRPr lang="en-US" sz="2800" dirty="0"/>
          </a:p>
        </p:txBody>
      </p:sp>
      <p:sp>
        <p:nvSpPr>
          <p:cNvPr id="4" name="عنصر نائب لرقم الشريحة 3">
            <a:extLst>
              <a:ext uri="{FF2B5EF4-FFF2-40B4-BE49-F238E27FC236}">
                <a16:creationId xmlns:a16="http://schemas.microsoft.com/office/drawing/2014/main" id="{477FAB7C-9D27-414B-A94B-9B117D520EFA}"/>
              </a:ext>
            </a:extLst>
          </p:cNvPr>
          <p:cNvSpPr>
            <a:spLocks noGrp="1"/>
          </p:cNvSpPr>
          <p:nvPr>
            <p:ph type="sldNum" sz="quarter" idx="12"/>
          </p:nvPr>
        </p:nvSpPr>
        <p:spPr/>
        <p:txBody>
          <a:bodyPr/>
          <a:lstStyle/>
          <a:p>
            <a:fld id="{3B8F47F5-F594-4374-ADFE-A7669719BCD9}" type="slidenum">
              <a:rPr lang="ar-LY" smtClean="0"/>
              <a:t>2</a:t>
            </a:fld>
            <a:endParaRPr lang="ar-LY"/>
          </a:p>
        </p:txBody>
      </p:sp>
    </p:spTree>
    <p:extLst>
      <p:ext uri="{BB962C8B-B14F-4D97-AF65-F5344CB8AC3E}">
        <p14:creationId xmlns:p14="http://schemas.microsoft.com/office/powerpoint/2010/main" val="10751983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046B2BF5-EB82-40C5-9403-BCA42190017D}"/>
              </a:ext>
            </a:extLst>
          </p:cNvPr>
          <p:cNvSpPr>
            <a:spLocks noGrp="1"/>
          </p:cNvSpPr>
          <p:nvPr>
            <p:ph type="title"/>
          </p:nvPr>
        </p:nvSpPr>
        <p:spPr/>
        <p:txBody>
          <a:bodyPr/>
          <a:lstStyle/>
          <a:p>
            <a:r>
              <a:rPr lang="en-US" dirty="0"/>
              <a:t>Introduction:</a:t>
            </a:r>
            <a:br>
              <a:rPr lang="en-US" dirty="0"/>
            </a:br>
            <a:endParaRPr lang="ar-LY" dirty="0"/>
          </a:p>
        </p:txBody>
      </p:sp>
      <p:sp>
        <p:nvSpPr>
          <p:cNvPr id="3" name="عنصر نائب للمحتوى 2">
            <a:extLst>
              <a:ext uri="{FF2B5EF4-FFF2-40B4-BE49-F238E27FC236}">
                <a16:creationId xmlns:a16="http://schemas.microsoft.com/office/drawing/2014/main" id="{5B07EB36-F046-4380-82E2-7E6B42515ADA}"/>
              </a:ext>
            </a:extLst>
          </p:cNvPr>
          <p:cNvSpPr>
            <a:spLocks noGrp="1"/>
          </p:cNvSpPr>
          <p:nvPr>
            <p:ph idx="1"/>
          </p:nvPr>
        </p:nvSpPr>
        <p:spPr/>
        <p:txBody>
          <a:bodyPr>
            <a:normAutofit/>
          </a:bodyPr>
          <a:lstStyle/>
          <a:p>
            <a:pPr marL="0" indent="0" algn="l">
              <a:lnSpc>
                <a:spcPct val="150000"/>
              </a:lnSpc>
              <a:buNone/>
            </a:pPr>
            <a:r>
              <a:rPr lang="en-US" sz="2400" dirty="0"/>
              <a:t>Business ethics theories form the foundations for acceptable behaviors and decisions in the work environment. For some professionals, their business values may run side to side to their religious codes of conduct</a:t>
            </a:r>
            <a:endParaRPr lang="ar-LY" sz="2400" dirty="0"/>
          </a:p>
        </p:txBody>
      </p:sp>
      <p:sp>
        <p:nvSpPr>
          <p:cNvPr id="4" name="عنصر نائب لرقم الشريحة 3">
            <a:extLst>
              <a:ext uri="{FF2B5EF4-FFF2-40B4-BE49-F238E27FC236}">
                <a16:creationId xmlns:a16="http://schemas.microsoft.com/office/drawing/2014/main" id="{D21A0147-7027-4810-A7C6-51796073D5BB}"/>
              </a:ext>
            </a:extLst>
          </p:cNvPr>
          <p:cNvSpPr>
            <a:spLocks noGrp="1"/>
          </p:cNvSpPr>
          <p:nvPr>
            <p:ph type="sldNum" sz="quarter" idx="12"/>
          </p:nvPr>
        </p:nvSpPr>
        <p:spPr/>
        <p:txBody>
          <a:bodyPr/>
          <a:lstStyle/>
          <a:p>
            <a:fld id="{3B8F47F5-F594-4374-ADFE-A7669719BCD9}" type="slidenum">
              <a:rPr lang="ar-LY" smtClean="0"/>
              <a:t>3</a:t>
            </a:fld>
            <a:endParaRPr lang="ar-LY"/>
          </a:p>
        </p:txBody>
      </p:sp>
    </p:spTree>
    <p:extLst>
      <p:ext uri="{BB962C8B-B14F-4D97-AF65-F5344CB8AC3E}">
        <p14:creationId xmlns:p14="http://schemas.microsoft.com/office/powerpoint/2010/main" val="29293423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67D19445-78AE-46A1-9CCF-5C214B6680FA}"/>
              </a:ext>
            </a:extLst>
          </p:cNvPr>
          <p:cNvSpPr>
            <a:spLocks noGrp="1"/>
          </p:cNvSpPr>
          <p:nvPr>
            <p:ph type="title"/>
          </p:nvPr>
        </p:nvSpPr>
        <p:spPr>
          <a:xfrm>
            <a:off x="1006839" y="814185"/>
            <a:ext cx="10178322" cy="1492132"/>
          </a:xfrm>
        </p:spPr>
        <p:txBody>
          <a:bodyPr>
            <a:normAutofit/>
          </a:bodyPr>
          <a:lstStyle/>
          <a:p>
            <a:pPr algn="ctr"/>
            <a:r>
              <a:rPr lang="en-US" sz="7200" dirty="0"/>
              <a:t>types</a:t>
            </a:r>
            <a:endParaRPr lang="ar-LY" sz="7200" dirty="0"/>
          </a:p>
        </p:txBody>
      </p:sp>
      <p:sp>
        <p:nvSpPr>
          <p:cNvPr id="4" name="شكل بيضاوي 3">
            <a:extLst>
              <a:ext uri="{FF2B5EF4-FFF2-40B4-BE49-F238E27FC236}">
                <a16:creationId xmlns:a16="http://schemas.microsoft.com/office/drawing/2014/main" id="{D518AD92-0232-4E03-8E4A-5E2782F645BA}"/>
              </a:ext>
            </a:extLst>
          </p:cNvPr>
          <p:cNvSpPr/>
          <p:nvPr/>
        </p:nvSpPr>
        <p:spPr>
          <a:xfrm>
            <a:off x="1150078" y="2067384"/>
            <a:ext cx="4348065" cy="418011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3600" dirty="0"/>
              <a:t>Consequential</a:t>
            </a:r>
            <a:endParaRPr lang="ar-LY" sz="3600" dirty="0"/>
          </a:p>
        </p:txBody>
      </p:sp>
      <p:pic>
        <p:nvPicPr>
          <p:cNvPr id="6" name="صورة 5" descr="Virtue ethics &#10;">
            <a:extLst>
              <a:ext uri="{FF2B5EF4-FFF2-40B4-BE49-F238E27FC236}">
                <a16:creationId xmlns:a16="http://schemas.microsoft.com/office/drawing/2014/main" id="{A6E10482-D44E-4F71-8094-EE118C9DCE30}"/>
              </a:ext>
            </a:extLst>
          </p:cNvPr>
          <p:cNvPicPr>
            <a:picLocks noChangeAspect="1"/>
          </p:cNvPicPr>
          <p:nvPr/>
        </p:nvPicPr>
        <p:blipFill>
          <a:blip r:embed="rId2"/>
          <a:stretch>
            <a:fillRect/>
          </a:stretch>
        </p:blipFill>
        <p:spPr>
          <a:xfrm>
            <a:off x="6473608" y="2067384"/>
            <a:ext cx="4365114" cy="4194412"/>
          </a:xfrm>
          <a:prstGeom prst="rect">
            <a:avLst/>
          </a:prstGeom>
          <a:noFill/>
        </p:spPr>
      </p:pic>
      <p:sp>
        <p:nvSpPr>
          <p:cNvPr id="8" name="مربع نص 7">
            <a:extLst>
              <a:ext uri="{FF2B5EF4-FFF2-40B4-BE49-F238E27FC236}">
                <a16:creationId xmlns:a16="http://schemas.microsoft.com/office/drawing/2014/main" id="{51A87B95-2E5F-46FE-BA9C-D257C7198291}"/>
              </a:ext>
            </a:extLst>
          </p:cNvPr>
          <p:cNvSpPr txBox="1"/>
          <p:nvPr/>
        </p:nvSpPr>
        <p:spPr>
          <a:xfrm>
            <a:off x="7331472" y="3797182"/>
            <a:ext cx="8763000" cy="707886"/>
          </a:xfrm>
          <a:prstGeom prst="rect">
            <a:avLst/>
          </a:prstGeom>
          <a:noFill/>
        </p:spPr>
        <p:txBody>
          <a:bodyPr wrap="square">
            <a:spAutoFit/>
          </a:bodyPr>
          <a:lstStyle/>
          <a:p>
            <a:r>
              <a:rPr lang="en-US" sz="4000" dirty="0">
                <a:solidFill>
                  <a:schemeClr val="bg1"/>
                </a:solidFill>
              </a:rPr>
              <a:t>Virtue ethics </a:t>
            </a:r>
          </a:p>
        </p:txBody>
      </p:sp>
      <p:sp>
        <p:nvSpPr>
          <p:cNvPr id="3" name="عنصر نائب لرقم الشريحة 2">
            <a:extLst>
              <a:ext uri="{FF2B5EF4-FFF2-40B4-BE49-F238E27FC236}">
                <a16:creationId xmlns:a16="http://schemas.microsoft.com/office/drawing/2014/main" id="{C5E1E4F4-7590-41EA-AB41-3A69455532CD}"/>
              </a:ext>
            </a:extLst>
          </p:cNvPr>
          <p:cNvSpPr>
            <a:spLocks noGrp="1"/>
          </p:cNvSpPr>
          <p:nvPr>
            <p:ph type="sldNum" sz="quarter" idx="12"/>
          </p:nvPr>
        </p:nvSpPr>
        <p:spPr/>
        <p:txBody>
          <a:bodyPr/>
          <a:lstStyle/>
          <a:p>
            <a:fld id="{3B8F47F5-F594-4374-ADFE-A7669719BCD9}" type="slidenum">
              <a:rPr lang="ar-LY" smtClean="0"/>
              <a:t>4</a:t>
            </a:fld>
            <a:endParaRPr lang="ar-LY"/>
          </a:p>
        </p:txBody>
      </p:sp>
    </p:spTree>
    <p:extLst>
      <p:ext uri="{BB962C8B-B14F-4D97-AF65-F5344CB8AC3E}">
        <p14:creationId xmlns:p14="http://schemas.microsoft.com/office/powerpoint/2010/main" val="40420396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660E746B-B562-4679-8851-6B2DFE3BC43A}"/>
              </a:ext>
            </a:extLst>
          </p:cNvPr>
          <p:cNvSpPr>
            <a:spLocks noGrp="1"/>
          </p:cNvSpPr>
          <p:nvPr>
            <p:ph type="title"/>
          </p:nvPr>
        </p:nvSpPr>
        <p:spPr/>
        <p:txBody>
          <a:bodyPr/>
          <a:lstStyle/>
          <a:p>
            <a:r>
              <a:rPr lang="en-US" dirty="0"/>
              <a:t>Consequential:</a:t>
            </a:r>
            <a:br>
              <a:rPr lang="en-US" dirty="0"/>
            </a:br>
            <a:endParaRPr lang="ar-LY" dirty="0"/>
          </a:p>
        </p:txBody>
      </p:sp>
      <p:sp>
        <p:nvSpPr>
          <p:cNvPr id="3" name="عنصر نائب للمحتوى 2">
            <a:extLst>
              <a:ext uri="{FF2B5EF4-FFF2-40B4-BE49-F238E27FC236}">
                <a16:creationId xmlns:a16="http://schemas.microsoft.com/office/drawing/2014/main" id="{FB6B193C-7B84-4642-AE78-DE19C360D578}"/>
              </a:ext>
            </a:extLst>
          </p:cNvPr>
          <p:cNvSpPr>
            <a:spLocks noGrp="1"/>
          </p:cNvSpPr>
          <p:nvPr>
            <p:ph idx="1"/>
          </p:nvPr>
        </p:nvSpPr>
        <p:spPr/>
        <p:txBody>
          <a:bodyPr>
            <a:normAutofit/>
          </a:bodyPr>
          <a:lstStyle/>
          <a:p>
            <a:pPr algn="l">
              <a:lnSpc>
                <a:spcPct val="150000"/>
              </a:lnSpc>
            </a:pPr>
            <a:r>
              <a:rPr lang="en-US" sz="2400" dirty="0"/>
              <a:t>Morality ethics holds that an action's moral importance is defined by its real and expected effects. Morally, a course of action is good if the outcome are good and bad if they are not.</a:t>
            </a:r>
            <a:endParaRPr lang="ar-LY" sz="2400" dirty="0"/>
          </a:p>
        </p:txBody>
      </p:sp>
      <p:sp>
        <p:nvSpPr>
          <p:cNvPr id="4" name="عنصر نائب لرقم الشريحة 3">
            <a:extLst>
              <a:ext uri="{FF2B5EF4-FFF2-40B4-BE49-F238E27FC236}">
                <a16:creationId xmlns:a16="http://schemas.microsoft.com/office/drawing/2014/main" id="{EB8EE205-C778-4AE0-803F-AF0AD8389C30}"/>
              </a:ext>
            </a:extLst>
          </p:cNvPr>
          <p:cNvSpPr>
            <a:spLocks noGrp="1"/>
          </p:cNvSpPr>
          <p:nvPr>
            <p:ph type="sldNum" sz="quarter" idx="12"/>
          </p:nvPr>
        </p:nvSpPr>
        <p:spPr/>
        <p:txBody>
          <a:bodyPr/>
          <a:lstStyle/>
          <a:p>
            <a:fld id="{3B8F47F5-F594-4374-ADFE-A7669719BCD9}" type="slidenum">
              <a:rPr lang="ar-LY" smtClean="0"/>
              <a:t>5</a:t>
            </a:fld>
            <a:endParaRPr lang="ar-LY"/>
          </a:p>
        </p:txBody>
      </p:sp>
    </p:spTree>
    <p:extLst>
      <p:ext uri="{BB962C8B-B14F-4D97-AF65-F5344CB8AC3E}">
        <p14:creationId xmlns:p14="http://schemas.microsoft.com/office/powerpoint/2010/main" val="30944665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B8513AEE-13C8-4AB6-93C1-3828B705E37E}"/>
              </a:ext>
            </a:extLst>
          </p:cNvPr>
          <p:cNvSpPr>
            <a:spLocks noGrp="1"/>
          </p:cNvSpPr>
          <p:nvPr>
            <p:ph type="title"/>
          </p:nvPr>
        </p:nvSpPr>
        <p:spPr/>
        <p:txBody>
          <a:bodyPr/>
          <a:lstStyle/>
          <a:p>
            <a:r>
              <a:rPr lang="en-US" dirty="0"/>
              <a:t>Virtue ethics: </a:t>
            </a:r>
            <a:br>
              <a:rPr lang="en-US" dirty="0"/>
            </a:br>
            <a:endParaRPr lang="ar-LY" dirty="0"/>
          </a:p>
        </p:txBody>
      </p:sp>
      <p:sp>
        <p:nvSpPr>
          <p:cNvPr id="3" name="عنصر نائب للمحتوى 2">
            <a:extLst>
              <a:ext uri="{FF2B5EF4-FFF2-40B4-BE49-F238E27FC236}">
                <a16:creationId xmlns:a16="http://schemas.microsoft.com/office/drawing/2014/main" id="{5B808088-4910-46D7-8325-4F92B86179D1}"/>
              </a:ext>
            </a:extLst>
          </p:cNvPr>
          <p:cNvSpPr>
            <a:spLocks noGrp="1"/>
          </p:cNvSpPr>
          <p:nvPr>
            <p:ph idx="1"/>
          </p:nvPr>
        </p:nvSpPr>
        <p:spPr/>
        <p:txBody>
          <a:bodyPr>
            <a:normAutofit/>
          </a:bodyPr>
          <a:lstStyle/>
          <a:p>
            <a:pPr algn="l">
              <a:lnSpc>
                <a:spcPct val="150000"/>
              </a:lnSpc>
            </a:pPr>
            <a:r>
              <a:rPr lang="en-US" sz="2400" dirty="0"/>
              <a:t>There are ideas of moral responsibility that place more focus on the action as the object of moral judgment and more importance on the people.</a:t>
            </a:r>
          </a:p>
          <a:p>
            <a:pPr algn="l">
              <a:lnSpc>
                <a:spcPct val="150000"/>
              </a:lnSpc>
            </a:pPr>
            <a:endParaRPr lang="ar-LY" sz="2400" dirty="0"/>
          </a:p>
        </p:txBody>
      </p:sp>
      <p:sp>
        <p:nvSpPr>
          <p:cNvPr id="4" name="عنصر نائب لرقم الشريحة 3">
            <a:extLst>
              <a:ext uri="{FF2B5EF4-FFF2-40B4-BE49-F238E27FC236}">
                <a16:creationId xmlns:a16="http://schemas.microsoft.com/office/drawing/2014/main" id="{6921EDBC-4E95-44BF-97B6-D971A38FB9F6}"/>
              </a:ext>
            </a:extLst>
          </p:cNvPr>
          <p:cNvSpPr>
            <a:spLocks noGrp="1"/>
          </p:cNvSpPr>
          <p:nvPr>
            <p:ph type="sldNum" sz="quarter" idx="12"/>
          </p:nvPr>
        </p:nvSpPr>
        <p:spPr/>
        <p:txBody>
          <a:bodyPr/>
          <a:lstStyle/>
          <a:p>
            <a:fld id="{3B8F47F5-F594-4374-ADFE-A7669719BCD9}" type="slidenum">
              <a:rPr lang="ar-LY" smtClean="0"/>
              <a:t>6</a:t>
            </a:fld>
            <a:endParaRPr lang="ar-LY"/>
          </a:p>
        </p:txBody>
      </p:sp>
    </p:spTree>
    <p:extLst>
      <p:ext uri="{BB962C8B-B14F-4D97-AF65-F5344CB8AC3E}">
        <p14:creationId xmlns:p14="http://schemas.microsoft.com/office/powerpoint/2010/main" val="1728165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591C7880-9162-4C35-9647-BEB3B350C8A1}"/>
              </a:ext>
            </a:extLst>
          </p:cNvPr>
          <p:cNvSpPr>
            <a:spLocks noGrp="1"/>
          </p:cNvSpPr>
          <p:nvPr>
            <p:ph type="title"/>
          </p:nvPr>
        </p:nvSpPr>
        <p:spPr/>
        <p:txBody>
          <a:bodyPr/>
          <a:lstStyle/>
          <a:p>
            <a:pPr algn="ctr"/>
            <a:r>
              <a:rPr lang="en-US" dirty="0"/>
              <a:t>Conclusion</a:t>
            </a:r>
            <a:endParaRPr lang="ar-LY" dirty="0"/>
          </a:p>
        </p:txBody>
      </p:sp>
      <p:sp>
        <p:nvSpPr>
          <p:cNvPr id="3" name="عنصر نائب للمحتوى 2">
            <a:extLst>
              <a:ext uri="{FF2B5EF4-FFF2-40B4-BE49-F238E27FC236}">
                <a16:creationId xmlns:a16="http://schemas.microsoft.com/office/drawing/2014/main" id="{4255F870-C125-4A94-BF63-3EB9308C24ED}"/>
              </a:ext>
            </a:extLst>
          </p:cNvPr>
          <p:cNvSpPr>
            <a:spLocks noGrp="1"/>
          </p:cNvSpPr>
          <p:nvPr>
            <p:ph idx="1"/>
          </p:nvPr>
        </p:nvSpPr>
        <p:spPr/>
        <p:txBody>
          <a:bodyPr>
            <a:normAutofit/>
          </a:bodyPr>
          <a:lstStyle/>
          <a:p>
            <a:pPr algn="l">
              <a:lnSpc>
                <a:spcPct val="150000"/>
              </a:lnSpc>
            </a:pPr>
            <a:r>
              <a:rPr lang="en-US" sz="2400" dirty="0"/>
              <a:t>To sum up my presentation,  The two competing approaches to ethical analysis are consequentialism, and virtue ethics. In consequentialist ethics, the moral content of an action is determined by the real and expected consequences of an action.</a:t>
            </a:r>
            <a:endParaRPr lang="ar-LY" sz="2400" dirty="0"/>
          </a:p>
        </p:txBody>
      </p:sp>
      <p:sp>
        <p:nvSpPr>
          <p:cNvPr id="4" name="عنصر نائب لرقم الشريحة 3">
            <a:extLst>
              <a:ext uri="{FF2B5EF4-FFF2-40B4-BE49-F238E27FC236}">
                <a16:creationId xmlns:a16="http://schemas.microsoft.com/office/drawing/2014/main" id="{ECB4A521-0D82-47B9-8907-C1249B4505F6}"/>
              </a:ext>
            </a:extLst>
          </p:cNvPr>
          <p:cNvSpPr>
            <a:spLocks noGrp="1"/>
          </p:cNvSpPr>
          <p:nvPr>
            <p:ph type="sldNum" sz="quarter" idx="12"/>
          </p:nvPr>
        </p:nvSpPr>
        <p:spPr/>
        <p:txBody>
          <a:bodyPr/>
          <a:lstStyle/>
          <a:p>
            <a:fld id="{3B8F47F5-F594-4374-ADFE-A7669719BCD9}" type="slidenum">
              <a:rPr lang="ar-LY" smtClean="0"/>
              <a:t>7</a:t>
            </a:fld>
            <a:endParaRPr lang="ar-LY"/>
          </a:p>
        </p:txBody>
      </p:sp>
    </p:spTree>
    <p:extLst>
      <p:ext uri="{BB962C8B-B14F-4D97-AF65-F5344CB8AC3E}">
        <p14:creationId xmlns:p14="http://schemas.microsoft.com/office/powerpoint/2010/main" val="33771354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591C7880-9162-4C35-9647-BEB3B350C8A1}"/>
              </a:ext>
            </a:extLst>
          </p:cNvPr>
          <p:cNvSpPr>
            <a:spLocks noGrp="1"/>
          </p:cNvSpPr>
          <p:nvPr>
            <p:ph type="title"/>
          </p:nvPr>
        </p:nvSpPr>
        <p:spPr/>
        <p:txBody>
          <a:bodyPr/>
          <a:lstStyle/>
          <a:p>
            <a:pPr algn="ctr"/>
            <a:r>
              <a:rPr lang="en-US" dirty="0" err="1"/>
              <a:t>refiection</a:t>
            </a:r>
            <a:endParaRPr lang="ar-LY" dirty="0"/>
          </a:p>
        </p:txBody>
      </p:sp>
      <p:sp>
        <p:nvSpPr>
          <p:cNvPr id="3" name="عنصر نائب للمحتوى 2">
            <a:extLst>
              <a:ext uri="{FF2B5EF4-FFF2-40B4-BE49-F238E27FC236}">
                <a16:creationId xmlns:a16="http://schemas.microsoft.com/office/drawing/2014/main" id="{4255F870-C125-4A94-BF63-3EB9308C24ED}"/>
              </a:ext>
            </a:extLst>
          </p:cNvPr>
          <p:cNvSpPr>
            <a:spLocks noGrp="1"/>
          </p:cNvSpPr>
          <p:nvPr>
            <p:ph idx="1"/>
          </p:nvPr>
        </p:nvSpPr>
        <p:spPr/>
        <p:txBody>
          <a:bodyPr>
            <a:normAutofit/>
          </a:bodyPr>
          <a:lstStyle/>
          <a:p>
            <a:pPr marL="0" indent="0" algn="l">
              <a:lnSpc>
                <a:spcPct val="150000"/>
              </a:lnSpc>
              <a:buNone/>
            </a:pPr>
            <a:r>
              <a:rPr lang="en-US" sz="2800" dirty="0"/>
              <a:t>In my opinion, ethical theories are important for the work environment specially when you do not know if something is ethically right or wrong.</a:t>
            </a:r>
          </a:p>
        </p:txBody>
      </p:sp>
      <p:sp>
        <p:nvSpPr>
          <p:cNvPr id="4" name="عنصر نائب لرقم الشريحة 3">
            <a:extLst>
              <a:ext uri="{FF2B5EF4-FFF2-40B4-BE49-F238E27FC236}">
                <a16:creationId xmlns:a16="http://schemas.microsoft.com/office/drawing/2014/main" id="{ECB4A521-0D82-47B9-8907-C1249B4505F6}"/>
              </a:ext>
            </a:extLst>
          </p:cNvPr>
          <p:cNvSpPr>
            <a:spLocks noGrp="1"/>
          </p:cNvSpPr>
          <p:nvPr>
            <p:ph type="sldNum" sz="quarter" idx="12"/>
          </p:nvPr>
        </p:nvSpPr>
        <p:spPr/>
        <p:txBody>
          <a:bodyPr/>
          <a:lstStyle/>
          <a:p>
            <a:fld id="{3B8F47F5-F594-4374-ADFE-A7669719BCD9}" type="slidenum">
              <a:rPr lang="ar-LY" smtClean="0"/>
              <a:t>8</a:t>
            </a:fld>
            <a:endParaRPr lang="ar-LY"/>
          </a:p>
        </p:txBody>
      </p:sp>
    </p:spTree>
    <p:extLst>
      <p:ext uri="{BB962C8B-B14F-4D97-AF65-F5344CB8AC3E}">
        <p14:creationId xmlns:p14="http://schemas.microsoft.com/office/powerpoint/2010/main" val="28986567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4023B89D-17BF-44D2-8D94-497E8766A5FA}"/>
              </a:ext>
            </a:extLst>
          </p:cNvPr>
          <p:cNvSpPr>
            <a:spLocks noGrp="1"/>
          </p:cNvSpPr>
          <p:nvPr>
            <p:ph type="title"/>
          </p:nvPr>
        </p:nvSpPr>
        <p:spPr/>
        <p:txBody>
          <a:bodyPr/>
          <a:lstStyle/>
          <a:p>
            <a:r>
              <a:rPr lang="en-US" dirty="0"/>
              <a:t>References:</a:t>
            </a:r>
            <a:endParaRPr lang="ar-LY" dirty="0"/>
          </a:p>
        </p:txBody>
      </p:sp>
      <p:sp>
        <p:nvSpPr>
          <p:cNvPr id="3" name="عنصر نائب للمحتوى 2">
            <a:extLst>
              <a:ext uri="{FF2B5EF4-FFF2-40B4-BE49-F238E27FC236}">
                <a16:creationId xmlns:a16="http://schemas.microsoft.com/office/drawing/2014/main" id="{09BDDDBC-4D06-46E0-B89A-E39D4BA34708}"/>
              </a:ext>
            </a:extLst>
          </p:cNvPr>
          <p:cNvSpPr>
            <a:spLocks noGrp="1"/>
          </p:cNvSpPr>
          <p:nvPr>
            <p:ph idx="1"/>
          </p:nvPr>
        </p:nvSpPr>
        <p:spPr/>
        <p:txBody>
          <a:bodyPr>
            <a:normAutofit fontScale="92500"/>
          </a:bodyPr>
          <a:lstStyle/>
          <a:p>
            <a:pPr marL="0" indent="0" algn="l">
              <a:lnSpc>
                <a:spcPct val="150000"/>
              </a:lnSpc>
              <a:buNone/>
            </a:pPr>
            <a:r>
              <a:rPr lang="en-US" dirty="0"/>
              <a:t>THEORIES. (n.d.). </a:t>
            </a:r>
            <a:r>
              <a:rPr lang="en-US" dirty="0">
                <a:hlinkClick r:id="rId2"/>
              </a:rPr>
              <a:t>https://www.researchgate.net/publication/330683871_Three_General_Theories_of_Ethics_and_the_Integrative_Role_of_Integrity_Theory_1</a:t>
            </a:r>
            <a:endParaRPr lang="en-US" dirty="0"/>
          </a:p>
          <a:p>
            <a:pPr marL="0" indent="0" algn="l">
              <a:lnSpc>
                <a:spcPct val="150000"/>
              </a:lnSpc>
              <a:buNone/>
            </a:pPr>
            <a:r>
              <a:rPr lang="de-DE" dirty="0"/>
              <a:t>THEORIES. (n.d.-b). </a:t>
            </a:r>
            <a:r>
              <a:rPr lang="de-DE" dirty="0">
                <a:hlinkClick r:id="rId3"/>
              </a:rPr>
              <a:t>https://www.dsef.org/wp-content/uploads/2012/07/EthicalTheories.pdf</a:t>
            </a:r>
            <a:endParaRPr lang="ar-LY" dirty="0"/>
          </a:p>
          <a:p>
            <a:pPr algn="l">
              <a:lnSpc>
                <a:spcPct val="150000"/>
              </a:lnSpc>
            </a:pPr>
            <a:r>
              <a:rPr lang="en-US" dirty="0">
                <a:effectLst/>
              </a:rPr>
              <a:t>Helen Akers Last Modified Date: October 17. (2022, October 17). </a:t>
            </a:r>
            <a:r>
              <a:rPr lang="en-US" i="1" dirty="0">
                <a:effectLst/>
              </a:rPr>
              <a:t>What are the different types of business ethics theories?</a:t>
            </a:r>
            <a:r>
              <a:rPr lang="en-US" dirty="0">
                <a:effectLst/>
              </a:rPr>
              <a:t> Smart Capital Mind. Retrieved November 8, 2022, from https://www.smartcapitalmind.com/what-are-the-different-types-of-business-ethics-theories.htm </a:t>
            </a:r>
          </a:p>
          <a:p>
            <a:pPr marL="0" indent="0" algn="l">
              <a:lnSpc>
                <a:spcPct val="150000"/>
              </a:lnSpc>
              <a:buNone/>
            </a:pPr>
            <a:endParaRPr lang="ar-SA" dirty="0"/>
          </a:p>
          <a:p>
            <a:pPr marL="0" indent="0" algn="l">
              <a:lnSpc>
                <a:spcPct val="150000"/>
              </a:lnSpc>
              <a:buNone/>
            </a:pPr>
            <a:endParaRPr lang="ar-LY" dirty="0"/>
          </a:p>
        </p:txBody>
      </p:sp>
      <p:sp>
        <p:nvSpPr>
          <p:cNvPr id="4" name="عنصر نائب لرقم الشريحة 3">
            <a:extLst>
              <a:ext uri="{FF2B5EF4-FFF2-40B4-BE49-F238E27FC236}">
                <a16:creationId xmlns:a16="http://schemas.microsoft.com/office/drawing/2014/main" id="{FB1DC305-A7D3-4AB2-96E3-E69D3D2563BD}"/>
              </a:ext>
            </a:extLst>
          </p:cNvPr>
          <p:cNvSpPr>
            <a:spLocks noGrp="1"/>
          </p:cNvSpPr>
          <p:nvPr>
            <p:ph type="sldNum" sz="quarter" idx="12"/>
          </p:nvPr>
        </p:nvSpPr>
        <p:spPr/>
        <p:txBody>
          <a:bodyPr/>
          <a:lstStyle/>
          <a:p>
            <a:fld id="{3B8F47F5-F594-4374-ADFE-A7669719BCD9}" type="slidenum">
              <a:rPr lang="ar-LY" smtClean="0"/>
              <a:t>9</a:t>
            </a:fld>
            <a:endParaRPr lang="ar-LY"/>
          </a:p>
        </p:txBody>
      </p:sp>
    </p:spTree>
    <p:extLst>
      <p:ext uri="{BB962C8B-B14F-4D97-AF65-F5344CB8AC3E}">
        <p14:creationId xmlns:p14="http://schemas.microsoft.com/office/powerpoint/2010/main" val="1496163354"/>
      </p:ext>
    </p:extLst>
  </p:cSld>
  <p:clrMapOvr>
    <a:masterClrMapping/>
  </p:clrMapOvr>
</p:sld>
</file>

<file path=ppt/theme/theme1.xml><?xml version="1.0" encoding="utf-8"?>
<a:theme xmlns:a="http://schemas.openxmlformats.org/drawingml/2006/main" name="الشارة">
  <a:themeElements>
    <a:clrScheme name="الشارة">
      <a:dk1>
        <a:sysClr val="windowText" lastClr="000000"/>
      </a:dk1>
      <a:lt1>
        <a:sysClr val="window" lastClr="FFFFFF"/>
      </a:lt1>
      <a:dk2>
        <a:srgbClr val="0B082E"/>
      </a:dk2>
      <a:lt2>
        <a:srgbClr val="F3F3F2"/>
      </a:lt2>
      <a:accent1>
        <a:srgbClr val="62B4C6"/>
      </a:accent1>
      <a:accent2>
        <a:srgbClr val="1B376E"/>
      </a:accent2>
      <a:accent3>
        <a:srgbClr val="9EBE55"/>
      </a:accent3>
      <a:accent4>
        <a:srgbClr val="C65E5E"/>
      </a:accent4>
      <a:accent5>
        <a:srgbClr val="D3BA55"/>
      </a:accent5>
      <a:accent6>
        <a:srgbClr val="96648A"/>
      </a:accent6>
      <a:hlink>
        <a:srgbClr val="62B4C6"/>
      </a:hlink>
      <a:folHlink>
        <a:srgbClr val="96648A"/>
      </a:folHlink>
    </a:clrScheme>
    <a:fontScheme name="الشارة">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الشارة">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D71F8F05-6246-47AF-9E68-E57F6C93F792}"/>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TM10001106[[fn=الشارة]]</Template>
  <TotalTime>447</TotalTime>
  <Words>295</Words>
  <Application>Microsoft Office PowerPoint</Application>
  <PresentationFormat>Widescreen</PresentationFormat>
  <Paragraphs>43</Paragraphs>
  <Slides>10</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Gill Sans MT</vt:lpstr>
      <vt:lpstr>Impact</vt:lpstr>
      <vt:lpstr>Majalla UI</vt:lpstr>
      <vt:lpstr>الشارة</vt:lpstr>
      <vt:lpstr>Libyan International Medical University Faculty of Business Administration</vt:lpstr>
      <vt:lpstr>TABLE OF Contents:</vt:lpstr>
      <vt:lpstr>Introduction: </vt:lpstr>
      <vt:lpstr>types</vt:lpstr>
      <vt:lpstr>Consequential: </vt:lpstr>
      <vt:lpstr>Virtue ethics:  </vt:lpstr>
      <vt:lpstr>Conclusion</vt:lpstr>
      <vt:lpstr>refiection</vt:lpstr>
      <vt:lpstr>References:</vt:lpstr>
      <vt:lpstr>Thank you for your time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Libyan International Medical University Faculty of business administration</dc:title>
  <dc:creator>ROUYA</dc:creator>
  <cp:lastModifiedBy>Maher Fattouh</cp:lastModifiedBy>
  <cp:revision>28</cp:revision>
  <dcterms:created xsi:type="dcterms:W3CDTF">2022-11-07T17:59:15Z</dcterms:created>
  <dcterms:modified xsi:type="dcterms:W3CDTF">2023-02-15T07:01:21Z</dcterms:modified>
</cp:coreProperties>
</file>