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8" r:id="rId5"/>
    <p:sldId id="261" r:id="rId6"/>
    <p:sldId id="265" r:id="rId7"/>
    <p:sldId id="264" r:id="rId8"/>
    <p:sldId id="262" r:id="rId9"/>
    <p:sldId id="267" r:id="rId10"/>
    <p:sldId id="266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059" autoAdjust="0"/>
    <p:restoredTop sz="94660"/>
  </p:normalViewPr>
  <p:slideViewPr>
    <p:cSldViewPr snapToGrid="0">
      <p:cViewPr varScale="1">
        <p:scale>
          <a:sx n="80" d="100"/>
          <a:sy n="80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47EE29C-C1BE-42E4-A0CB-CE695F377F31}" type="datetimeFigureOut">
              <a:rPr lang="ar-SA" smtClean="0"/>
              <a:t>12/04/1443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16C0883-A5A0-4E4A-857B-2AAC1367ECC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8531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C0883-A5A0-4E4A-857B-2AAC1367ECC6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735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C0883-A5A0-4E4A-857B-2AAC1367ECC6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9652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C0883-A5A0-4E4A-857B-2AAC1367ECC6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2309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B998-4C21-46BF-B324-14C8B60E718E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571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FE53-EB0D-4879-9BAF-3AE56818F168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714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FCF6B-90B4-48B3-8C81-99916BA4010A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888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1CF6-9381-45C9-834E-384F8048ACC2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4524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7942-502F-4097-829A-6350627A5501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667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E86-AE72-484E-B8DD-ED252B7F779C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618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A79AA-7CB6-489F-9A4F-4A321E94CF22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16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0971-4B1E-4775-B57F-A8633C62C39D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987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0EEB-7FE1-4E6B-AA04-F58BD05162DF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1261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D242-777F-4183-B724-A70B14CBFC2A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466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7AED-B71E-4CC9-BAF6-6D74E899418B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284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EFB90-AD8B-40F2-8DEE-F33272DC7D9E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AF1EF-485F-409F-AD35-DDC4DE6DBA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9014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blog.smarp.com/change-management-definition-best-practices-example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3251200" y="487362"/>
            <a:ext cx="5511800" cy="1316037"/>
          </a:xfrm>
        </p:spPr>
        <p:txBody>
          <a:bodyPr>
            <a:normAutofit/>
          </a:bodyPr>
          <a:lstStyle/>
          <a:p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Libya International  University Faculty Of  Business Administration</a:t>
            </a:r>
            <a:endParaRPr lang="ar-SA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435100" y="3092277"/>
            <a:ext cx="9144000" cy="1368405"/>
          </a:xfrm>
        </p:spPr>
        <p:txBody>
          <a:bodyPr>
            <a:normAutofit/>
          </a:bodyPr>
          <a:lstStyle/>
          <a:p>
            <a:pPr lvl="0"/>
            <a:r>
              <a:rPr lang="en-US" sz="4000" b="1" dirty="0" smtClean="0">
                <a:solidFill>
                  <a:srgbClr val="4472C4">
                    <a:lumMod val="75000"/>
                  </a:srgbClr>
                </a:solidFill>
              </a:rPr>
              <a:t>The </a:t>
            </a:r>
            <a:r>
              <a:rPr lang="en-US" sz="4000" b="1" dirty="0">
                <a:solidFill>
                  <a:srgbClr val="4472C4">
                    <a:lumMod val="75000"/>
                  </a:srgbClr>
                </a:solidFill>
              </a:rPr>
              <a:t>Nature of Interpersonal  Communication</a:t>
            </a:r>
            <a:endParaRPr lang="ar-SA" sz="4000" b="1" dirty="0">
              <a:solidFill>
                <a:srgbClr val="4472C4">
                  <a:lumMod val="75000"/>
                </a:srgbClr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9863"/>
            <a:ext cx="1640901" cy="166702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8868" y="40554"/>
            <a:ext cx="2578832" cy="1951037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631" y="4705172"/>
            <a:ext cx="2755900" cy="2088775"/>
          </a:xfrm>
          <a:prstGeom prst="rect">
            <a:avLst/>
          </a:prstGeom>
        </p:spPr>
      </p:pic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9DC0-9755-4C2A-ACB3-EFF936D762E7}" type="datetime8">
              <a:rPr lang="ar-LY" smtClean="0"/>
              <a:t>17 تشرين الثاني، 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340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0"/>
            <a:ext cx="12192000" cy="6997700"/>
          </a:xfrm>
          <a:prstGeom prst="rect">
            <a:avLst/>
          </a:prstGeom>
        </p:spPr>
      </p:pic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4410-9863-4291-BAAA-688192188FE2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6523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2277156" y="510947"/>
            <a:ext cx="7620000" cy="401637"/>
          </a:xfrm>
        </p:spPr>
        <p:txBody>
          <a:bodyPr>
            <a:noAutofit/>
          </a:bodyPr>
          <a:lstStyle/>
          <a:p>
            <a:r>
              <a:rPr kumimoji="0" lang="e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TABLE OF CONTENTS :</a:t>
            </a:r>
            <a:endParaRPr lang="ar-SA" sz="36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6" name="Google Shape;1012;p33"/>
          <p:cNvGrpSpPr/>
          <p:nvPr/>
        </p:nvGrpSpPr>
        <p:grpSpPr>
          <a:xfrm>
            <a:off x="7570634" y="5173868"/>
            <a:ext cx="1228338" cy="1310866"/>
            <a:chOff x="2336850" y="1171925"/>
            <a:chExt cx="1815225" cy="1870950"/>
          </a:xfrm>
          <a:solidFill>
            <a:srgbClr val="002060"/>
          </a:solidFill>
        </p:grpSpPr>
        <p:sp>
          <p:nvSpPr>
            <p:cNvPr id="7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1012;p33"/>
          <p:cNvGrpSpPr/>
          <p:nvPr/>
        </p:nvGrpSpPr>
        <p:grpSpPr>
          <a:xfrm>
            <a:off x="351693" y="1823125"/>
            <a:ext cx="1228338" cy="1310866"/>
            <a:chOff x="2336850" y="1171925"/>
            <a:chExt cx="1815225" cy="1870950"/>
          </a:xfrm>
          <a:solidFill>
            <a:srgbClr val="002060"/>
          </a:solidFill>
        </p:grpSpPr>
        <p:sp>
          <p:nvSpPr>
            <p:cNvPr id="15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1012;p33"/>
          <p:cNvGrpSpPr/>
          <p:nvPr/>
        </p:nvGrpSpPr>
        <p:grpSpPr>
          <a:xfrm>
            <a:off x="7615431" y="3464511"/>
            <a:ext cx="1228338" cy="1310866"/>
            <a:chOff x="2336850" y="1171925"/>
            <a:chExt cx="1815225" cy="1870950"/>
          </a:xfrm>
          <a:solidFill>
            <a:srgbClr val="002060"/>
          </a:solidFill>
        </p:grpSpPr>
        <p:sp>
          <p:nvSpPr>
            <p:cNvPr id="21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1012;p33"/>
          <p:cNvGrpSpPr/>
          <p:nvPr/>
        </p:nvGrpSpPr>
        <p:grpSpPr>
          <a:xfrm>
            <a:off x="306896" y="3472297"/>
            <a:ext cx="1228338" cy="1310866"/>
            <a:chOff x="2336850" y="1171925"/>
            <a:chExt cx="1815225" cy="1870950"/>
          </a:xfrm>
          <a:solidFill>
            <a:srgbClr val="002060"/>
          </a:solidFill>
        </p:grpSpPr>
        <p:sp>
          <p:nvSpPr>
            <p:cNvPr id="24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1012;p33"/>
          <p:cNvGrpSpPr/>
          <p:nvPr/>
        </p:nvGrpSpPr>
        <p:grpSpPr>
          <a:xfrm>
            <a:off x="7404359" y="1645160"/>
            <a:ext cx="1228338" cy="1310866"/>
            <a:chOff x="2336850" y="1171925"/>
            <a:chExt cx="1815225" cy="1870950"/>
          </a:xfrm>
          <a:solidFill>
            <a:srgbClr val="002060"/>
          </a:solidFill>
        </p:grpSpPr>
        <p:sp>
          <p:nvSpPr>
            <p:cNvPr id="27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8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7030A0"/>
                </a:solidFill>
              </a:endParaRPr>
            </a:p>
          </p:txBody>
        </p:sp>
      </p:grpSp>
      <p:sp>
        <p:nvSpPr>
          <p:cNvPr id="33" name="مستطيل 32"/>
          <p:cNvSpPr/>
          <p:nvPr/>
        </p:nvSpPr>
        <p:spPr>
          <a:xfrm>
            <a:off x="7596034" y="1865814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02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grpSp>
        <p:nvGrpSpPr>
          <p:cNvPr id="35" name="Google Shape;1012;p33"/>
          <p:cNvGrpSpPr/>
          <p:nvPr/>
        </p:nvGrpSpPr>
        <p:grpSpPr>
          <a:xfrm>
            <a:off x="207657" y="5073094"/>
            <a:ext cx="1228338" cy="1310866"/>
            <a:chOff x="2336850" y="1171925"/>
            <a:chExt cx="1815225" cy="1870950"/>
          </a:xfrm>
          <a:solidFill>
            <a:srgbClr val="002060"/>
          </a:solidFill>
        </p:grpSpPr>
        <p:sp>
          <p:nvSpPr>
            <p:cNvPr id="36" name="Google Shape;1013;p33"/>
            <p:cNvSpPr/>
            <p:nvPr/>
          </p:nvSpPr>
          <p:spPr>
            <a:xfrm>
              <a:off x="2336850" y="1210000"/>
              <a:ext cx="1749025" cy="1832875"/>
            </a:xfrm>
            <a:custGeom>
              <a:avLst/>
              <a:gdLst/>
              <a:ahLst/>
              <a:cxnLst/>
              <a:rect l="l" t="t" r="r" b="b"/>
              <a:pathLst>
                <a:path w="69961" h="73315" extrusionOk="0">
                  <a:moveTo>
                    <a:pt x="5187" y="0"/>
                  </a:moveTo>
                  <a:cubicBezTo>
                    <a:pt x="5186" y="0"/>
                    <a:pt x="0" y="47383"/>
                    <a:pt x="6665" y="73315"/>
                  </a:cubicBezTo>
                  <a:lnTo>
                    <a:pt x="69960" y="70534"/>
                  </a:lnTo>
                  <a:cubicBezTo>
                    <a:pt x="69960" y="70534"/>
                    <a:pt x="56388" y="23813"/>
                    <a:pt x="64730" y="3112"/>
                  </a:cubicBezTo>
                  <a:lnTo>
                    <a:pt x="51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014;p33"/>
            <p:cNvSpPr/>
            <p:nvPr/>
          </p:nvSpPr>
          <p:spPr>
            <a:xfrm>
              <a:off x="2472575" y="1171925"/>
              <a:ext cx="1679500" cy="1669025"/>
            </a:xfrm>
            <a:custGeom>
              <a:avLst/>
              <a:gdLst/>
              <a:ahLst/>
              <a:cxnLst/>
              <a:rect l="l" t="t" r="r" b="b"/>
              <a:pathLst>
                <a:path w="67180" h="66761" extrusionOk="0">
                  <a:moveTo>
                    <a:pt x="0" y="0"/>
                  </a:moveTo>
                  <a:cubicBezTo>
                    <a:pt x="0" y="0"/>
                    <a:pt x="442" y="51157"/>
                    <a:pt x="3046" y="66761"/>
                  </a:cubicBezTo>
                  <a:lnTo>
                    <a:pt x="67180" y="63715"/>
                  </a:lnTo>
                  <a:cubicBezTo>
                    <a:pt x="67180" y="63715"/>
                    <a:pt x="61552" y="13441"/>
                    <a:pt x="637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1020;p33"/>
          <p:cNvSpPr txBox="1">
            <a:spLocks/>
          </p:cNvSpPr>
          <p:nvPr/>
        </p:nvSpPr>
        <p:spPr>
          <a:xfrm>
            <a:off x="1950677" y="1984855"/>
            <a:ext cx="2980085" cy="31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lfa Slab One"/>
              <a:buNone/>
              <a:defRPr sz="1600" b="0" i="0" u="none" strike="noStrike" cap="none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fortaa"/>
              <a:buNone/>
              <a:defRPr sz="2800" b="0" i="0" u="none" strike="noStrike" cap="none">
                <a:solidFill>
                  <a:schemeClr val="dk1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6B8B"/>
              </a:buClr>
              <a:buSzPts val="2800"/>
              <a:buFont typeface="Alfa Slab One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Introduction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</a:b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Alfa Slab One"/>
              <a:sym typeface="Alfa Slab One"/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1720410" y="5262946"/>
            <a:ext cx="2698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>
              <a:buClr>
                <a:srgbClr val="436B8B"/>
              </a:buClr>
              <a:buSzPts val="2800"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lfa Slab One"/>
                <a:sym typeface="Alfa Slab One"/>
              </a:rPr>
              <a:t>Conclusion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40000"/>
                  <a:lumOff val="60000"/>
                </a:schemeClr>
              </a:solidFill>
              <a:effectLst/>
              <a:uLnTx/>
              <a:uFillTx/>
              <a:latin typeface="Alfa Slab One"/>
              <a:sym typeface="Alfa Slab One"/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487627" y="3734704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03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7761945" y="3657389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04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280827" y="5279643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05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508087" y="1984855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01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50" name="مستطيل 49"/>
          <p:cNvSpPr/>
          <p:nvPr/>
        </p:nvSpPr>
        <p:spPr>
          <a:xfrm>
            <a:off x="7795348" y="5380343"/>
            <a:ext cx="870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buClr>
                <a:srgbClr val="436B8B"/>
              </a:buClr>
              <a:buSzPts val="7000"/>
            </a:pPr>
            <a:r>
              <a:rPr kumimoji="0" lang="e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lfa Slab One"/>
                <a:ea typeface="+mn-ea"/>
                <a:cs typeface="+mn-cs"/>
                <a:sym typeface="Alfa Slab One"/>
              </a:rPr>
              <a:t>06</a:t>
            </a:r>
            <a:endParaRPr kumimoji="0" lang="en" sz="4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lfa Slab One"/>
              <a:ea typeface="+mn-ea"/>
              <a:cs typeface="+mn-cs"/>
              <a:sym typeface="Alfa Slab One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9104568" y="3811277"/>
            <a:ext cx="3017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base"/>
            <a:r>
              <a: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neue-haas-unica"/>
              </a:rPr>
              <a:t>P</a:t>
            </a:r>
            <a:r>
              <a:rPr lang="en-US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neue-haas-unica"/>
              </a:rPr>
              <a:t>roblem </a:t>
            </a:r>
            <a:r>
              <a: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neue-haas-unica"/>
              </a:rPr>
              <a:t>S</a:t>
            </a:r>
            <a:r>
              <a:rPr lang="en-US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neue-haas-unica"/>
              </a:rPr>
              <a:t>olving</a:t>
            </a:r>
            <a:endParaRPr lang="en-US" sz="2800" b="1" i="0" dirty="0"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neue-haas-unica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28033" y="3866120"/>
            <a:ext cx="40070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  <a:ea typeface="+mj-ea"/>
                <a:cs typeface="+mj-cs"/>
              </a:rPr>
              <a:t>C</a:t>
            </a:r>
            <a:r>
              <a:rPr lang="en-US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  <a:ea typeface="+mj-ea"/>
                <a:cs typeface="+mj-cs"/>
              </a:rPr>
              <a:t>hange </a:t>
            </a:r>
            <a:r>
              <a: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  <a:ea typeface="+mj-ea"/>
                <a:cs typeface="+mj-cs"/>
              </a:rPr>
              <a:t>M</a:t>
            </a:r>
            <a:r>
              <a:rPr lang="en-US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  <a:ea typeface="+mj-ea"/>
                <a:cs typeface="+mj-cs"/>
              </a:rPr>
              <a:t>anagement </a:t>
            </a:r>
            <a:endParaRPr lang="ar-SA" sz="14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445500" y="2122357"/>
            <a:ext cx="36377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 panose="020B0604020202020204"/>
              </a:rPr>
              <a:t> </a:t>
            </a:r>
            <a:r>
              <a:rPr lang="en-US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 panose="020B0604020202020204"/>
              </a:rPr>
              <a:t>Company </a:t>
            </a:r>
            <a:r>
              <a:rPr lang="en-US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 panose="020B0604020202020204"/>
              </a:rPr>
              <a:t>C</a:t>
            </a:r>
            <a:r>
              <a:rPr lang="en-US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 panose="020B0604020202020204"/>
              </a:rPr>
              <a:t>ulture</a:t>
            </a:r>
            <a:endParaRPr lang="en-US" sz="2800" b="1" i="0" dirty="0"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Alfa Slab One" panose="020B0604020202020204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9257656" y="5380343"/>
            <a:ext cx="26725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 panose="020B0604020202020204" charset="0"/>
                <a:ea typeface="+mj-ea"/>
                <a:cs typeface="+mj-cs"/>
              </a:rPr>
              <a:t>References</a:t>
            </a:r>
            <a:endParaRPr lang="ar-SA" sz="14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477F-A0D4-4476-A13A-131F54331CE7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408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0;p33"/>
          <p:cNvSpPr txBox="1">
            <a:spLocks noGrp="1"/>
          </p:cNvSpPr>
          <p:nvPr>
            <p:ph type="ctrTitle"/>
          </p:nvPr>
        </p:nvSpPr>
        <p:spPr>
          <a:xfrm>
            <a:off x="562488" y="581414"/>
            <a:ext cx="6045200" cy="8588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Introduction</a:t>
            </a:r>
            <a:r>
              <a:rPr lang="en-US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 </a:t>
            </a:r>
            <a:r>
              <a:rPr lang="en-US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:</a:t>
            </a:r>
            <a:r>
              <a:rPr lang="ar-SA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  </a:t>
            </a:r>
            <a:br>
              <a:rPr lang="ar-SA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r>
              <a:rPr lang="ar-SA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/>
            </a:r>
            <a:br>
              <a:rPr lang="ar-SA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endParaRPr sz="4400" b="1" dirty="0">
              <a:solidFill>
                <a:schemeClr val="accent5">
                  <a:lumMod val="40000"/>
                  <a:lumOff val="60000"/>
                </a:schemeClr>
              </a:solidFill>
              <a:latin typeface="Alfa Slab One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62488" y="1631950"/>
            <a:ext cx="9144000" cy="2216150"/>
          </a:xfrm>
        </p:spPr>
        <p:txBody>
          <a:bodyPr>
            <a:noAutofit/>
          </a:bodyPr>
          <a:lstStyle/>
          <a:p>
            <a:pPr algn="just"/>
            <a:endParaRPr lang="en-US" sz="3200" dirty="0" smtClean="0">
              <a:cs typeface="+mj-cs"/>
            </a:endParaRPr>
          </a:p>
          <a:p>
            <a:pPr algn="just" rtl="0"/>
            <a:r>
              <a:rPr lang="en-US" sz="3200" dirty="0" smtClean="0">
                <a:solidFill>
                  <a:srgbClr val="3C3C3C"/>
                </a:solidFill>
                <a:cs typeface="+mj-cs"/>
              </a:rPr>
              <a:t>Interpersonal </a:t>
            </a:r>
            <a:r>
              <a:rPr lang="en-US" sz="3200" dirty="0">
                <a:solidFill>
                  <a:srgbClr val="3C3C3C"/>
                </a:solidFill>
                <a:cs typeface="+mj-cs"/>
              </a:rPr>
              <a:t>communication is the process of </a:t>
            </a:r>
            <a:r>
              <a:rPr lang="en-US" sz="3200" b="1" dirty="0">
                <a:solidFill>
                  <a:srgbClr val="3C3C3C"/>
                </a:solidFill>
                <a:cs typeface="+mj-cs"/>
              </a:rPr>
              <a:t>exchange of information</a:t>
            </a:r>
            <a:r>
              <a:rPr lang="en-US" sz="3200" dirty="0">
                <a:solidFill>
                  <a:srgbClr val="3C3C3C"/>
                </a:solidFill>
                <a:cs typeface="+mj-cs"/>
              </a:rPr>
              <a:t>, ideas and feelings between two or more people through verbal or non-verbal </a:t>
            </a:r>
            <a:r>
              <a:rPr lang="en-US" sz="3200" dirty="0" smtClean="0">
                <a:solidFill>
                  <a:srgbClr val="3C3C3C"/>
                </a:solidFill>
                <a:cs typeface="+mj-cs"/>
              </a:rPr>
              <a:t>methods</a:t>
            </a:r>
            <a:r>
              <a:rPr lang="en-US" sz="3200" dirty="0">
                <a:solidFill>
                  <a:srgbClr val="3C3C3C"/>
                </a:solidFill>
                <a:cs typeface="+mj-cs"/>
              </a:rPr>
              <a:t>.</a:t>
            </a:r>
            <a:endParaRPr lang="ar-SA" sz="3200" dirty="0"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550" y="4318000"/>
            <a:ext cx="2247900" cy="224790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4788" y="4318000"/>
            <a:ext cx="2571750" cy="238125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1425" y="4327471"/>
            <a:ext cx="1730375" cy="2228958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300" y="2264957"/>
            <a:ext cx="321188" cy="325843"/>
          </a:xfrm>
          <a:prstGeom prst="rect">
            <a:avLst/>
          </a:prstGeom>
        </p:spPr>
      </p:pic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CBB87-F2B6-425F-B17F-E4EC5548EE3D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365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2057400" y="259554"/>
            <a:ext cx="7404100" cy="1062037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Learning Objectives:</a:t>
            </a:r>
            <a:endParaRPr 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1CF6-9381-45C9-834E-384F8048ACC2}" type="datetime8">
              <a:rPr lang="ar-LY" smtClean="0"/>
              <a:t>17 تشرين الثاني، 21</a:t>
            </a:fld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4</a:t>
            </a:fld>
            <a:endParaRPr lang="ar-SA"/>
          </a:p>
        </p:txBody>
      </p:sp>
      <p:sp>
        <p:nvSpPr>
          <p:cNvPr id="10" name="وسيلة شرح على شكل سحابة 9"/>
          <p:cNvSpPr/>
          <p:nvPr/>
        </p:nvSpPr>
        <p:spPr>
          <a:xfrm>
            <a:off x="1397000" y="2014933"/>
            <a:ext cx="10363200" cy="3648075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n-US" sz="4000" b="1" dirty="0">
                <a:solidFill>
                  <a:srgbClr val="4472C4">
                    <a:lumMod val="75000"/>
                  </a:srgbClr>
                </a:solidFill>
              </a:rPr>
              <a:t>Discuss </a:t>
            </a:r>
            <a:r>
              <a:rPr lang="en-US" sz="4000" b="1" dirty="0" smtClean="0">
                <a:solidFill>
                  <a:srgbClr val="4472C4">
                    <a:lumMod val="75000"/>
                  </a:srgbClr>
                </a:solidFill>
              </a:rPr>
              <a:t>the </a:t>
            </a:r>
            <a:r>
              <a:rPr lang="en-US" sz="4000" b="1" dirty="0">
                <a:solidFill>
                  <a:srgbClr val="4472C4">
                    <a:lumMod val="75000"/>
                  </a:srgbClr>
                </a:solidFill>
              </a:rPr>
              <a:t>Nature </a:t>
            </a:r>
            <a:r>
              <a:rPr lang="en-US" sz="4000" b="1" dirty="0" smtClean="0">
                <a:solidFill>
                  <a:srgbClr val="4472C4">
                    <a:lumMod val="75000"/>
                  </a:srgbClr>
                </a:solidFill>
              </a:rPr>
              <a:t>of </a:t>
            </a:r>
            <a:r>
              <a:rPr lang="en-US" sz="4000" b="1" dirty="0">
                <a:solidFill>
                  <a:srgbClr val="4472C4">
                    <a:lumMod val="75000"/>
                  </a:srgbClr>
                </a:solidFill>
              </a:rPr>
              <a:t>Interpersonal  Communication</a:t>
            </a:r>
            <a:endParaRPr lang="ar-SA" sz="4000" b="1" dirty="0">
              <a:solidFill>
                <a:srgbClr val="4472C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644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5435600" y="587513"/>
            <a:ext cx="5918200" cy="2014537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C</a:t>
            </a:r>
            <a:r>
              <a:rPr lang="en-US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ompany</a:t>
            </a:r>
            <a:r>
              <a:rPr lang="en-US" sz="4400" b="1" i="0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Alfa Slab One"/>
              </a:rPr>
              <a:t> Culture:</a:t>
            </a:r>
            <a:r>
              <a:rPr lang="ar-SA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/>
            </a:r>
            <a:br>
              <a:rPr lang="ar-SA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endParaRPr lang="ar-SA" sz="4400" b="1" dirty="0">
              <a:solidFill>
                <a:schemeClr val="accent5">
                  <a:lumMod val="40000"/>
                  <a:lumOff val="60000"/>
                </a:schemeClr>
              </a:solidFill>
              <a:latin typeface="Alfa Slab One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5435600" y="2584450"/>
            <a:ext cx="6743700" cy="3771900"/>
          </a:xfrm>
        </p:spPr>
        <p:txBody>
          <a:bodyPr>
            <a:normAutofit/>
          </a:bodyPr>
          <a:lstStyle/>
          <a:p>
            <a:pPr algn="just" rtl="0"/>
            <a:r>
              <a:rPr lang="en-US" sz="3200" dirty="0" smtClean="0">
                <a:cs typeface="+mj-cs"/>
              </a:rPr>
              <a:t>When </a:t>
            </a:r>
            <a:r>
              <a:rPr lang="en-US" sz="3200" dirty="0">
                <a:cs typeface="+mj-cs"/>
              </a:rPr>
              <a:t>employees possess good interpersonal communication skills, organizational culture becomes more synergic and positive.</a:t>
            </a:r>
            <a:endParaRPr lang="ar-SA" sz="3200" dirty="0">
              <a:cs typeface="+mj-cs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5" y="812843"/>
            <a:ext cx="4813300" cy="5422857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040" y="2610850"/>
            <a:ext cx="342560" cy="347525"/>
          </a:xfrm>
          <a:prstGeom prst="rect">
            <a:avLst/>
          </a:prstGeom>
        </p:spPr>
      </p:pic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3EA-C7C2-49B4-B657-C8F88086EFA4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288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541558" y="364435"/>
            <a:ext cx="6896100" cy="1620837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C</a:t>
            </a:r>
            <a:r>
              <a:rPr lang="en-US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hange Management: </a:t>
            </a:r>
            <a:r>
              <a:rPr lang="ar-SA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/>
            </a:r>
            <a:br>
              <a:rPr lang="ar-SA" sz="3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endParaRPr lang="ar-SA" sz="3600" b="1" dirty="0">
              <a:solidFill>
                <a:schemeClr val="accent5">
                  <a:lumMod val="40000"/>
                  <a:lumOff val="60000"/>
                </a:schemeClr>
              </a:solidFill>
              <a:latin typeface="Alfa Slab One"/>
            </a:endParaRPr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806228" y="2312396"/>
            <a:ext cx="6592814" cy="1768869"/>
          </a:xfrm>
        </p:spPr>
        <p:txBody>
          <a:bodyPr>
            <a:noAutofit/>
          </a:bodyPr>
          <a:lstStyle/>
          <a:p>
            <a:pPr algn="just" rtl="0" fontAlgn="base"/>
            <a:r>
              <a:rPr lang="en-US" sz="2800" dirty="0"/>
              <a:t>Good interpersonal communication is very important during </a:t>
            </a:r>
            <a:r>
              <a:rPr lang="en-US" sz="2800" b="1" u="sng" dirty="0">
                <a:hlinkClick r:id="rId2"/>
              </a:rPr>
              <a:t>change management efforts</a:t>
            </a:r>
            <a:r>
              <a:rPr lang="en-US" sz="2800" dirty="0"/>
              <a:t> within organizations. </a:t>
            </a:r>
          </a:p>
          <a:p>
            <a:pPr algn="just" rtl="0" fontAlgn="base"/>
            <a:r>
              <a:rPr lang="en-US" sz="2800" dirty="0"/>
              <a:t>Effective employee communication helps employees better understand the change, align with it and collaboratively work towards implementing the change successfully. </a:t>
            </a:r>
          </a:p>
          <a:p>
            <a:pPr algn="l"/>
            <a:endParaRPr lang="ar-SA" sz="2800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658" y="444501"/>
            <a:ext cx="4756150" cy="6086677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09" y="2413996"/>
            <a:ext cx="341519" cy="346469"/>
          </a:xfrm>
          <a:prstGeom prst="rect">
            <a:avLst/>
          </a:prstGeom>
        </p:spPr>
      </p:pic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117B-5836-433C-950D-39A167232CC1}" type="datetime8">
              <a:rPr lang="ar-LY" smtClean="0"/>
              <a:t>17 تشرين الثاني، 21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6</a:t>
            </a:fld>
            <a:endParaRPr lang="ar-SA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514" y="3636249"/>
            <a:ext cx="322098" cy="32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506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616568" y="1200544"/>
            <a:ext cx="5232400" cy="1506537"/>
          </a:xfrm>
        </p:spPr>
        <p:txBody>
          <a:bodyPr>
            <a:noAutofit/>
          </a:bodyPr>
          <a:lstStyle/>
          <a:p>
            <a:pPr algn="l"/>
            <a:r>
              <a:rPr lang="ar-SA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/>
            </a:r>
            <a:br>
              <a:rPr lang="ar-SA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Problem </a:t>
            </a:r>
            <a:r>
              <a:rPr lang="en-US" sz="4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Solving:</a:t>
            </a:r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/>
            </a:r>
            <a:b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/>
            </a:r>
            <a:b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endParaRPr lang="ar-SA" sz="4000" b="1" dirty="0">
              <a:solidFill>
                <a:schemeClr val="accent5">
                  <a:lumMod val="40000"/>
                  <a:lumOff val="60000"/>
                </a:schemeClr>
              </a:solidFill>
              <a:latin typeface="Alfa Slab One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565664" y="2147888"/>
            <a:ext cx="6362700" cy="3700462"/>
          </a:xfrm>
        </p:spPr>
        <p:txBody>
          <a:bodyPr>
            <a:noAutofit/>
          </a:bodyPr>
          <a:lstStyle/>
          <a:p>
            <a:pPr algn="just" rtl="0" fontAlgn="base"/>
            <a:r>
              <a:rPr lang="en-US" sz="3600" b="1" dirty="0">
                <a:solidFill>
                  <a:srgbClr val="3C3C3C"/>
                </a:solidFill>
              </a:rPr>
              <a:t> </a:t>
            </a:r>
            <a:r>
              <a:rPr lang="en-US" sz="3600" dirty="0" smtClean="0">
                <a:solidFill>
                  <a:srgbClr val="3C3C3C"/>
                </a:solidFill>
              </a:rPr>
              <a:t>Interpersonal </a:t>
            </a:r>
            <a:r>
              <a:rPr lang="en-US" sz="3600" dirty="0">
                <a:solidFill>
                  <a:srgbClr val="3C3C3C"/>
                </a:solidFill>
              </a:rPr>
              <a:t>communication skills are necessary because they </a:t>
            </a:r>
            <a:r>
              <a:rPr lang="en-US" sz="3600" b="1" dirty="0">
                <a:solidFill>
                  <a:srgbClr val="3C3C3C"/>
                </a:solidFill>
              </a:rPr>
              <a:t>allow people to </a:t>
            </a:r>
            <a:r>
              <a:rPr lang="en-US" sz="4000" b="1" dirty="0">
                <a:solidFill>
                  <a:srgbClr val="3C3C3C"/>
                </a:solidFill>
              </a:rPr>
              <a:t>discuss</a:t>
            </a:r>
            <a:r>
              <a:rPr lang="en-US" sz="3600" b="1" dirty="0">
                <a:solidFill>
                  <a:srgbClr val="3C3C3C"/>
                </a:solidFill>
              </a:rPr>
              <a:t> problems</a:t>
            </a:r>
            <a:r>
              <a:rPr lang="en-US" sz="3600" dirty="0">
                <a:solidFill>
                  <a:srgbClr val="3C3C3C"/>
                </a:solidFill>
              </a:rPr>
              <a:t> and weigh the pros and cons of alternatives before coming up with the final </a:t>
            </a:r>
            <a:r>
              <a:rPr lang="en-US" sz="3600" dirty="0" smtClean="0">
                <a:solidFill>
                  <a:srgbClr val="3C3C3C"/>
                </a:solidFill>
              </a:rPr>
              <a:t>solution.</a:t>
            </a:r>
            <a:endParaRPr lang="en-US" sz="3600" dirty="0">
              <a:solidFill>
                <a:srgbClr val="3C3C3C"/>
              </a:solidFill>
            </a:endParaRPr>
          </a:p>
          <a:p>
            <a:pPr algn="l"/>
            <a:endParaRPr lang="ar-SA" sz="3600" dirty="0"/>
          </a:p>
        </p:txBody>
      </p:sp>
      <p:sp>
        <p:nvSpPr>
          <p:cNvPr id="10" name="مستطيل 9"/>
          <p:cNvSpPr/>
          <p:nvPr/>
        </p:nvSpPr>
        <p:spPr>
          <a:xfrm>
            <a:off x="5657850" y="5848350"/>
            <a:ext cx="4584700" cy="6945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218" y="5727700"/>
            <a:ext cx="4628532" cy="10858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218" y="1200544"/>
            <a:ext cx="774082" cy="45271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566" y="584200"/>
            <a:ext cx="4903436" cy="6242051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360" y="2262615"/>
            <a:ext cx="367407" cy="372732"/>
          </a:xfrm>
          <a:prstGeom prst="rect">
            <a:avLst/>
          </a:prstGeom>
        </p:spPr>
      </p:pic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53C8E-C810-42BA-950D-34310D1D8FF1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992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660400" y="1080597"/>
            <a:ext cx="6584950" cy="960437"/>
          </a:xfrm>
        </p:spPr>
        <p:txBody>
          <a:bodyPr>
            <a:noAutofit/>
          </a:bodyPr>
          <a:lstStyle/>
          <a:p>
            <a:pPr algn="l"/>
            <a:r>
              <a:rPr lang="en-US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  <a:t>Conclusion:</a:t>
            </a:r>
            <a:br>
              <a:rPr lang="en-US" sz="4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/>
              </a:rPr>
            </a:br>
            <a:endParaRPr lang="ar-SA" sz="4400" b="1" dirty="0">
              <a:solidFill>
                <a:schemeClr val="accent5">
                  <a:lumMod val="40000"/>
                  <a:lumOff val="60000"/>
                </a:schemeClr>
              </a:solidFill>
              <a:latin typeface="Alfa Slab One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838200" y="2354463"/>
            <a:ext cx="9144000" cy="1655762"/>
          </a:xfrm>
        </p:spPr>
        <p:txBody>
          <a:bodyPr>
            <a:noAutofit/>
          </a:bodyPr>
          <a:lstStyle/>
          <a:p>
            <a:pPr algn="just" rtl="0"/>
            <a:r>
              <a:rPr lang="en-US" sz="3200" dirty="0"/>
              <a:t>Communication is the process of transmitting information and common understanding from one person to another. </a:t>
            </a:r>
            <a:endParaRPr lang="en-US" sz="3200" dirty="0" smtClean="0"/>
          </a:p>
          <a:p>
            <a:pPr algn="just" rtl="0"/>
            <a:r>
              <a:rPr lang="en-US" sz="3200" dirty="0" smtClean="0"/>
              <a:t>Every </a:t>
            </a:r>
            <a:r>
              <a:rPr lang="en-US" sz="3200" dirty="0"/>
              <a:t>organization, regardless of industry or country, seeks to be more effective and achieve superior results. </a:t>
            </a:r>
            <a:endParaRPr lang="ar-SA" sz="3200" dirty="0">
              <a:latin typeface="Alfa Slab One"/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482600" y="2452991"/>
            <a:ext cx="355600" cy="283368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EA69-3153-42F9-9748-18B8CAB98BF1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0764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88950" y="58738"/>
            <a:ext cx="44831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lfa Slab One" panose="020B0604020202020204" charset="0"/>
              </a:rPr>
              <a:t>References:</a:t>
            </a:r>
            <a:r>
              <a:rPr lang="ar-SA" sz="18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/>
            </a:r>
            <a:br>
              <a:rPr lang="ar-SA" sz="18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ar-SA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222250" y="2716213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800" i="1" dirty="0"/>
              <a:t>I</a:t>
            </a:r>
            <a:r>
              <a:rPr lang="en-US" sz="2800" i="1" dirty="0" smtClean="0"/>
              <a:t>nterpersonal </a:t>
            </a:r>
            <a:r>
              <a:rPr lang="en-US" sz="2800" i="1" dirty="0"/>
              <a:t>C</a:t>
            </a:r>
            <a:r>
              <a:rPr lang="en-US" sz="2800" i="1" dirty="0" smtClean="0"/>
              <a:t>ommunication</a:t>
            </a:r>
            <a:r>
              <a:rPr lang="en-US" sz="2800" dirty="0"/>
              <a:t>. (2020, July 2). Google. Retrieved October 19, 2021, from https://blog.smarp.com/interpersonal-communication-definition-importance-and-must-have-skills</a:t>
            </a:r>
          </a:p>
          <a:p>
            <a:pPr algn="l"/>
            <a:endParaRPr lang="ar-SA" sz="280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1CC0-FF04-4425-B5B7-B5BBC3F8FB2C}" type="datetime8">
              <a:rPr lang="ar-LY" smtClean="0"/>
              <a:t>17 تشرين الثاني، 21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F1EF-485F-409F-AD35-DDC4DE6DBA81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022214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155</Words>
  <Application>Microsoft Office PowerPoint</Application>
  <PresentationFormat>Widescreen</PresentationFormat>
  <Paragraphs>54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Alfa Slab One</vt:lpstr>
      <vt:lpstr>Arial</vt:lpstr>
      <vt:lpstr>Calibri</vt:lpstr>
      <vt:lpstr>Calibri Light</vt:lpstr>
      <vt:lpstr>neue-haas-unica</vt:lpstr>
      <vt:lpstr>Times New Roman</vt:lpstr>
      <vt:lpstr>نسق Office</vt:lpstr>
      <vt:lpstr>Libya International  University Faculty Of  Business Administration</vt:lpstr>
      <vt:lpstr>TABLE OF CONTENTS :</vt:lpstr>
      <vt:lpstr>Introduction :    </vt:lpstr>
      <vt:lpstr>Learning Objectives:</vt:lpstr>
      <vt:lpstr>Company Culture: </vt:lpstr>
      <vt:lpstr>Change Management:  </vt:lpstr>
      <vt:lpstr> Problem Solving:  </vt:lpstr>
      <vt:lpstr>Conclusion: </vt:lpstr>
      <vt:lpstr> References: 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 International  University Faculty Of  Business Administration</dc:title>
  <dc:creator>DR.Ahmed Saker 2O14</dc:creator>
  <cp:lastModifiedBy>Maher Fattouh</cp:lastModifiedBy>
  <cp:revision>58</cp:revision>
  <dcterms:created xsi:type="dcterms:W3CDTF">2021-06-19T02:36:14Z</dcterms:created>
  <dcterms:modified xsi:type="dcterms:W3CDTF">2021-11-17T07:13:02Z</dcterms:modified>
</cp:coreProperties>
</file>