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mohamed_3189@limu.edu.ly"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he Main Factors that influence the Consumer Buyer Behavior"/>
          <p:cNvSpPr txBox="1">
            <a:spLocks noGrp="1"/>
          </p:cNvSpPr>
          <p:nvPr>
            <p:ph type="ctrTitle"/>
          </p:nvPr>
        </p:nvSpPr>
        <p:spPr>
          <a:prstGeom prst="rect">
            <a:avLst/>
          </a:prstGeom>
        </p:spPr>
        <p:txBody>
          <a:bodyPr/>
          <a:lstStyle/>
          <a:p>
            <a:r>
              <a:rPr lang="en-US" dirty="0"/>
              <a:t>The Main Factors That Influence the Consumer Buyer Behavior </a:t>
            </a:r>
            <a:endParaRPr dirty="0"/>
          </a:p>
        </p:txBody>
      </p:sp>
      <p:pic>
        <p:nvPicPr>
          <p:cNvPr id="152" name="Screen Shot 2021-10-26 at 8.05.54 PM.png" descr="Screen Shot 2021-10-26 at 8.05.54 PM.png"/>
          <p:cNvPicPr>
            <a:picLocks noChangeAspect="1"/>
          </p:cNvPicPr>
          <p:nvPr/>
        </p:nvPicPr>
        <p:blipFill>
          <a:blip r:embed="rId2">
            <a:extLst/>
          </a:blip>
          <a:stretch>
            <a:fillRect/>
          </a:stretch>
        </p:blipFill>
        <p:spPr>
          <a:xfrm>
            <a:off x="1542387" y="-9738"/>
            <a:ext cx="3737734" cy="3984178"/>
          </a:xfrm>
          <a:prstGeom prst="rect">
            <a:avLst/>
          </a:prstGeom>
          <a:ln w="12700">
            <a:miter lim="400000"/>
          </a:ln>
        </p:spPr>
      </p:pic>
      <p:pic>
        <p:nvPicPr>
          <p:cNvPr id="153" name="Screen Shot 2021-10-26 at 9.55.32 PM.png" descr="Screen Shot 2021-10-26 at 9.55.32 PM.png"/>
          <p:cNvPicPr>
            <a:picLocks noChangeAspect="1"/>
          </p:cNvPicPr>
          <p:nvPr/>
        </p:nvPicPr>
        <p:blipFill>
          <a:blip r:embed="rId3">
            <a:extLst/>
          </a:blip>
          <a:stretch>
            <a:fillRect/>
          </a:stretch>
        </p:blipFill>
        <p:spPr>
          <a:xfrm>
            <a:off x="7033200" y="926417"/>
            <a:ext cx="10988303" cy="2111867"/>
          </a:xfrm>
          <a:prstGeom prst="rect">
            <a:avLst/>
          </a:prstGeom>
          <a:ln w="12700">
            <a:miter lim="400000"/>
          </a:ln>
        </p:spPr>
      </p:pic>
      <p:pic>
        <p:nvPicPr>
          <p:cNvPr id="154" name="Screenshot_20211108-120509_Facebook.jpg" descr="Screenshot_20211108-120509_Facebook.jpg"/>
          <p:cNvPicPr>
            <a:picLocks noChangeAspect="1"/>
          </p:cNvPicPr>
          <p:nvPr/>
        </p:nvPicPr>
        <p:blipFill>
          <a:blip r:embed="rId4">
            <a:extLst/>
          </a:blip>
          <a:stretch>
            <a:fillRect/>
          </a:stretch>
        </p:blipFill>
        <p:spPr>
          <a:xfrm>
            <a:off x="19774582" y="561471"/>
            <a:ext cx="2873688" cy="2841759"/>
          </a:xfrm>
          <a:prstGeom prst="rect">
            <a:avLst/>
          </a:prstGeom>
          <a:ln w="12700">
            <a:miter lim="400000"/>
          </a:ln>
        </p:spPr>
      </p:pic>
      <p:sp>
        <p:nvSpPr>
          <p:cNvPr id="155" name="Mohamed fadel"/>
          <p:cNvSpPr txBox="1"/>
          <p:nvPr/>
        </p:nvSpPr>
        <p:spPr>
          <a:xfrm>
            <a:off x="1206499" y="11338533"/>
            <a:ext cx="21971002" cy="636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l" defTabSz="825500">
              <a:defRPr sz="3600" b="1">
                <a:solidFill>
                  <a:srgbClr val="000000"/>
                </a:solidFill>
              </a:defRPr>
            </a:lvl1pPr>
          </a:lstStyle>
          <a:p>
            <a:r>
              <a:t>Mohamed fadel </a:t>
            </a:r>
          </a:p>
        </p:txBody>
      </p:sp>
      <p:sp>
        <p:nvSpPr>
          <p:cNvPr id="156" name="Email: mohamed_3189@limu.edu.ly"/>
          <p:cNvSpPr txBox="1"/>
          <p:nvPr/>
        </p:nvSpPr>
        <p:spPr>
          <a:xfrm>
            <a:off x="857083" y="12055783"/>
            <a:ext cx="8305227"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Email: mohamed_3189@limu.edu.ly</a:t>
            </a:r>
          </a:p>
        </p:txBody>
      </p:sp>
      <p:sp>
        <p:nvSpPr>
          <p:cNvPr id="157" name="3189 :  mohamed_3189@limu.edu.ly."/>
          <p:cNvSpPr txBox="1"/>
          <p:nvPr/>
        </p:nvSpPr>
        <p:spPr>
          <a:xfrm>
            <a:off x="10341833" y="12086797"/>
            <a:ext cx="2034947" cy="585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3200" b="1">
                <a:solidFill>
                  <a:srgbClr val="000000"/>
                </a:solidFill>
              </a:defRPr>
            </a:lvl1pPr>
          </a:lstStyle>
          <a:p>
            <a:r>
              <a:t>3189         </a:t>
            </a:r>
          </a:p>
        </p:txBody>
      </p:sp>
      <p:sp>
        <p:nvSpPr>
          <p:cNvPr id="158" name="Id number"/>
          <p:cNvSpPr txBox="1"/>
          <p:nvPr/>
        </p:nvSpPr>
        <p:spPr>
          <a:xfrm>
            <a:off x="10129895" y="11333453"/>
            <a:ext cx="2458823"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a:solidFill>
                  <a:srgbClr val="000000"/>
                </a:solidFill>
              </a:defRPr>
            </a:lvl1pPr>
          </a:lstStyle>
          <a:p>
            <a:r>
              <a:t>Id number </a:t>
            </a:r>
          </a:p>
        </p:txBody>
      </p:sp>
      <p:sp>
        <p:nvSpPr>
          <p:cNvPr id="159" name="Email"/>
          <p:cNvSpPr txBox="1"/>
          <p:nvPr/>
        </p:nvSpPr>
        <p:spPr>
          <a:xfrm>
            <a:off x="14734725" y="12055783"/>
            <a:ext cx="6252211"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u="sng">
                <a:solidFill>
                  <a:srgbClr val="000000"/>
                </a:solidFill>
                <a:hlinkClick r:id="rId5"/>
              </a:defRPr>
            </a:lvl1pPr>
          </a:lstStyle>
          <a:p>
            <a:pPr>
              <a:defRPr u="none"/>
            </a:pPr>
            <a:r>
              <a:rPr u="sng">
                <a:hlinkClick r:id="rId5"/>
              </a:rPr>
              <a:t>mohamed_3189@limu.edu.ly</a:t>
            </a:r>
          </a:p>
        </p:txBody>
      </p:sp>
      <p:sp>
        <p:nvSpPr>
          <p:cNvPr id="160" name="13\4\2022"/>
          <p:cNvSpPr txBox="1"/>
          <p:nvPr/>
        </p:nvSpPr>
        <p:spPr>
          <a:xfrm>
            <a:off x="19720718" y="12783193"/>
            <a:ext cx="2981416"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13\4\2022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able of contents"/>
          <p:cNvSpPr txBox="1"/>
          <p:nvPr/>
        </p:nvSpPr>
        <p:spPr>
          <a:xfrm>
            <a:off x="9790842" y="589434"/>
            <a:ext cx="4802316" cy="783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Table of contents</a:t>
            </a:r>
          </a:p>
        </p:txBody>
      </p:sp>
      <p:grpSp>
        <p:nvGrpSpPr>
          <p:cNvPr id="169" name="Group"/>
          <p:cNvGrpSpPr/>
          <p:nvPr/>
        </p:nvGrpSpPr>
        <p:grpSpPr>
          <a:xfrm>
            <a:off x="1960923" y="2603129"/>
            <a:ext cx="10949237" cy="8142037"/>
            <a:chOff x="0" y="0"/>
            <a:chExt cx="10949236" cy="8142036"/>
          </a:xfrm>
        </p:grpSpPr>
        <p:sp>
          <p:nvSpPr>
            <p:cNvPr id="163" name="Introduction."/>
            <p:cNvSpPr txBox="1"/>
            <p:nvPr/>
          </p:nvSpPr>
          <p:spPr>
            <a:xfrm>
              <a:off x="0" y="0"/>
              <a:ext cx="3717036" cy="1331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Introduction.</a:t>
              </a:r>
            </a:p>
          </p:txBody>
        </p:sp>
        <p:sp>
          <p:nvSpPr>
            <p:cNvPr id="164" name="What is consumer."/>
            <p:cNvSpPr txBox="1"/>
            <p:nvPr/>
          </p:nvSpPr>
          <p:spPr>
            <a:xfrm>
              <a:off x="391955" y="1427467"/>
              <a:ext cx="5081017" cy="7091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What is consumer.</a:t>
              </a:r>
            </a:p>
          </p:txBody>
        </p:sp>
        <p:sp>
          <p:nvSpPr>
            <p:cNvPr id="165" name="Reference."/>
            <p:cNvSpPr txBox="1"/>
            <p:nvPr/>
          </p:nvSpPr>
          <p:spPr>
            <a:xfrm>
              <a:off x="93725" y="6810571"/>
              <a:ext cx="3529585" cy="133146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Reference.  </a:t>
              </a:r>
            </a:p>
          </p:txBody>
        </p:sp>
        <p:sp>
          <p:nvSpPr>
            <p:cNvPr id="166" name="Conclusion."/>
            <p:cNvSpPr txBox="1"/>
            <p:nvPr/>
          </p:nvSpPr>
          <p:spPr>
            <a:xfrm>
              <a:off x="137683" y="5421949"/>
              <a:ext cx="3773425" cy="133146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Conclusion.  </a:t>
              </a:r>
            </a:p>
          </p:txBody>
        </p:sp>
        <p:sp>
          <p:nvSpPr>
            <p:cNvPr id="167" name="What is consumer behavior ."/>
            <p:cNvSpPr txBox="1"/>
            <p:nvPr/>
          </p:nvSpPr>
          <p:spPr>
            <a:xfrm>
              <a:off x="410576" y="2601057"/>
              <a:ext cx="7508241" cy="70916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What is consumer behavior .</a:t>
              </a:r>
            </a:p>
          </p:txBody>
        </p:sp>
        <p:sp>
          <p:nvSpPr>
            <p:cNvPr id="168" name="Factors that influence consumer behavior"/>
            <p:cNvSpPr txBox="1"/>
            <p:nvPr/>
          </p:nvSpPr>
          <p:spPr>
            <a:xfrm>
              <a:off x="81592" y="4011503"/>
              <a:ext cx="10867645" cy="70916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marL="508000" indent="-508000" algn="just">
                <a:buSzPct val="123000"/>
                <a:buChar char="•"/>
                <a:defRPr sz="4000" b="1"/>
              </a:lvl1pPr>
            </a:lstStyle>
            <a:p>
              <a:r>
                <a:t>Factors that influence consumer behavior </a:t>
              </a:r>
            </a:p>
          </p:txBody>
        </p:sp>
      </p:grpSp>
      <p:sp>
        <p:nvSpPr>
          <p:cNvPr id="170" name="Slide Number"/>
          <p:cNvSpPr txBox="1">
            <a:spLocks noGrp="1"/>
          </p:cNvSpPr>
          <p:nvPr>
            <p:ph type="sldNum" sz="quarter" idx="4294967295"/>
          </p:nvPr>
        </p:nvSpPr>
        <p:spPr>
          <a:xfrm>
            <a:off x="12065050" y="12981888"/>
            <a:ext cx="253899"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2500"/>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Introduction"/>
          <p:cNvSpPr txBox="1"/>
          <p:nvPr/>
        </p:nvSpPr>
        <p:spPr>
          <a:xfrm>
            <a:off x="10473499" y="561016"/>
            <a:ext cx="343700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Introduction</a:t>
            </a:r>
          </a:p>
        </p:txBody>
      </p:sp>
      <p:sp>
        <p:nvSpPr>
          <p:cNvPr id="173" name="What is a consumer?"/>
          <p:cNvSpPr txBox="1"/>
          <p:nvPr/>
        </p:nvSpPr>
        <p:spPr>
          <a:xfrm>
            <a:off x="1419511" y="2237994"/>
            <a:ext cx="5639817"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pPr>
              <a:defRPr sz="2400"/>
            </a:pPr>
            <a:r>
              <a:rPr sz="4000"/>
              <a:t>What is a consumer? </a:t>
            </a:r>
          </a:p>
        </p:txBody>
      </p:sp>
      <p:sp>
        <p:nvSpPr>
          <p:cNvPr id="174" name="An individual or organization that pays a fee to use an organization's goods or services."/>
          <p:cNvSpPr txBox="1"/>
          <p:nvPr/>
        </p:nvSpPr>
        <p:spPr>
          <a:xfrm>
            <a:off x="1220441" y="3760684"/>
            <a:ext cx="20388073" cy="6969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just">
              <a:buSzPct val="123000"/>
              <a:buChar char="•"/>
              <a:defRPr sz="4000"/>
            </a:lvl1pPr>
          </a:lstStyle>
          <a:p>
            <a:r>
              <a:t>An individual or organization that pays a fee to use an organization's goods or services.</a:t>
            </a:r>
          </a:p>
        </p:txBody>
      </p:sp>
      <p:sp>
        <p:nvSpPr>
          <p:cNvPr id="175" name="What is consumer behavior?"/>
          <p:cNvSpPr txBox="1"/>
          <p:nvPr/>
        </p:nvSpPr>
        <p:spPr>
          <a:xfrm>
            <a:off x="1419511" y="7246534"/>
            <a:ext cx="7446265" cy="709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pPr>
              <a:defRPr sz="2400"/>
            </a:pPr>
            <a:r>
              <a:rPr sz="4000"/>
              <a:t>What is consumer behavior? </a:t>
            </a:r>
          </a:p>
        </p:txBody>
      </p:sp>
      <p:sp>
        <p:nvSpPr>
          <p:cNvPr id="176" name="Consumer behavior is a physiological process that is influenced by the consumer's emotions. In this process, the consumer begins by recognizing the product's need, then finds a way or a medium to meet those needs, makes buying judgments such as whether t"/>
          <p:cNvSpPr txBox="1"/>
          <p:nvPr/>
        </p:nvSpPr>
        <p:spPr>
          <a:xfrm>
            <a:off x="1168604" y="9208799"/>
            <a:ext cx="21571933" cy="3135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508000" indent="-508000" algn="just">
              <a:buSzPct val="123000"/>
              <a:buChar char="•"/>
              <a:defRPr sz="4000"/>
            </a:lvl1pPr>
          </a:lstStyle>
          <a:p>
            <a:r>
              <a:t>Consumer behavior is a physiological process that is influenced by the consumer's emotions. In this process, the consumer begins by recognizing the product's need, then finds a way or a medium to meet those needs, makes buying judgments such as whether to buy or not buy a particular product, confirms the information, jots down a plan, and then executes the plan to complete the purchase.</a:t>
            </a:r>
          </a:p>
        </p:txBody>
      </p:sp>
      <p:sp>
        <p:nvSpPr>
          <p:cNvPr id="177" name="Slide Number"/>
          <p:cNvSpPr txBox="1">
            <a:spLocks noGrp="1"/>
          </p:cNvSpPr>
          <p:nvPr>
            <p:ph type="sldNum" sz="quarter" idx="4294967295"/>
          </p:nvPr>
        </p:nvSpPr>
        <p:spPr>
          <a:xfrm>
            <a:off x="12065050" y="12981888"/>
            <a:ext cx="253899"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2500"/>
            </a:lvl1pPr>
          </a:lstStyle>
          <a:p>
            <a:fld id="{86CB4B4D-7CA3-9044-876B-883B54F8677D}" type="slidenum">
              <a:t>3</a:t>
            </a:fld>
            <a:endParaRPr/>
          </a:p>
        </p:txBody>
      </p:sp>
      <p:sp>
        <p:nvSpPr>
          <p:cNvPr id="178" name="The final user of a purchased goods or service is referred to as a consumer."/>
          <p:cNvSpPr txBox="1"/>
          <p:nvPr/>
        </p:nvSpPr>
        <p:spPr>
          <a:xfrm>
            <a:off x="1220441" y="4748358"/>
            <a:ext cx="17699737" cy="6969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just">
              <a:buSzPct val="123000"/>
              <a:buChar char="•"/>
              <a:defRPr sz="4000"/>
            </a:lvl1pPr>
          </a:lstStyle>
          <a:p>
            <a:r>
              <a:t>The final user of a purchased goods or service is referred to as a consumer.</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Factors that influence consumer behavior"/>
          <p:cNvSpPr txBox="1"/>
          <p:nvPr/>
        </p:nvSpPr>
        <p:spPr>
          <a:xfrm>
            <a:off x="6371844" y="584713"/>
            <a:ext cx="11640313" cy="1482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Factors that influence consumer behavior </a:t>
            </a:r>
          </a:p>
        </p:txBody>
      </p:sp>
      <p:sp>
        <p:nvSpPr>
          <p:cNvPr id="181" name="Cultural factors."/>
          <p:cNvSpPr txBox="1"/>
          <p:nvPr/>
        </p:nvSpPr>
        <p:spPr>
          <a:xfrm>
            <a:off x="1490602" y="2617143"/>
            <a:ext cx="4462273"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740833" indent="-740833" algn="l">
              <a:buSzPct val="100000"/>
              <a:buAutoNum type="arabicPeriod"/>
              <a:defRPr sz="4000" b="1"/>
            </a:lvl1pPr>
          </a:lstStyle>
          <a:p>
            <a:pPr>
              <a:defRPr sz="2400"/>
            </a:pPr>
            <a:r>
              <a:rPr sz="4000"/>
              <a:t>Cultural factors.</a:t>
            </a:r>
          </a:p>
        </p:txBody>
      </p:sp>
      <p:sp>
        <p:nvSpPr>
          <p:cNvPr id="182" name="The first aspect is culture, which refers to a shared set of beliefs that an individual inherits from their ancestors and reflects in their beliefs, habits, and consumption patterns."/>
          <p:cNvSpPr txBox="1"/>
          <p:nvPr/>
        </p:nvSpPr>
        <p:spPr>
          <a:xfrm>
            <a:off x="1239634" y="3819316"/>
            <a:ext cx="18519387" cy="10554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200"/>
            </a:lvl1pPr>
          </a:lstStyle>
          <a:p>
            <a:r>
              <a:t>The first aspect is culture, which refers to a shared set of beliefs that an individual inherits from their ancestors and reflects in their beliefs, habits, and consumption patterns.</a:t>
            </a:r>
          </a:p>
        </p:txBody>
      </p:sp>
      <p:sp>
        <p:nvSpPr>
          <p:cNvPr id="183" name="Social factors"/>
          <p:cNvSpPr txBox="1"/>
          <p:nvPr/>
        </p:nvSpPr>
        <p:spPr>
          <a:xfrm>
            <a:off x="1514298" y="6319267"/>
            <a:ext cx="4038601" cy="1077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a:pPr>
            <a:endParaRPr/>
          </a:p>
          <a:p>
            <a:pPr marL="740833" indent="-740833" algn="l">
              <a:buSzPct val="100000"/>
              <a:buAutoNum type="arabicPeriod" startAt="2"/>
              <a:defRPr b="1"/>
            </a:pPr>
            <a:r>
              <a:rPr sz="4000"/>
              <a:t>Social factors </a:t>
            </a:r>
          </a:p>
        </p:txBody>
      </p:sp>
      <p:sp>
        <p:nvSpPr>
          <p:cNvPr id="184" name="Family: The influence of the family on purchasing decisions is significant since it aids in persuading the consumer to purchase a particular product."/>
          <p:cNvSpPr txBox="1"/>
          <p:nvPr/>
        </p:nvSpPr>
        <p:spPr>
          <a:xfrm>
            <a:off x="1239634" y="8537851"/>
            <a:ext cx="18519387" cy="1093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31800" indent="-431800" algn="just">
              <a:buSzPct val="123000"/>
              <a:buChar char="•"/>
              <a:defRPr sz="3200"/>
            </a:pPr>
            <a:r>
              <a:rPr sz="3400" b="1"/>
              <a:t>Family: </a:t>
            </a:r>
            <a:r>
              <a:t>The influence of the family on purchasing decisions is significant since it aids in persuading the consumer to purchase a particular product.</a:t>
            </a:r>
          </a:p>
        </p:txBody>
      </p:sp>
      <p:sp>
        <p:nvSpPr>
          <p:cNvPr id="185" name="Opinion leaders :These are those who have extensive knowledge and experience in the operation of a specific product."/>
          <p:cNvSpPr txBox="1"/>
          <p:nvPr/>
        </p:nvSpPr>
        <p:spPr>
          <a:xfrm>
            <a:off x="1239634" y="10772491"/>
            <a:ext cx="18519387" cy="1093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31800" indent="-431800" algn="just">
              <a:buSzPct val="123000"/>
              <a:buChar char="•"/>
              <a:defRPr sz="3200"/>
            </a:pPr>
            <a:r>
              <a:rPr sz="3400" b="1"/>
              <a:t>Opinion leaders :</a:t>
            </a:r>
            <a:r>
              <a:t>These are those who have extensive knowledge and experience in the operation of a specific product.</a:t>
            </a:r>
          </a:p>
        </p:txBody>
      </p:sp>
      <p:sp>
        <p:nvSpPr>
          <p:cNvPr id="186" name="Slide Number"/>
          <p:cNvSpPr txBox="1">
            <a:spLocks noGrp="1"/>
          </p:cNvSpPr>
          <p:nvPr>
            <p:ph type="sldNum" sz="quarter" idx="4294967295"/>
          </p:nvPr>
        </p:nvSpPr>
        <p:spPr>
          <a:xfrm>
            <a:off x="12040336" y="12981888"/>
            <a:ext cx="290831"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2500"/>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Personal factors."/>
          <p:cNvSpPr txBox="1"/>
          <p:nvPr/>
        </p:nvSpPr>
        <p:spPr>
          <a:xfrm>
            <a:off x="1712944" y="1064004"/>
            <a:ext cx="4688333" cy="1445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a:pPr>
            <a:endParaRPr/>
          </a:p>
          <a:p>
            <a:pPr marL="444500" indent="-444500" algn="l">
              <a:buSzPct val="100000"/>
              <a:buAutoNum type="arabicPeriod" startAt="2"/>
              <a:defRPr b="1"/>
            </a:pPr>
            <a:endParaRPr/>
          </a:p>
          <a:p>
            <a:pPr marL="740833" indent="-740833" algn="l">
              <a:buSzPct val="100000"/>
              <a:buAutoNum type="arabicPeriod" startAt="3"/>
              <a:defRPr b="1"/>
            </a:pPr>
            <a:r>
              <a:rPr sz="4000"/>
              <a:t>Personal factors.</a:t>
            </a:r>
          </a:p>
        </p:txBody>
      </p:sp>
      <p:sp>
        <p:nvSpPr>
          <p:cNvPr id="189" name="Age: The consumer's purchase options and motives change as he gets older and his life cycle progresses,"/>
          <p:cNvSpPr txBox="1"/>
          <p:nvPr/>
        </p:nvSpPr>
        <p:spPr>
          <a:xfrm>
            <a:off x="1608571" y="3241470"/>
            <a:ext cx="20645527" cy="609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3400"/>
            </a:pPr>
            <a:r>
              <a:rPr b="1"/>
              <a:t>Age: </a:t>
            </a:r>
            <a:r>
              <a:t>The consumer's purchase options and motives change as he gets older and his life cycle progresses,</a:t>
            </a:r>
          </a:p>
        </p:txBody>
      </p:sp>
      <p:sp>
        <p:nvSpPr>
          <p:cNvPr id="190" name="Occupation: A consumer's occupation has an impact on the items and services he or she purchases."/>
          <p:cNvSpPr txBox="1"/>
          <p:nvPr/>
        </p:nvSpPr>
        <p:spPr>
          <a:xfrm>
            <a:off x="1598173" y="4582946"/>
            <a:ext cx="19718453" cy="6097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3400"/>
            </a:pPr>
            <a:r>
              <a:rPr b="1"/>
              <a:t>Occupation:</a:t>
            </a:r>
            <a:r>
              <a:t> A consumer's occupation has an impact on the items and services he or she purchases.</a:t>
            </a:r>
          </a:p>
        </p:txBody>
      </p:sp>
      <p:sp>
        <p:nvSpPr>
          <p:cNvPr id="191" name="Lifestyle and personality: People from various cultures, subcultures, jobs, and even socioeconomic classes have varied life styles. People's interests, attitudes, and activities can be confirmed by their lifestyle. Consumers' purchasing habits are influe"/>
          <p:cNvSpPr txBox="1"/>
          <p:nvPr/>
        </p:nvSpPr>
        <p:spPr>
          <a:xfrm>
            <a:off x="1618184" y="6044895"/>
            <a:ext cx="21749308" cy="16262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just">
              <a:defRPr sz="3400"/>
            </a:pPr>
            <a:r>
              <a:rPr b="1"/>
              <a:t>Lifestyle and personality: </a:t>
            </a:r>
            <a:r>
              <a:t>People from various cultures, subcultures, jobs, and even socioeconomic classes have varied life styles. People's interests, attitudes, and activities can be confirmed by their lifestyle. Consumers' purchasing habits are influenced by their lifestyles.</a:t>
            </a:r>
          </a:p>
        </p:txBody>
      </p:sp>
      <p:sp>
        <p:nvSpPr>
          <p:cNvPr id="192" name="Phycological factors."/>
          <p:cNvSpPr txBox="1"/>
          <p:nvPr/>
        </p:nvSpPr>
        <p:spPr>
          <a:xfrm>
            <a:off x="1885711" y="7683361"/>
            <a:ext cx="5797297" cy="1814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a:pPr>
            <a:endParaRPr/>
          </a:p>
          <a:p>
            <a:pPr marL="444500" indent="-444500" algn="l">
              <a:buSzPct val="100000"/>
              <a:buAutoNum type="arabicPeriod" startAt="2"/>
              <a:defRPr b="1"/>
            </a:pPr>
            <a:endParaRPr/>
          </a:p>
          <a:p>
            <a:pPr marL="444500" indent="-444500" algn="l">
              <a:buSzPct val="100000"/>
              <a:buAutoNum type="arabicPeriod" startAt="3"/>
              <a:defRPr b="1"/>
            </a:pPr>
            <a:endParaRPr/>
          </a:p>
          <a:p>
            <a:pPr marL="740833" indent="-740833" algn="l">
              <a:buSzPct val="100000"/>
              <a:buAutoNum type="arabicPeriod" startAt="4"/>
              <a:defRPr b="1"/>
            </a:pPr>
            <a:r>
              <a:rPr sz="4000"/>
              <a:t>Phycological factors. </a:t>
            </a:r>
          </a:p>
        </p:txBody>
      </p:sp>
      <p:sp>
        <p:nvSpPr>
          <p:cNvPr id="193" name="Learning: It is a somewhat permanent change in behavior that occurs as a result of prior experience."/>
          <p:cNvSpPr txBox="1"/>
          <p:nvPr/>
        </p:nvSpPr>
        <p:spPr>
          <a:xfrm>
            <a:off x="1198317" y="10628961"/>
            <a:ext cx="20518166" cy="6097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31800" indent="-431800" algn="just">
              <a:buSzPct val="123000"/>
              <a:buChar char="•"/>
              <a:defRPr sz="3200"/>
            </a:pPr>
            <a:r>
              <a:rPr sz="3400" b="1"/>
              <a:t>Learning: </a:t>
            </a:r>
            <a:r>
              <a:t>It is a somewhat permanent change in behavior that occurs as a result of prior experience.</a:t>
            </a:r>
          </a:p>
        </p:txBody>
      </p:sp>
      <p:sp>
        <p:nvSpPr>
          <p:cNvPr id="194" name="Slide Number"/>
          <p:cNvSpPr txBox="1">
            <a:spLocks noGrp="1"/>
          </p:cNvSpPr>
          <p:nvPr>
            <p:ph type="sldNum" sz="quarter" idx="4294967295"/>
          </p:nvPr>
        </p:nvSpPr>
        <p:spPr>
          <a:xfrm>
            <a:off x="12077547" y="12981888"/>
            <a:ext cx="228905"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2500"/>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Motivation :Motivation is a force that encourages a customer to purchase a product. This element aids in the sales of a certain product by persuading and motivating people to take action in favor of or against the product."/>
          <p:cNvSpPr txBox="1"/>
          <p:nvPr/>
        </p:nvSpPr>
        <p:spPr>
          <a:xfrm>
            <a:off x="1349013" y="1449065"/>
            <a:ext cx="20518166" cy="15761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31800" indent="-431800" algn="just">
              <a:buSzPct val="123000"/>
              <a:buChar char="•"/>
              <a:defRPr sz="3200"/>
            </a:pPr>
            <a:r>
              <a:rPr sz="3400" b="1"/>
              <a:t>Motivation :</a:t>
            </a:r>
            <a:r>
              <a:t>Motivation is a force that encourages a customer to purchase a product. This element aids in the sales of a certain product by persuading and motivating people to take action in favor of or against the product.</a:t>
            </a:r>
          </a:p>
        </p:txBody>
      </p:sp>
      <p:sp>
        <p:nvSpPr>
          <p:cNvPr id="197" name="Slide Number"/>
          <p:cNvSpPr txBox="1">
            <a:spLocks noGrp="1"/>
          </p:cNvSpPr>
          <p:nvPr>
            <p:ph type="sldNum" sz="quarter" idx="4294967295"/>
          </p:nvPr>
        </p:nvSpPr>
        <p:spPr>
          <a:xfrm>
            <a:off x="12040336" y="12981888"/>
            <a:ext cx="290831"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2500"/>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Many aspects and traits influence the individual's identity and the consumer's decision-making process Individuals and consumers are impacted by cultural trends as well as their social and societal environment. They are driven by their culture, subcultur"/>
          <p:cNvSpPr txBox="1"/>
          <p:nvPr/>
        </p:nvSpPr>
        <p:spPr>
          <a:xfrm>
            <a:off x="1734196" y="2533752"/>
            <a:ext cx="21589390" cy="26295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400"/>
            </a:lvl1pPr>
          </a:lstStyle>
          <a:p>
            <a:r>
              <a:t>Many aspects and traits influence the individual's identity and the consumer's decision-making process Individuals and consumers are impacted by cultural trends as well as their social and societal environment. They are driven by their culture, subculture, socioeconomic class, organizations, family, personality, and psychological aspects, Brands can establish a strategy, a marketing message and advertising campaigns by recognizing and understanding the elements that impact their customers.</a:t>
            </a:r>
          </a:p>
        </p:txBody>
      </p:sp>
      <p:sp>
        <p:nvSpPr>
          <p:cNvPr id="200" name="Conclusion"/>
          <p:cNvSpPr txBox="1"/>
          <p:nvPr/>
        </p:nvSpPr>
        <p:spPr>
          <a:xfrm>
            <a:off x="10521219" y="561016"/>
            <a:ext cx="334156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Conclusion </a:t>
            </a:r>
          </a:p>
        </p:txBody>
      </p:sp>
      <p:sp>
        <p:nvSpPr>
          <p:cNvPr id="201" name="Slide Number"/>
          <p:cNvSpPr txBox="1">
            <a:spLocks noGrp="1"/>
          </p:cNvSpPr>
          <p:nvPr>
            <p:ph type="sldNum" sz="quarter" idx="4294967295"/>
          </p:nvPr>
        </p:nvSpPr>
        <p:spPr>
          <a:xfrm>
            <a:off x="12040336" y="12981888"/>
            <a:ext cx="290831" cy="47371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2500"/>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Reference."/>
          <p:cNvSpPr txBox="1"/>
          <p:nvPr/>
        </p:nvSpPr>
        <p:spPr>
          <a:xfrm>
            <a:off x="10681208" y="647218"/>
            <a:ext cx="3021585"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u="sng"/>
            </a:lvl1pPr>
          </a:lstStyle>
          <a:p>
            <a:r>
              <a:t>Reference.  </a:t>
            </a:r>
          </a:p>
        </p:txBody>
      </p:sp>
      <p:sp>
        <p:nvSpPr>
          <p:cNvPr id="204" name="YourFriendPablo, &amp; 8 Importance of Consumer Behaviour - Subjectquery.com. (2019, April 20). 4 factors influencing consumer behaviour. SubjectQuery.Com. Retrieved April 13, 2022, from https://subjectquery.com/factors-influencing-consumer-behaviour/"/>
          <p:cNvSpPr txBox="1"/>
          <p:nvPr/>
        </p:nvSpPr>
        <p:spPr>
          <a:xfrm>
            <a:off x="1219051" y="2748865"/>
            <a:ext cx="21945897" cy="1346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04800" indent="-304800" algn="l" defTabSz="457200">
              <a:spcBef>
                <a:spcPts val="1200"/>
              </a:spcBef>
              <a:buSzPct val="123000"/>
              <a:buChar char="•"/>
              <a:defRPr>
                <a:solidFill>
                  <a:srgbClr val="000000"/>
                </a:solidFill>
                <a:latin typeface="Times Roman"/>
                <a:ea typeface="Times Roman"/>
                <a:cs typeface="Times Roman"/>
                <a:sym typeface="Times Roman"/>
              </a:defRPr>
            </a:pPr>
            <a:r>
              <a:t>YourFriendPablo, &amp; 8 Importance of Consumer Behaviour - Subjectquery.com. (2019, April 20). </a:t>
            </a:r>
            <a:r>
              <a:rPr i="1"/>
              <a:t>4 factors influencing consumer behaviour</a:t>
            </a:r>
            <a:r>
              <a:t>. SubjectQuery.Com. Retrieved April 13, 2022, from https://subjectquery.com/factors-influencing-consumer-behaviour/ </a:t>
            </a:r>
          </a:p>
          <a:p>
            <a:pPr algn="l" defTabSz="457200">
              <a:defRPr sz="1200">
                <a:solidFill>
                  <a:srgbClr val="000000"/>
                </a:solidFill>
                <a:latin typeface="Times Roman"/>
                <a:ea typeface="Times Roman"/>
                <a:cs typeface="Times Roman"/>
                <a:sym typeface="Times Roman"/>
              </a:defRPr>
            </a:pPr>
            <a:endParaRPr/>
          </a:p>
        </p:txBody>
      </p:sp>
      <p:sp>
        <p:nvSpPr>
          <p:cNvPr id="205" name="Factors influencing consumer behaviour - IJCRAR. (n.d.). Retrieved April 13, 2022, from http://www.ijcrar.com/vol-2-9/Pinki%20Rani.pdf."/>
          <p:cNvSpPr txBox="1"/>
          <p:nvPr/>
        </p:nvSpPr>
        <p:spPr>
          <a:xfrm>
            <a:off x="1249175" y="5918810"/>
            <a:ext cx="17592378" cy="977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304800" indent="-304800" algn="l" defTabSz="457200">
              <a:spcBef>
                <a:spcPts val="1200"/>
              </a:spcBef>
              <a:buSzPct val="123000"/>
              <a:buChar char="•"/>
              <a:defRPr>
                <a:solidFill>
                  <a:srgbClr val="000000"/>
                </a:solidFill>
                <a:latin typeface="Times Roman"/>
                <a:ea typeface="Times Roman"/>
                <a:cs typeface="Times Roman"/>
                <a:sym typeface="Times Roman"/>
              </a:defRPr>
            </a:pPr>
            <a:r>
              <a:rPr i="1"/>
              <a:t>Factors influencing consumer behaviour - IJCRAR</a:t>
            </a:r>
            <a:r>
              <a:t>. (n.d.). Retrieved April 13, 2022, from http://www.ijcrar.com/vol-2-9/Pinki%20Rani.pdf. </a:t>
            </a:r>
          </a:p>
          <a:p>
            <a:pPr algn="l" defTabSz="457200">
              <a:defRPr sz="1200">
                <a:solidFill>
                  <a:srgbClr val="000000"/>
                </a:solidFill>
                <a:latin typeface="Times Roman"/>
                <a:ea typeface="Times Roman"/>
                <a:cs typeface="Times Roman"/>
                <a:sym typeface="Times Roman"/>
              </a:defRPr>
            </a:pPr>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536</Words>
  <Application>Microsoft Office PowerPoint</Application>
  <PresentationFormat>Custom</PresentationFormat>
  <Paragraphs>50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Helvetica Neue</vt:lpstr>
      <vt:lpstr>Helvetica Neue Medium</vt:lpstr>
      <vt:lpstr>Times Roman</vt:lpstr>
      <vt:lpstr>21_BasicWhite</vt:lpstr>
      <vt:lpstr>The Main Factors That Influence the Consumer Buyer Behavior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Main Factors That Influence the Consumer Buyer Behavior </dc:title>
  <cp:lastModifiedBy>Maher Fattouh</cp:lastModifiedBy>
  <cp:revision>1</cp:revision>
  <dcterms:modified xsi:type="dcterms:W3CDTF">2022-05-26T07:46:53Z</dcterms:modified>
</cp:coreProperties>
</file>