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13"/>
  </p:notesMasterIdLst>
  <p:sldIdLst>
    <p:sldId id="256" r:id="rId2"/>
    <p:sldId id="259" r:id="rId3"/>
    <p:sldId id="260" r:id="rId4"/>
    <p:sldId id="261" r:id="rId5"/>
    <p:sldId id="280" r:id="rId6"/>
    <p:sldId id="262" r:id="rId7"/>
    <p:sldId id="278" r:id="rId8"/>
    <p:sldId id="279" r:id="rId9"/>
    <p:sldId id="263" r:id="rId10"/>
    <p:sldId id="265" r:id="rId11"/>
    <p:sldId id="27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2BCF01AA-C312-41B0-8590-0BBD21CD1AD6}">
          <p14:sldIdLst>
            <p14:sldId id="256"/>
            <p14:sldId id="259"/>
            <p14:sldId id="260"/>
            <p14:sldId id="261"/>
            <p14:sldId id="280"/>
            <p14:sldId id="262"/>
            <p14:sldId id="278"/>
            <p14:sldId id="279"/>
            <p14:sldId id="263"/>
            <p14:sldId id="265"/>
            <p14:sldId id="276"/>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i Moftah" initials="AM" lastIdx="2" clrIdx="0">
    <p:extLst>
      <p:ext uri="{19B8F6BF-5375-455C-9EA6-DF929625EA0E}">
        <p15:presenceInfo xmlns:p15="http://schemas.microsoft.com/office/powerpoint/2012/main" userId="2d39a6cd6b73738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136"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BFADFF-8E3F-4B59-B088-E45BDEBBCCB4}" type="datetimeFigureOut">
              <a:rPr lang="en-US" smtClean="0"/>
              <a:t>5/4/2023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6E8335-30AB-491B-B380-F180FE53EC24}" type="slidenum">
              <a:rPr lang="en-US" smtClean="0"/>
              <a:t>‹#›</a:t>
            </a:fld>
            <a:endParaRPr lang="en-US"/>
          </a:p>
        </p:txBody>
      </p:sp>
    </p:spTree>
    <p:extLst>
      <p:ext uri="{BB962C8B-B14F-4D97-AF65-F5344CB8AC3E}">
        <p14:creationId xmlns:p14="http://schemas.microsoft.com/office/powerpoint/2010/main" val="40025048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0186E6-DA4E-4397-A053-8ABF022FC23E}" type="datetime1">
              <a:rPr lang="en-US" smtClean="0"/>
              <a:t>5/4/2023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24251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7070DF0-AD7E-42E8-B231-D5EDBA84C876}" type="datetime1">
              <a:rPr lang="en-US" smtClean="0"/>
              <a:t>5/4/2023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686690179"/>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7070DF0-AD7E-42E8-B231-D5EDBA84C876}" type="datetime1">
              <a:rPr lang="en-US" smtClean="0"/>
              <a:t>5/4/2023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5411753"/>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96CEB1D8-AFA9-4B7A-B1DA-2854B59283D1}" type="datetime1">
              <a:rPr lang="en-US" smtClean="0"/>
              <a:t>5/4/2023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601634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D7070DF0-AD7E-42E8-B231-D5EDBA84C876}" type="datetime1">
              <a:rPr lang="en-US" smtClean="0"/>
              <a:t>5/4/2023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01204171"/>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D7070DF0-AD7E-42E8-B231-D5EDBA84C876}" type="datetime1">
              <a:rPr lang="en-US" smtClean="0"/>
              <a:t>5/4/2023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402574253"/>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70D501-32EC-49C3-ACE5-FB8C00D91013}" type="datetime1">
              <a:rPr lang="en-US" smtClean="0"/>
              <a:t>5/4/2023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410450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1500D6-BA69-4EEC-956A-CEC0F3DB60BF}" type="datetime1">
              <a:rPr lang="en-US" smtClean="0"/>
              <a:t>5/4/2023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71479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6E40AC-4408-43A2-96A1-F82D860B286B}" type="datetime1">
              <a:rPr lang="en-US" smtClean="0"/>
              <a:t>5/4/2023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712116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6DE4925-3131-4B4A-B135-62DB876C8800}" type="datetime1">
              <a:rPr lang="en-US" smtClean="0"/>
              <a:t>5/4/2023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694690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6711B80-DC0A-4CA6-9E8D-AA066BE27988}" type="datetime1">
              <a:rPr lang="en-US" smtClean="0"/>
              <a:t>5/4/2023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655487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BEDB7F6-8EA0-4125-A855-36D912504B1D}" type="datetime1">
              <a:rPr lang="en-US" smtClean="0"/>
              <a:t>5/4/2023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018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728AD37-E56F-4130-B494-DCDF73C55BD0}" type="datetime1">
              <a:rPr lang="en-US" smtClean="0"/>
              <a:t>5/4/2023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36113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D5A09E-E416-43A1-B466-0D0D5FAF6334}" type="datetime1">
              <a:rPr lang="en-US" smtClean="0"/>
              <a:t>5/4/2023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41887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6D5B6D2-40EC-47B6-B8AA-1D83735FEC88}" type="datetime1">
              <a:rPr lang="en-US" smtClean="0"/>
              <a:t>5/4/2023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993403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0D908E3-6F0A-40B8-965E-FA2E3D824A37}" type="datetime1">
              <a:rPr lang="en-US" smtClean="0"/>
              <a:t>5/4/2023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63606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D7070DF0-AD7E-42E8-B231-D5EDBA84C876}" type="datetime1">
              <a:rPr lang="en-US" smtClean="0"/>
              <a:t>5/4/2023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597498737"/>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A74E5E6C-BF4D-4DBB-95DD-40996B22C8A1}"/>
              </a:ext>
            </a:extLst>
          </p:cNvPr>
          <p:cNvSpPr>
            <a:spLocks noGrp="1"/>
          </p:cNvSpPr>
          <p:nvPr>
            <p:ph type="ctrTitle"/>
          </p:nvPr>
        </p:nvSpPr>
        <p:spPr>
          <a:xfrm>
            <a:off x="2416436" y="2555233"/>
            <a:ext cx="8791575" cy="1619966"/>
          </a:xfrm>
        </p:spPr>
        <p:txBody>
          <a:bodyPr>
            <a:normAutofit fontScale="90000"/>
          </a:bodyPr>
          <a:lstStyle/>
          <a:p>
            <a:pPr algn="ctr"/>
            <a:r>
              <a:rPr lang="en-US" dirty="0"/>
              <a:t>The Nature of Interpersonal Communication</a:t>
            </a:r>
            <a:endParaRPr lang="en-US" dirty="0"/>
          </a:p>
        </p:txBody>
      </p:sp>
      <p:sp>
        <p:nvSpPr>
          <p:cNvPr id="11" name="Subtitle 10">
            <a:extLst>
              <a:ext uri="{FF2B5EF4-FFF2-40B4-BE49-F238E27FC236}">
                <a16:creationId xmlns:a16="http://schemas.microsoft.com/office/drawing/2014/main" id="{02667A2D-F0BC-4536-A54E-8EFDBF85BF29}"/>
              </a:ext>
            </a:extLst>
          </p:cNvPr>
          <p:cNvSpPr>
            <a:spLocks noGrp="1"/>
          </p:cNvSpPr>
          <p:nvPr>
            <p:ph type="subTitle" idx="1"/>
          </p:nvPr>
        </p:nvSpPr>
        <p:spPr>
          <a:xfrm>
            <a:off x="1851323" y="4894665"/>
            <a:ext cx="8791575" cy="1655762"/>
          </a:xfrm>
        </p:spPr>
        <p:txBody>
          <a:bodyPr>
            <a:normAutofit/>
          </a:bodyPr>
          <a:lstStyle/>
          <a:p>
            <a:r>
              <a:rPr lang="en-US" sz="2800" dirty="0">
                <a:latin typeface="Bahnschrift Condensed" panose="020B0502040204020203" pitchFamily="34" charset="0"/>
              </a:rPr>
              <a:t>Name / </a:t>
            </a:r>
            <a:r>
              <a:rPr lang="en-US" sz="2800" dirty="0" smtClean="0">
                <a:latin typeface="Bahnschrift Condensed" panose="020B0502040204020203" pitchFamily="34" charset="0"/>
              </a:rPr>
              <a:t>Ali </a:t>
            </a:r>
            <a:r>
              <a:rPr lang="en-US" sz="2800" dirty="0" err="1" smtClean="0">
                <a:latin typeface="Bahnschrift Condensed" panose="020B0502040204020203" pitchFamily="34" charset="0"/>
              </a:rPr>
              <a:t>Muftah</a:t>
            </a:r>
            <a:r>
              <a:rPr lang="en-US" sz="2800" dirty="0" smtClean="0">
                <a:latin typeface="Bahnschrift Condensed" panose="020B0502040204020203" pitchFamily="34" charset="0"/>
              </a:rPr>
              <a:t> Al-</a:t>
            </a:r>
            <a:r>
              <a:rPr lang="en-US" sz="2800" dirty="0" err="1" smtClean="0">
                <a:latin typeface="Bahnschrift Condensed" panose="020B0502040204020203" pitchFamily="34" charset="0"/>
              </a:rPr>
              <a:t>gumati</a:t>
            </a:r>
            <a:endParaRPr lang="en-US" sz="2800" dirty="0">
              <a:latin typeface="Bahnschrift Condensed" panose="020B0502040204020203" pitchFamily="34" charset="0"/>
            </a:endParaRPr>
          </a:p>
          <a:p>
            <a:r>
              <a:rPr lang="en-US" sz="2800" dirty="0">
                <a:latin typeface="Bahnschrift Condensed" panose="020B0502040204020203" pitchFamily="34" charset="0"/>
              </a:rPr>
              <a:t>Number / 4401</a:t>
            </a:r>
          </a:p>
          <a:p>
            <a:r>
              <a:rPr lang="en-US" sz="2800" dirty="0">
                <a:latin typeface="Bahnschrift Condensed" panose="020B0502040204020203" pitchFamily="34" charset="0"/>
              </a:rPr>
              <a:t>Email / ali_4401@limu.edu.ly</a:t>
            </a:r>
          </a:p>
        </p:txBody>
      </p:sp>
      <p:sp>
        <p:nvSpPr>
          <p:cNvPr id="14" name="Slide Number Placeholder 13">
            <a:extLst>
              <a:ext uri="{FF2B5EF4-FFF2-40B4-BE49-F238E27FC236}">
                <a16:creationId xmlns:a16="http://schemas.microsoft.com/office/drawing/2014/main" id="{A0EA43C4-1D30-46CB-BA5C-6B9F072FDE1A}"/>
              </a:ext>
            </a:extLst>
          </p:cNvPr>
          <p:cNvSpPr>
            <a:spLocks noGrp="1"/>
          </p:cNvSpPr>
          <p:nvPr>
            <p:ph type="sldNum" sz="quarter" idx="12"/>
          </p:nvPr>
        </p:nvSpPr>
        <p:spPr/>
        <p:txBody>
          <a:bodyPr/>
          <a:lstStyle/>
          <a:p>
            <a:fld id="{6D22F896-40B5-4ADD-8801-0D06FADFA095}" type="slidenum">
              <a:rPr lang="en-US" smtClean="0"/>
              <a:t>1</a:t>
            </a:fld>
            <a:endParaRPr lang="en-US" dirty="0"/>
          </a:p>
        </p:txBody>
      </p:sp>
      <p:pic>
        <p:nvPicPr>
          <p:cNvPr id="4" name="Picture 3">
            <a:extLst>
              <a:ext uri="{FF2B5EF4-FFF2-40B4-BE49-F238E27FC236}">
                <a16:creationId xmlns:a16="http://schemas.microsoft.com/office/drawing/2014/main" id="{F79C6144-6454-4F0F-B47B-8F4978D5B876}"/>
              </a:ext>
            </a:extLst>
          </p:cNvPr>
          <p:cNvPicPr>
            <a:picLocks noChangeAspect="1"/>
          </p:cNvPicPr>
          <p:nvPr/>
        </p:nvPicPr>
        <p:blipFill>
          <a:blip r:embed="rId2"/>
          <a:stretch>
            <a:fillRect/>
          </a:stretch>
        </p:blipFill>
        <p:spPr>
          <a:xfrm>
            <a:off x="0" y="0"/>
            <a:ext cx="2133600" cy="2228850"/>
          </a:xfrm>
          <a:prstGeom prst="rect">
            <a:avLst/>
          </a:prstGeom>
        </p:spPr>
      </p:pic>
      <p:pic>
        <p:nvPicPr>
          <p:cNvPr id="5" name="Picture 4">
            <a:extLst>
              <a:ext uri="{FF2B5EF4-FFF2-40B4-BE49-F238E27FC236}">
                <a16:creationId xmlns:a16="http://schemas.microsoft.com/office/drawing/2014/main" id="{E5C6A465-FDCE-41D3-BFA0-E899E544D7CA}"/>
              </a:ext>
            </a:extLst>
          </p:cNvPr>
          <p:cNvPicPr>
            <a:picLocks noChangeAspect="1"/>
          </p:cNvPicPr>
          <p:nvPr/>
        </p:nvPicPr>
        <p:blipFill>
          <a:blip r:embed="rId3"/>
          <a:stretch>
            <a:fillRect/>
          </a:stretch>
        </p:blipFill>
        <p:spPr>
          <a:xfrm>
            <a:off x="10367010" y="0"/>
            <a:ext cx="1885950" cy="1962150"/>
          </a:xfrm>
          <a:prstGeom prst="rect">
            <a:avLst/>
          </a:prstGeom>
        </p:spPr>
      </p:pic>
      <p:sp>
        <p:nvSpPr>
          <p:cNvPr id="18" name="TextBox 17">
            <a:extLst>
              <a:ext uri="{FF2B5EF4-FFF2-40B4-BE49-F238E27FC236}">
                <a16:creationId xmlns:a16="http://schemas.microsoft.com/office/drawing/2014/main" id="{3D58528E-BA95-49E3-A389-9122575289A7}"/>
              </a:ext>
            </a:extLst>
          </p:cNvPr>
          <p:cNvSpPr txBox="1"/>
          <p:nvPr/>
        </p:nvSpPr>
        <p:spPr>
          <a:xfrm>
            <a:off x="2416436" y="59175"/>
            <a:ext cx="7879080" cy="584775"/>
          </a:xfrm>
          <a:prstGeom prst="rect">
            <a:avLst/>
          </a:prstGeom>
          <a:noFill/>
        </p:spPr>
        <p:txBody>
          <a:bodyPr wrap="square">
            <a:spAutoFit/>
          </a:bodyPr>
          <a:lstStyle/>
          <a:p>
            <a:pPr algn="ctr"/>
            <a:r>
              <a:rPr lang="en-US" sz="3200" dirty="0">
                <a:effectLst>
                  <a:outerShdw blurRad="38100" dist="38100" dir="2700000" algn="tl">
                    <a:srgbClr val="000000">
                      <a:alpha val="43137"/>
                    </a:srgbClr>
                  </a:outerShdw>
                </a:effectLst>
              </a:rPr>
              <a:t>Libyan International Medical University</a:t>
            </a:r>
          </a:p>
        </p:txBody>
      </p:sp>
      <p:sp>
        <p:nvSpPr>
          <p:cNvPr id="20" name="TextBox 19">
            <a:extLst>
              <a:ext uri="{FF2B5EF4-FFF2-40B4-BE49-F238E27FC236}">
                <a16:creationId xmlns:a16="http://schemas.microsoft.com/office/drawing/2014/main" id="{FFAEAA66-2614-4947-A69F-201680A8E35A}"/>
              </a:ext>
            </a:extLst>
          </p:cNvPr>
          <p:cNvSpPr txBox="1"/>
          <p:nvPr/>
        </p:nvSpPr>
        <p:spPr>
          <a:xfrm>
            <a:off x="2179319" y="657909"/>
            <a:ext cx="7879079" cy="584775"/>
          </a:xfrm>
          <a:prstGeom prst="rect">
            <a:avLst/>
          </a:prstGeom>
          <a:noFill/>
        </p:spPr>
        <p:txBody>
          <a:bodyPr wrap="square">
            <a:spAutoFit/>
          </a:bodyPr>
          <a:lstStyle/>
          <a:p>
            <a:pPr algn="ctr"/>
            <a:r>
              <a:rPr lang="en-US" sz="3200" dirty="0">
                <a:effectLst>
                  <a:outerShdw blurRad="38100" dist="38100" dir="2700000" algn="tl">
                    <a:srgbClr val="000000">
                      <a:alpha val="43137"/>
                    </a:srgbClr>
                  </a:outerShdw>
                </a:effectLst>
              </a:rPr>
              <a:t>Faculty of Business </a:t>
            </a:r>
            <a:r>
              <a:rPr lang="en-US" sz="3200" dirty="0" err="1">
                <a:effectLst>
                  <a:outerShdw blurRad="38100" dist="38100" dir="2700000" algn="tl">
                    <a:srgbClr val="000000">
                      <a:alpha val="43137"/>
                    </a:srgbClr>
                  </a:outerShdw>
                </a:effectLst>
              </a:rPr>
              <a:t>Admimnistration</a:t>
            </a:r>
            <a:endParaRPr lang="en-US" sz="32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529113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5E10C-22A9-4544-B903-E8E8977455BB}"/>
              </a:ext>
            </a:extLst>
          </p:cNvPr>
          <p:cNvSpPr>
            <a:spLocks noGrp="1"/>
          </p:cNvSpPr>
          <p:nvPr>
            <p:ph type="title"/>
          </p:nvPr>
        </p:nvSpPr>
        <p:spPr>
          <a:xfrm>
            <a:off x="1141412" y="413622"/>
            <a:ext cx="9905998" cy="1478570"/>
          </a:xfrm>
        </p:spPr>
        <p:txBody>
          <a:bodyPr/>
          <a:lstStyle/>
          <a:p>
            <a:pPr algn="ctr"/>
            <a:r>
              <a:rPr lang="en-US" dirty="0"/>
              <a:t>REFRANCE</a:t>
            </a:r>
          </a:p>
        </p:txBody>
      </p:sp>
      <p:sp>
        <p:nvSpPr>
          <p:cNvPr id="3" name="Content Placeholder 2">
            <a:extLst>
              <a:ext uri="{FF2B5EF4-FFF2-40B4-BE49-F238E27FC236}">
                <a16:creationId xmlns:a16="http://schemas.microsoft.com/office/drawing/2014/main" id="{2E56A8AB-9390-44AB-B1F2-8FA4E7A518E1}"/>
              </a:ext>
            </a:extLst>
          </p:cNvPr>
          <p:cNvSpPr>
            <a:spLocks noGrp="1"/>
          </p:cNvSpPr>
          <p:nvPr>
            <p:ph idx="1"/>
          </p:nvPr>
        </p:nvSpPr>
        <p:spPr>
          <a:xfrm>
            <a:off x="1141412" y="2341560"/>
            <a:ext cx="9905999" cy="3541714"/>
          </a:xfrm>
        </p:spPr>
        <p:txBody>
          <a:bodyPr>
            <a:normAutofit/>
          </a:bodyPr>
          <a:lstStyle/>
          <a:p>
            <a:pPr algn="just"/>
            <a:r>
              <a:rPr lang="en-US" sz="2800" dirty="0"/>
              <a:t>Baruch, J., Joey </a:t>
            </a:r>
            <a:r>
              <a:rPr lang="en-US" sz="2800" dirty="0" err="1"/>
              <a:t>BaruchJoey</a:t>
            </a:r>
            <a:r>
              <a:rPr lang="en-US" sz="2800" dirty="0"/>
              <a:t> Baruch                    3, &amp;amp; </a:t>
            </a:r>
            <a:r>
              <a:rPr lang="en-US" sz="2800" dirty="0" err="1"/>
              <a:t>DevEmperorDevEmperor</a:t>
            </a:r>
            <a:r>
              <a:rPr lang="en-US" sz="2800" dirty="0"/>
              <a:t>                    1133 bronze badges. (1969, June 1). How to get real webpage of a bing.com/ck/a page? Stack Overflow. Retrieved March 21, 2023.</a:t>
            </a:r>
          </a:p>
        </p:txBody>
      </p:sp>
      <p:sp>
        <p:nvSpPr>
          <p:cNvPr id="4" name="Slide Number Placeholder 3">
            <a:extLst>
              <a:ext uri="{FF2B5EF4-FFF2-40B4-BE49-F238E27FC236}">
                <a16:creationId xmlns:a16="http://schemas.microsoft.com/office/drawing/2014/main" id="{DD894BF2-FEEE-4480-A141-70082882E14F}"/>
              </a:ext>
            </a:extLst>
          </p:cNvPr>
          <p:cNvSpPr>
            <a:spLocks noGrp="1"/>
          </p:cNvSpPr>
          <p:nvPr>
            <p:ph type="sldNum" sz="quarter" idx="12"/>
          </p:nvPr>
        </p:nvSpPr>
        <p:spPr/>
        <p:txBody>
          <a:bodyPr/>
          <a:lstStyle/>
          <a:p>
            <a:fld id="{6D22F896-40B5-4ADD-8801-0D06FADFA095}" type="slidenum">
              <a:rPr lang="en-US" smtClean="0"/>
              <a:t>10</a:t>
            </a:fld>
            <a:endParaRPr lang="en-US" dirty="0"/>
          </a:p>
        </p:txBody>
      </p:sp>
    </p:spTree>
    <p:extLst>
      <p:ext uri="{BB962C8B-B14F-4D97-AF65-F5344CB8AC3E}">
        <p14:creationId xmlns:p14="http://schemas.microsoft.com/office/powerpoint/2010/main" val="41119043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882F9-CC68-4AA2-BF4F-905FB1FF2D18}"/>
              </a:ext>
            </a:extLst>
          </p:cNvPr>
          <p:cNvSpPr>
            <a:spLocks noGrp="1"/>
          </p:cNvSpPr>
          <p:nvPr>
            <p:ph type="title"/>
          </p:nvPr>
        </p:nvSpPr>
        <p:spPr>
          <a:xfrm>
            <a:off x="1143001" y="1950431"/>
            <a:ext cx="9905998" cy="1478570"/>
          </a:xfrm>
        </p:spPr>
        <p:txBody>
          <a:bodyPr>
            <a:normAutofit/>
          </a:bodyPr>
          <a:lstStyle/>
          <a:p>
            <a:pPr algn="ctr"/>
            <a:r>
              <a:rPr lang="en-US" sz="6000" b="1" i="1" dirty="0"/>
              <a:t>Thanks you all</a:t>
            </a:r>
          </a:p>
        </p:txBody>
      </p:sp>
      <p:sp>
        <p:nvSpPr>
          <p:cNvPr id="3" name="Slide Number Placeholder 2">
            <a:extLst>
              <a:ext uri="{FF2B5EF4-FFF2-40B4-BE49-F238E27FC236}">
                <a16:creationId xmlns:a16="http://schemas.microsoft.com/office/drawing/2014/main" id="{4D06F9C6-F936-468D-B444-92B9BDEC2870}"/>
              </a:ext>
            </a:extLst>
          </p:cNvPr>
          <p:cNvSpPr>
            <a:spLocks noGrp="1"/>
          </p:cNvSpPr>
          <p:nvPr>
            <p:ph type="sldNum" sz="quarter" idx="12"/>
          </p:nvPr>
        </p:nvSpPr>
        <p:spPr/>
        <p:txBody>
          <a:bodyPr/>
          <a:lstStyle/>
          <a:p>
            <a:fld id="{6D22F896-40B5-4ADD-8801-0D06FADFA095}" type="slidenum">
              <a:rPr lang="en-US" smtClean="0"/>
              <a:t>11</a:t>
            </a:fld>
            <a:endParaRPr lang="en-US" dirty="0"/>
          </a:p>
        </p:txBody>
      </p:sp>
    </p:spTree>
    <p:extLst>
      <p:ext uri="{BB962C8B-B14F-4D97-AF65-F5344CB8AC3E}">
        <p14:creationId xmlns:p14="http://schemas.microsoft.com/office/powerpoint/2010/main" val="2123969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75C06D-D89B-4C66-A161-F15EC1DDD568}"/>
              </a:ext>
            </a:extLst>
          </p:cNvPr>
          <p:cNvSpPr>
            <a:spLocks noGrp="1"/>
          </p:cNvSpPr>
          <p:nvPr>
            <p:ph type="title"/>
          </p:nvPr>
        </p:nvSpPr>
        <p:spPr>
          <a:xfrm>
            <a:off x="754381" y="306097"/>
            <a:ext cx="9905998" cy="1478570"/>
          </a:xfrm>
        </p:spPr>
        <p:txBody>
          <a:bodyPr>
            <a:normAutofit/>
          </a:bodyPr>
          <a:lstStyle/>
          <a:p>
            <a:pPr algn="ctr"/>
            <a:r>
              <a:rPr lang="en-US" sz="4000" dirty="0">
                <a:latin typeface="+mn-lt"/>
              </a:rPr>
              <a:t>TABLE OF CONTENTS</a:t>
            </a:r>
          </a:p>
        </p:txBody>
      </p:sp>
      <p:sp>
        <p:nvSpPr>
          <p:cNvPr id="3" name="Content Placeholder 2">
            <a:extLst>
              <a:ext uri="{FF2B5EF4-FFF2-40B4-BE49-F238E27FC236}">
                <a16:creationId xmlns:a16="http://schemas.microsoft.com/office/drawing/2014/main" id="{05208B97-1F1D-4159-A7A0-D569DE7B7F69}"/>
              </a:ext>
            </a:extLst>
          </p:cNvPr>
          <p:cNvSpPr>
            <a:spLocks noGrp="1"/>
          </p:cNvSpPr>
          <p:nvPr>
            <p:ph idx="1"/>
          </p:nvPr>
        </p:nvSpPr>
        <p:spPr>
          <a:xfrm>
            <a:off x="691832" y="1784667"/>
            <a:ext cx="9905999" cy="3541714"/>
          </a:xfrm>
        </p:spPr>
        <p:txBody>
          <a:bodyPr>
            <a:normAutofit fontScale="92500" lnSpcReduction="20000"/>
          </a:bodyPr>
          <a:lstStyle/>
          <a:p>
            <a:r>
              <a:rPr lang="en-US" sz="3200" dirty="0"/>
              <a:t>DEFINITION</a:t>
            </a:r>
          </a:p>
          <a:p>
            <a:r>
              <a:rPr lang="en-US" sz="3200" dirty="0"/>
              <a:t>TYPES</a:t>
            </a:r>
          </a:p>
          <a:p>
            <a:r>
              <a:rPr lang="en-US" sz="3200" dirty="0"/>
              <a:t>EXAMPELS</a:t>
            </a:r>
          </a:p>
          <a:p>
            <a:r>
              <a:rPr lang="en-US" sz="3200" dirty="0"/>
              <a:t>IMPORTANCE</a:t>
            </a:r>
          </a:p>
          <a:p>
            <a:r>
              <a:rPr lang="en-US" sz="3200" dirty="0"/>
              <a:t>SKILLS</a:t>
            </a:r>
          </a:p>
          <a:p>
            <a:r>
              <a:rPr lang="en-US" sz="3200" dirty="0"/>
              <a:t>CONCLUSION</a:t>
            </a:r>
          </a:p>
          <a:p>
            <a:r>
              <a:rPr lang="en-US" sz="3200" dirty="0"/>
              <a:t>REFRENCE</a:t>
            </a:r>
          </a:p>
        </p:txBody>
      </p:sp>
      <p:sp>
        <p:nvSpPr>
          <p:cNvPr id="4" name="Slide Number Placeholder 3">
            <a:extLst>
              <a:ext uri="{FF2B5EF4-FFF2-40B4-BE49-F238E27FC236}">
                <a16:creationId xmlns:a16="http://schemas.microsoft.com/office/drawing/2014/main" id="{A98FC144-6066-4127-B10B-DB8C4FFFD706}"/>
              </a:ext>
            </a:extLst>
          </p:cNvPr>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3201666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86801-1960-4A18-A6A8-D189B2EA1E08}"/>
              </a:ext>
            </a:extLst>
          </p:cNvPr>
          <p:cNvSpPr>
            <a:spLocks noGrp="1"/>
          </p:cNvSpPr>
          <p:nvPr>
            <p:ph type="title"/>
          </p:nvPr>
        </p:nvSpPr>
        <p:spPr>
          <a:xfrm>
            <a:off x="2027003" y="512462"/>
            <a:ext cx="8911687" cy="1280890"/>
          </a:xfrm>
        </p:spPr>
        <p:txBody>
          <a:bodyPr/>
          <a:lstStyle/>
          <a:p>
            <a:pPr algn="ctr"/>
            <a:r>
              <a:rPr lang="en-US" dirty="0"/>
              <a:t>THE DEFINITION</a:t>
            </a:r>
          </a:p>
        </p:txBody>
      </p:sp>
      <p:sp>
        <p:nvSpPr>
          <p:cNvPr id="3" name="Content Placeholder 2">
            <a:extLst>
              <a:ext uri="{FF2B5EF4-FFF2-40B4-BE49-F238E27FC236}">
                <a16:creationId xmlns:a16="http://schemas.microsoft.com/office/drawing/2014/main" id="{DA547FC4-53B9-4C1A-91B9-6FF3CB5ADC4E}"/>
              </a:ext>
            </a:extLst>
          </p:cNvPr>
          <p:cNvSpPr>
            <a:spLocks noGrp="1"/>
          </p:cNvSpPr>
          <p:nvPr>
            <p:ph idx="1"/>
          </p:nvPr>
        </p:nvSpPr>
        <p:spPr>
          <a:xfrm>
            <a:off x="1311578" y="2178424"/>
            <a:ext cx="10342539" cy="3777622"/>
          </a:xfrm>
        </p:spPr>
        <p:txBody>
          <a:bodyPr>
            <a:normAutofit/>
          </a:bodyPr>
          <a:lstStyle/>
          <a:p>
            <a:pPr algn="just"/>
            <a:r>
              <a:rPr lang="en-US" sz="2400" dirty="0"/>
              <a:t>Interpersonal communication includes both verbal and nonverbal cues like tone, body language, and facial emotions. Interpersonal communication occurs when you ask a friend about their weekend plans, when a coworker invites you to dinner, or when you text a friend.</a:t>
            </a:r>
          </a:p>
        </p:txBody>
      </p:sp>
      <p:sp>
        <p:nvSpPr>
          <p:cNvPr id="4" name="Slide Number Placeholder 3">
            <a:extLst>
              <a:ext uri="{FF2B5EF4-FFF2-40B4-BE49-F238E27FC236}">
                <a16:creationId xmlns:a16="http://schemas.microsoft.com/office/drawing/2014/main" id="{110176C0-B5B2-45BE-BB68-6BBB0A3372F6}"/>
              </a:ext>
            </a:extLst>
          </p:cNvPr>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1931255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588CE-D374-4C4C-8737-ACE4053C4C7B}"/>
              </a:ext>
            </a:extLst>
          </p:cNvPr>
          <p:cNvSpPr>
            <a:spLocks noGrp="1"/>
          </p:cNvSpPr>
          <p:nvPr>
            <p:ph type="title"/>
          </p:nvPr>
        </p:nvSpPr>
        <p:spPr>
          <a:xfrm>
            <a:off x="1640156" y="512462"/>
            <a:ext cx="8911687" cy="1280890"/>
          </a:xfrm>
        </p:spPr>
        <p:txBody>
          <a:bodyPr>
            <a:normAutofit fontScale="90000"/>
          </a:bodyPr>
          <a:lstStyle/>
          <a:p>
            <a:pPr algn="ctr"/>
            <a:r>
              <a:rPr lang="en-US" sz="4400" dirty="0"/>
              <a:t>TYPES OF INTERPERSONAL COMMUNICATION</a:t>
            </a:r>
          </a:p>
        </p:txBody>
      </p:sp>
      <p:sp>
        <p:nvSpPr>
          <p:cNvPr id="3" name="Content Placeholder 2">
            <a:extLst>
              <a:ext uri="{FF2B5EF4-FFF2-40B4-BE49-F238E27FC236}">
                <a16:creationId xmlns:a16="http://schemas.microsoft.com/office/drawing/2014/main" id="{C112FF15-4D9E-4F60-9D68-281F7EC79836}"/>
              </a:ext>
            </a:extLst>
          </p:cNvPr>
          <p:cNvSpPr>
            <a:spLocks noGrp="1"/>
          </p:cNvSpPr>
          <p:nvPr>
            <p:ph idx="1"/>
          </p:nvPr>
        </p:nvSpPr>
        <p:spPr>
          <a:xfrm>
            <a:off x="1142999" y="2803824"/>
            <a:ext cx="9905999" cy="3541714"/>
          </a:xfrm>
        </p:spPr>
        <p:txBody>
          <a:bodyPr/>
          <a:lstStyle/>
          <a:p>
            <a:pPr lvl="2" algn="just"/>
            <a:r>
              <a:rPr lang="en-US" sz="2800" dirty="0"/>
              <a:t>Oral communication, written communication, nonverbal communication, and listening are the four forms of interpersonal communication</a:t>
            </a:r>
          </a:p>
          <a:p>
            <a:pPr marL="0" indent="0" algn="just">
              <a:buNone/>
            </a:pPr>
            <a:endParaRPr lang="en-US" dirty="0"/>
          </a:p>
        </p:txBody>
      </p:sp>
      <p:sp>
        <p:nvSpPr>
          <p:cNvPr id="4" name="Slide Number Placeholder 3">
            <a:extLst>
              <a:ext uri="{FF2B5EF4-FFF2-40B4-BE49-F238E27FC236}">
                <a16:creationId xmlns:a16="http://schemas.microsoft.com/office/drawing/2014/main" id="{AB222F57-98AF-41F3-A373-13E194002999}"/>
              </a:ext>
            </a:extLst>
          </p:cNvPr>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1140929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C6C72-D8B4-D586-DC4B-4DCCA213B29C}"/>
              </a:ext>
            </a:extLst>
          </p:cNvPr>
          <p:cNvSpPr>
            <a:spLocks noGrp="1"/>
          </p:cNvSpPr>
          <p:nvPr>
            <p:ph type="title"/>
          </p:nvPr>
        </p:nvSpPr>
        <p:spPr>
          <a:xfrm>
            <a:off x="1640156" y="512462"/>
            <a:ext cx="8911687" cy="1280890"/>
          </a:xfrm>
        </p:spPr>
        <p:txBody>
          <a:bodyPr/>
          <a:lstStyle/>
          <a:p>
            <a:pPr algn="ctr"/>
            <a:r>
              <a:rPr lang="en-US" dirty="0"/>
              <a:t>EXAMPELS OF INTERPERSONAL COMMUICATION</a:t>
            </a:r>
          </a:p>
        </p:txBody>
      </p:sp>
      <p:sp>
        <p:nvSpPr>
          <p:cNvPr id="3" name="Content Placeholder 2">
            <a:extLst>
              <a:ext uri="{FF2B5EF4-FFF2-40B4-BE49-F238E27FC236}">
                <a16:creationId xmlns:a16="http://schemas.microsoft.com/office/drawing/2014/main" id="{DCB64A47-E75D-E539-DBB8-4662DF47F7A5}"/>
              </a:ext>
            </a:extLst>
          </p:cNvPr>
          <p:cNvSpPr>
            <a:spLocks noGrp="1"/>
          </p:cNvSpPr>
          <p:nvPr>
            <p:ph idx="1"/>
          </p:nvPr>
        </p:nvSpPr>
        <p:spPr>
          <a:xfrm>
            <a:off x="1640156" y="2384612"/>
            <a:ext cx="8915400" cy="3777622"/>
          </a:xfrm>
        </p:spPr>
        <p:txBody>
          <a:bodyPr>
            <a:normAutofit/>
          </a:bodyPr>
          <a:lstStyle/>
          <a:p>
            <a:r>
              <a:rPr lang="en-US" sz="2800" dirty="0"/>
              <a:t>Phone call</a:t>
            </a:r>
          </a:p>
          <a:p>
            <a:r>
              <a:rPr lang="en-US" sz="2800" dirty="0"/>
              <a:t>Zoom meeting </a:t>
            </a:r>
          </a:p>
          <a:p>
            <a:r>
              <a:rPr lang="en-US" sz="2800" dirty="0"/>
              <a:t>Text massaging</a:t>
            </a:r>
          </a:p>
          <a:p>
            <a:r>
              <a:rPr lang="en-US" sz="2800" dirty="0"/>
              <a:t>Classroom lecture</a:t>
            </a:r>
          </a:p>
          <a:p>
            <a:r>
              <a:rPr lang="en-US" sz="2800" dirty="0"/>
              <a:t>Body language </a:t>
            </a:r>
          </a:p>
          <a:p>
            <a:r>
              <a:rPr lang="en-US" sz="2800" dirty="0"/>
              <a:t>Written letters </a:t>
            </a:r>
          </a:p>
        </p:txBody>
      </p:sp>
      <p:sp>
        <p:nvSpPr>
          <p:cNvPr id="4" name="Slide Number Placeholder 3">
            <a:extLst>
              <a:ext uri="{FF2B5EF4-FFF2-40B4-BE49-F238E27FC236}">
                <a16:creationId xmlns:a16="http://schemas.microsoft.com/office/drawing/2014/main" id="{874A5AB7-59B6-5EEF-41B4-98DBAD054215}"/>
              </a:ext>
            </a:extLst>
          </p:cNvPr>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17755586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AB7C0C-8119-4F63-A526-E46CE51505A0}"/>
              </a:ext>
            </a:extLst>
          </p:cNvPr>
          <p:cNvSpPr>
            <a:spLocks noGrp="1"/>
          </p:cNvSpPr>
          <p:nvPr>
            <p:ph type="title"/>
          </p:nvPr>
        </p:nvSpPr>
        <p:spPr>
          <a:xfrm>
            <a:off x="1141412" y="609601"/>
            <a:ext cx="9905998" cy="1478570"/>
          </a:xfrm>
        </p:spPr>
        <p:txBody>
          <a:bodyPr/>
          <a:lstStyle/>
          <a:p>
            <a:pPr algn="ctr"/>
            <a:r>
              <a:rPr lang="en-US" dirty="0"/>
              <a:t>THE IMPORTANCE OF INERTPERSONAL COMMUNICATION</a:t>
            </a:r>
          </a:p>
        </p:txBody>
      </p:sp>
      <p:sp>
        <p:nvSpPr>
          <p:cNvPr id="3" name="Content Placeholder 2">
            <a:extLst>
              <a:ext uri="{FF2B5EF4-FFF2-40B4-BE49-F238E27FC236}">
                <a16:creationId xmlns:a16="http://schemas.microsoft.com/office/drawing/2014/main" id="{514D170C-B487-4789-B7B6-F3E67D8AA602}"/>
              </a:ext>
            </a:extLst>
          </p:cNvPr>
          <p:cNvSpPr>
            <a:spLocks noGrp="1"/>
          </p:cNvSpPr>
          <p:nvPr>
            <p:ph idx="1"/>
          </p:nvPr>
        </p:nvSpPr>
        <p:spPr>
          <a:xfrm>
            <a:off x="1141412" y="2706685"/>
            <a:ext cx="10378235" cy="3541714"/>
          </a:xfrm>
        </p:spPr>
        <p:txBody>
          <a:bodyPr/>
          <a:lstStyle/>
          <a:p>
            <a:pPr algn="just"/>
            <a:r>
              <a:rPr lang="en-US" sz="2800" dirty="0"/>
              <a:t>By assisting you in accurately expressing your ideas and intentions, interpersonal communication skills can aid your personal and professional relationships. Your listening abilities will also help you better comprehend and empathize with people.</a:t>
            </a:r>
          </a:p>
          <a:p>
            <a:pPr algn="just"/>
            <a:endParaRPr lang="en-US" dirty="0"/>
          </a:p>
        </p:txBody>
      </p:sp>
      <p:sp>
        <p:nvSpPr>
          <p:cNvPr id="4" name="Slide Number Placeholder 3">
            <a:extLst>
              <a:ext uri="{FF2B5EF4-FFF2-40B4-BE49-F238E27FC236}">
                <a16:creationId xmlns:a16="http://schemas.microsoft.com/office/drawing/2014/main" id="{9725EC61-0B8A-4940-8B31-5BAF68484122}"/>
              </a:ext>
            </a:extLst>
          </p:cNvPr>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1332593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E7A31-580F-4782-BAEA-F472234616E2}"/>
              </a:ext>
            </a:extLst>
          </p:cNvPr>
          <p:cNvSpPr>
            <a:spLocks noGrp="1"/>
          </p:cNvSpPr>
          <p:nvPr>
            <p:ph type="title"/>
          </p:nvPr>
        </p:nvSpPr>
        <p:spPr>
          <a:xfrm>
            <a:off x="1640156" y="512462"/>
            <a:ext cx="8911687" cy="1280890"/>
          </a:xfrm>
        </p:spPr>
        <p:txBody>
          <a:bodyPr/>
          <a:lstStyle/>
          <a:p>
            <a:pPr algn="ctr"/>
            <a:r>
              <a:rPr lang="en-US" dirty="0"/>
              <a:t>ACQUIRED SKILLS </a:t>
            </a:r>
          </a:p>
        </p:txBody>
      </p:sp>
      <p:sp>
        <p:nvSpPr>
          <p:cNvPr id="3" name="Content Placeholder 2">
            <a:extLst>
              <a:ext uri="{FF2B5EF4-FFF2-40B4-BE49-F238E27FC236}">
                <a16:creationId xmlns:a16="http://schemas.microsoft.com/office/drawing/2014/main" id="{C5544F36-7D2C-462D-887D-12D1884B4E52}"/>
              </a:ext>
            </a:extLst>
          </p:cNvPr>
          <p:cNvSpPr>
            <a:spLocks noGrp="1"/>
          </p:cNvSpPr>
          <p:nvPr>
            <p:ph idx="1"/>
          </p:nvPr>
        </p:nvSpPr>
        <p:spPr>
          <a:xfrm>
            <a:off x="1531375" y="2474259"/>
            <a:ext cx="9889659" cy="3777622"/>
          </a:xfrm>
        </p:spPr>
        <p:txBody>
          <a:bodyPr/>
          <a:lstStyle/>
          <a:p>
            <a:r>
              <a:rPr lang="en-US" sz="2800" dirty="0"/>
              <a:t>Ability to listen and understand </a:t>
            </a:r>
          </a:p>
          <a:p>
            <a:r>
              <a:rPr lang="en-US" sz="2800" dirty="0"/>
              <a:t>Problem solving</a:t>
            </a:r>
          </a:p>
          <a:p>
            <a:r>
              <a:rPr lang="en-US" sz="2800" dirty="0"/>
              <a:t>Decision making</a:t>
            </a:r>
          </a:p>
          <a:p>
            <a:r>
              <a:rPr lang="en-US" sz="2800" dirty="0"/>
              <a:t>Personal stress </a:t>
            </a:r>
            <a:r>
              <a:rPr lang="en-US" sz="2800" dirty="0" err="1"/>
              <a:t>managment</a:t>
            </a:r>
            <a:endParaRPr lang="en-US" sz="2800" dirty="0"/>
          </a:p>
          <a:p>
            <a:endParaRPr lang="en-US" sz="2800" dirty="0"/>
          </a:p>
          <a:p>
            <a:endParaRPr lang="en-US" dirty="0"/>
          </a:p>
          <a:p>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C0EB0D34-C603-49E4-956E-0247BFE43784}"/>
              </a:ext>
            </a:extLst>
          </p:cNvPr>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13149611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BD4E5-CA81-4098-A6F3-6D2C9BA7602C}"/>
              </a:ext>
            </a:extLst>
          </p:cNvPr>
          <p:cNvSpPr>
            <a:spLocks noGrp="1"/>
          </p:cNvSpPr>
          <p:nvPr>
            <p:ph type="title"/>
          </p:nvPr>
        </p:nvSpPr>
        <p:spPr>
          <a:xfrm>
            <a:off x="1640156" y="512462"/>
            <a:ext cx="8911687" cy="1280890"/>
          </a:xfrm>
        </p:spPr>
        <p:txBody>
          <a:bodyPr/>
          <a:lstStyle/>
          <a:p>
            <a:pPr algn="ctr"/>
            <a:r>
              <a:rPr lang="en-US" dirty="0"/>
              <a:t>FIVE COMMANDMENT TO APPROVE YOUR COMMUNICATION </a:t>
            </a:r>
          </a:p>
        </p:txBody>
      </p:sp>
      <p:sp>
        <p:nvSpPr>
          <p:cNvPr id="3" name="Content Placeholder 2">
            <a:extLst>
              <a:ext uri="{FF2B5EF4-FFF2-40B4-BE49-F238E27FC236}">
                <a16:creationId xmlns:a16="http://schemas.microsoft.com/office/drawing/2014/main" id="{F834AE58-7DCF-4CB4-B85D-9413EE34CA3A}"/>
              </a:ext>
            </a:extLst>
          </p:cNvPr>
          <p:cNvSpPr>
            <a:spLocks noGrp="1"/>
          </p:cNvSpPr>
          <p:nvPr>
            <p:ph idx="1"/>
          </p:nvPr>
        </p:nvSpPr>
        <p:spPr>
          <a:xfrm>
            <a:off x="1640156" y="2698376"/>
            <a:ext cx="8915400" cy="3777622"/>
          </a:xfrm>
        </p:spPr>
        <p:txBody>
          <a:bodyPr/>
          <a:lstStyle/>
          <a:p>
            <a:r>
              <a:rPr lang="en-US" sz="2800" dirty="0"/>
              <a:t>Smile always </a:t>
            </a:r>
          </a:p>
          <a:p>
            <a:r>
              <a:rPr lang="en-US" sz="2800" dirty="0"/>
              <a:t>Pay appreciative </a:t>
            </a:r>
          </a:p>
          <a:p>
            <a:r>
              <a:rPr lang="en-US" sz="2800" dirty="0"/>
              <a:t>Pay attention</a:t>
            </a:r>
          </a:p>
          <a:p>
            <a:r>
              <a:rPr lang="en-US" sz="2800" dirty="0"/>
              <a:t>Practice active listening</a:t>
            </a:r>
          </a:p>
          <a:p>
            <a:r>
              <a:rPr lang="en-US" sz="2800" dirty="0"/>
              <a:t>Communicate clearly using simple language </a:t>
            </a:r>
          </a:p>
          <a:p>
            <a:endParaRPr lang="en-US" sz="2800" dirty="0"/>
          </a:p>
          <a:p>
            <a:endParaRPr lang="en-US" dirty="0"/>
          </a:p>
        </p:txBody>
      </p:sp>
      <p:sp>
        <p:nvSpPr>
          <p:cNvPr id="4" name="Slide Number Placeholder 3">
            <a:extLst>
              <a:ext uri="{FF2B5EF4-FFF2-40B4-BE49-F238E27FC236}">
                <a16:creationId xmlns:a16="http://schemas.microsoft.com/office/drawing/2014/main" id="{6A088F28-B244-4BA3-B02D-1D3A360AAC1E}"/>
              </a:ext>
            </a:extLst>
          </p:cNvPr>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1854963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E3597-AB8B-419C-A85F-B6CFD72FA0C1}"/>
              </a:ext>
            </a:extLst>
          </p:cNvPr>
          <p:cNvSpPr>
            <a:spLocks noGrp="1"/>
          </p:cNvSpPr>
          <p:nvPr>
            <p:ph type="title"/>
          </p:nvPr>
        </p:nvSpPr>
        <p:spPr>
          <a:xfrm>
            <a:off x="1640156" y="512462"/>
            <a:ext cx="8911687" cy="1280890"/>
          </a:xfrm>
        </p:spPr>
        <p:txBody>
          <a:bodyPr/>
          <a:lstStyle/>
          <a:p>
            <a:pPr algn="ctr"/>
            <a:r>
              <a:rPr lang="en-US" dirty="0"/>
              <a:t>CONCLUSION</a:t>
            </a:r>
          </a:p>
        </p:txBody>
      </p:sp>
      <p:sp>
        <p:nvSpPr>
          <p:cNvPr id="3" name="Content Placeholder 2">
            <a:extLst>
              <a:ext uri="{FF2B5EF4-FFF2-40B4-BE49-F238E27FC236}">
                <a16:creationId xmlns:a16="http://schemas.microsoft.com/office/drawing/2014/main" id="{6AF6F29C-E935-4A5C-A82B-DEBFDB39C6EF}"/>
              </a:ext>
            </a:extLst>
          </p:cNvPr>
          <p:cNvSpPr>
            <a:spLocks noGrp="1"/>
          </p:cNvSpPr>
          <p:nvPr>
            <p:ph idx="1"/>
          </p:nvPr>
        </p:nvSpPr>
        <p:spPr>
          <a:xfrm>
            <a:off x="1160134" y="2567916"/>
            <a:ext cx="9871729" cy="3777622"/>
          </a:xfrm>
        </p:spPr>
        <p:txBody>
          <a:bodyPr>
            <a:normAutofit/>
          </a:bodyPr>
          <a:lstStyle/>
          <a:p>
            <a:pPr algn="just"/>
            <a:r>
              <a:rPr lang="en-US" sz="2800" dirty="0"/>
              <a:t>Finally, interpersonal communication is critical in developing positive workplace relationships, which contribute to increased productivity. This will result in higher wages for workers, resulting in higher living standards, and workers' welfare will be addressed appropriately.</a:t>
            </a:r>
          </a:p>
        </p:txBody>
      </p:sp>
      <p:sp>
        <p:nvSpPr>
          <p:cNvPr id="4" name="Slide Number Placeholder 3">
            <a:extLst>
              <a:ext uri="{FF2B5EF4-FFF2-40B4-BE49-F238E27FC236}">
                <a16:creationId xmlns:a16="http://schemas.microsoft.com/office/drawing/2014/main" id="{C0455535-F0E8-440A-93B5-4482DFAD8B36}"/>
              </a:ext>
            </a:extLst>
          </p:cNvPr>
          <p:cNvSpPr>
            <a:spLocks noGrp="1"/>
          </p:cNvSpPr>
          <p:nvPr>
            <p:ph type="sldNum" sz="quarter" idx="12"/>
          </p:nvPr>
        </p:nvSpPr>
        <p:spPr/>
        <p:txBody>
          <a:bodyPr/>
          <a:lstStyle/>
          <a:p>
            <a:fld id="{6D22F896-40B5-4ADD-8801-0D06FADFA095}" type="slidenum">
              <a:rPr lang="en-US" smtClean="0"/>
              <a:t>9</a:t>
            </a:fld>
            <a:endParaRPr lang="en-US" dirty="0"/>
          </a:p>
        </p:txBody>
      </p:sp>
    </p:spTree>
    <p:extLst>
      <p:ext uri="{BB962C8B-B14F-4D97-AF65-F5344CB8AC3E}">
        <p14:creationId xmlns:p14="http://schemas.microsoft.com/office/powerpoint/2010/main" val="2530850162"/>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2036</TotalTime>
  <Words>295</Words>
  <Application>Microsoft Office PowerPoint</Application>
  <PresentationFormat>Widescreen</PresentationFormat>
  <Paragraphs>56</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Bahnschrift Condensed</vt:lpstr>
      <vt:lpstr>Calibri</vt:lpstr>
      <vt:lpstr>Century Gothic</vt:lpstr>
      <vt:lpstr>Wingdings 3</vt:lpstr>
      <vt:lpstr>Wisp</vt:lpstr>
      <vt:lpstr>The Nature of Interpersonal Communication</vt:lpstr>
      <vt:lpstr>TABLE OF CONTENTS</vt:lpstr>
      <vt:lpstr>THE DEFINITION</vt:lpstr>
      <vt:lpstr>TYPES OF INTERPERSONAL COMMUNICATION</vt:lpstr>
      <vt:lpstr>EXAMPELS OF INTERPERSONAL COMMUICATION</vt:lpstr>
      <vt:lpstr>THE IMPORTANCE OF INERTPERSONAL COMMUNICATION</vt:lpstr>
      <vt:lpstr>ACQUIRED SKILLS </vt:lpstr>
      <vt:lpstr>FIVE COMMANDMENT TO APPROVE YOUR COMMUNICATION </vt:lpstr>
      <vt:lpstr>CONCLUSION</vt:lpstr>
      <vt:lpstr>REFRANCE</vt:lpstr>
      <vt:lpstr>Thanks you all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dc:title>
  <dc:creator>Ali Moftah</dc:creator>
  <cp:lastModifiedBy>Maher Fattouh</cp:lastModifiedBy>
  <cp:revision>9</cp:revision>
  <dcterms:created xsi:type="dcterms:W3CDTF">2023-03-20T23:03:02Z</dcterms:created>
  <dcterms:modified xsi:type="dcterms:W3CDTF">2023-05-04T07:20:52Z</dcterms:modified>
</cp:coreProperties>
</file>