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8" r:id="rId3"/>
    <p:sldId id="257" r:id="rId4"/>
    <p:sldId id="259" r:id="rId5"/>
    <p:sldId id="262" r:id="rId6"/>
    <p:sldId id="263" r:id="rId7"/>
    <p:sldId id="260" r:id="rId8"/>
    <p:sldId id="261"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ubeir laenghi" initials="zl" lastIdx="1" clrIdx="0">
    <p:extLst>
      <p:ext uri="{19B8F6BF-5375-455C-9EA6-DF929625EA0E}">
        <p15:presenceInfo xmlns:p15="http://schemas.microsoft.com/office/powerpoint/2012/main" userId="551128837817574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261E5E-9EE6-4312-93B5-D4056E5563E1}" type="datetimeFigureOut">
              <a:rPr lang="en-US" smtClean="0"/>
              <a:t>4/16/2022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7440DA-DA76-460A-B952-1EF0EB30284E}" type="slidenum">
              <a:rPr lang="en-US" smtClean="0"/>
              <a:t>‹#›</a:t>
            </a:fld>
            <a:endParaRPr lang="en-US"/>
          </a:p>
        </p:txBody>
      </p:sp>
    </p:spTree>
    <p:extLst>
      <p:ext uri="{BB962C8B-B14F-4D97-AF65-F5344CB8AC3E}">
        <p14:creationId xmlns:p14="http://schemas.microsoft.com/office/powerpoint/2010/main" val="2727593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B261E5E-9EE6-4312-93B5-D4056E5563E1}" type="datetimeFigureOut">
              <a:rPr lang="en-US" smtClean="0"/>
              <a:t>4/16/2022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7440DA-DA76-460A-B952-1EF0EB30284E}" type="slidenum">
              <a:rPr lang="en-US" smtClean="0"/>
              <a:t>‹#›</a:t>
            </a:fld>
            <a:endParaRPr lang="en-US"/>
          </a:p>
        </p:txBody>
      </p:sp>
    </p:spTree>
    <p:extLst>
      <p:ext uri="{BB962C8B-B14F-4D97-AF65-F5344CB8AC3E}">
        <p14:creationId xmlns:p14="http://schemas.microsoft.com/office/powerpoint/2010/main" val="2090397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B261E5E-9EE6-4312-93B5-D4056E5563E1}" type="datetimeFigureOut">
              <a:rPr lang="en-US" smtClean="0"/>
              <a:t>4/16/2022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7440DA-DA76-460A-B952-1EF0EB30284E}" type="slidenum">
              <a:rPr lang="en-US" smtClean="0"/>
              <a:t>‹#›</a:t>
            </a:fld>
            <a:endParaRPr lang="en-US"/>
          </a:p>
        </p:txBody>
      </p:sp>
    </p:spTree>
    <p:extLst>
      <p:ext uri="{BB962C8B-B14F-4D97-AF65-F5344CB8AC3E}">
        <p14:creationId xmlns:p14="http://schemas.microsoft.com/office/powerpoint/2010/main" val="787287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385828"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B261E5E-9EE6-4312-93B5-D4056E5563E1}" type="datetimeFigureOut">
              <a:rPr lang="en-US" smtClean="0"/>
              <a:t>4/16/2022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7440DA-DA76-460A-B952-1EF0EB30284E}" type="slidenum">
              <a:rPr lang="en-US" smtClean="0"/>
              <a:t>‹#›</a:t>
            </a:fld>
            <a:endParaRPr lang="en-US"/>
          </a:p>
        </p:txBody>
      </p:sp>
      <p:sp>
        <p:nvSpPr>
          <p:cNvPr id="11" name="TextBox 10"/>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3792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B261E5E-9EE6-4312-93B5-D4056E5563E1}" type="datetimeFigureOut">
              <a:rPr lang="en-US" smtClean="0"/>
              <a:t>4/16/2022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7440DA-DA76-460A-B952-1EF0EB30284E}" type="slidenum">
              <a:rPr lang="en-US" smtClean="0"/>
              <a:t>‹#›</a:t>
            </a:fld>
            <a:endParaRPr lang="en-US"/>
          </a:p>
        </p:txBody>
      </p:sp>
    </p:spTree>
    <p:extLst>
      <p:ext uri="{BB962C8B-B14F-4D97-AF65-F5344CB8AC3E}">
        <p14:creationId xmlns:p14="http://schemas.microsoft.com/office/powerpoint/2010/main" val="8951041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B261E5E-9EE6-4312-93B5-D4056E5563E1}" type="datetimeFigureOut">
              <a:rPr lang="en-US" smtClean="0"/>
              <a:t>4/16/2022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7440DA-DA76-460A-B952-1EF0EB30284E}" type="slidenum">
              <a:rPr lang="en-US" smtClean="0"/>
              <a:t>‹#›</a:t>
            </a:fld>
            <a:endParaRPr lang="en-US"/>
          </a:p>
        </p:txBody>
      </p:sp>
    </p:spTree>
    <p:extLst>
      <p:ext uri="{BB962C8B-B14F-4D97-AF65-F5344CB8AC3E}">
        <p14:creationId xmlns:p14="http://schemas.microsoft.com/office/powerpoint/2010/main" val="10850932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B261E5E-9EE6-4312-93B5-D4056E5563E1}" type="datetimeFigureOut">
              <a:rPr lang="en-US" smtClean="0"/>
              <a:t>4/16/2022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7440DA-DA76-460A-B952-1EF0EB30284E}" type="slidenum">
              <a:rPr lang="en-US" smtClean="0"/>
              <a:t>‹#›</a:t>
            </a:fld>
            <a:endParaRPr lang="en-US"/>
          </a:p>
        </p:txBody>
      </p:sp>
    </p:spTree>
    <p:extLst>
      <p:ext uri="{BB962C8B-B14F-4D97-AF65-F5344CB8AC3E}">
        <p14:creationId xmlns:p14="http://schemas.microsoft.com/office/powerpoint/2010/main" val="27040208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B261E5E-9EE6-4312-93B5-D4056E5563E1}" type="datetimeFigureOut">
              <a:rPr lang="en-US" smtClean="0"/>
              <a:t>4/16/2022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7440DA-DA76-460A-B952-1EF0EB30284E}" type="slidenum">
              <a:rPr lang="en-US" smtClean="0"/>
              <a:t>‹#›</a:t>
            </a:fld>
            <a:endParaRPr lang="en-US"/>
          </a:p>
        </p:txBody>
      </p:sp>
    </p:spTree>
    <p:extLst>
      <p:ext uri="{BB962C8B-B14F-4D97-AF65-F5344CB8AC3E}">
        <p14:creationId xmlns:p14="http://schemas.microsoft.com/office/powerpoint/2010/main" val="24243880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B261E5E-9EE6-4312-93B5-D4056E5563E1}" type="datetimeFigureOut">
              <a:rPr lang="en-US" smtClean="0"/>
              <a:t>4/16/2022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7440DA-DA76-460A-B952-1EF0EB30284E}" type="slidenum">
              <a:rPr lang="en-US" smtClean="0"/>
              <a:t>‹#›</a:t>
            </a:fld>
            <a:endParaRPr lang="en-US"/>
          </a:p>
        </p:txBody>
      </p:sp>
    </p:spTree>
    <p:extLst>
      <p:ext uri="{BB962C8B-B14F-4D97-AF65-F5344CB8AC3E}">
        <p14:creationId xmlns:p14="http://schemas.microsoft.com/office/powerpoint/2010/main" val="2268879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B261E5E-9EE6-4312-93B5-D4056E5563E1}" type="datetimeFigureOut">
              <a:rPr lang="en-US" smtClean="0"/>
              <a:t>4/16/2022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7440DA-DA76-460A-B952-1EF0EB30284E}" type="slidenum">
              <a:rPr lang="en-US" smtClean="0"/>
              <a:t>‹#›</a:t>
            </a:fld>
            <a:endParaRPr lang="en-US"/>
          </a:p>
        </p:txBody>
      </p:sp>
    </p:spTree>
    <p:extLst>
      <p:ext uri="{BB962C8B-B14F-4D97-AF65-F5344CB8AC3E}">
        <p14:creationId xmlns:p14="http://schemas.microsoft.com/office/powerpoint/2010/main" val="624693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B261E5E-9EE6-4312-93B5-D4056E5563E1}" type="datetimeFigureOut">
              <a:rPr lang="en-US" smtClean="0"/>
              <a:t>4/16/2022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7440DA-DA76-460A-B952-1EF0EB30284E}" type="slidenum">
              <a:rPr lang="en-US" smtClean="0"/>
              <a:t>‹#›</a:t>
            </a:fld>
            <a:endParaRPr lang="en-US"/>
          </a:p>
        </p:txBody>
      </p:sp>
    </p:spTree>
    <p:extLst>
      <p:ext uri="{BB962C8B-B14F-4D97-AF65-F5344CB8AC3E}">
        <p14:creationId xmlns:p14="http://schemas.microsoft.com/office/powerpoint/2010/main" val="1878748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B261E5E-9EE6-4312-93B5-D4056E5563E1}" type="datetimeFigureOut">
              <a:rPr lang="en-US" smtClean="0"/>
              <a:t>4/16/2022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7440DA-DA76-460A-B952-1EF0EB30284E}" type="slidenum">
              <a:rPr lang="en-US" smtClean="0"/>
              <a:t>‹#›</a:t>
            </a:fld>
            <a:endParaRPr lang="en-US"/>
          </a:p>
        </p:txBody>
      </p:sp>
    </p:spTree>
    <p:extLst>
      <p:ext uri="{BB962C8B-B14F-4D97-AF65-F5344CB8AC3E}">
        <p14:creationId xmlns:p14="http://schemas.microsoft.com/office/powerpoint/2010/main" val="2438759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B261E5E-9EE6-4312-93B5-D4056E5563E1}" type="datetimeFigureOut">
              <a:rPr lang="en-US" smtClean="0"/>
              <a:t>4/16/2022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7440DA-DA76-460A-B952-1EF0EB30284E}" type="slidenum">
              <a:rPr lang="en-US" smtClean="0"/>
              <a:t>‹#›</a:t>
            </a:fld>
            <a:endParaRPr lang="en-US"/>
          </a:p>
        </p:txBody>
      </p:sp>
    </p:spTree>
    <p:extLst>
      <p:ext uri="{BB962C8B-B14F-4D97-AF65-F5344CB8AC3E}">
        <p14:creationId xmlns:p14="http://schemas.microsoft.com/office/powerpoint/2010/main" val="1514145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B261E5E-9EE6-4312-93B5-D4056E5563E1}" type="datetimeFigureOut">
              <a:rPr lang="en-US" smtClean="0"/>
              <a:t>4/16/2022</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667440DA-DA76-460A-B952-1EF0EB30284E}" type="slidenum">
              <a:rPr lang="en-US" smtClean="0"/>
              <a:t>‹#›</a:t>
            </a:fld>
            <a:endParaRPr lang="en-US"/>
          </a:p>
        </p:txBody>
      </p:sp>
    </p:spTree>
    <p:extLst>
      <p:ext uri="{BB962C8B-B14F-4D97-AF65-F5344CB8AC3E}">
        <p14:creationId xmlns:p14="http://schemas.microsoft.com/office/powerpoint/2010/main" val="4217783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B261E5E-9EE6-4312-93B5-D4056E5563E1}" type="datetimeFigureOut">
              <a:rPr lang="en-US" smtClean="0"/>
              <a:t>4/16/2022</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667440DA-DA76-460A-B952-1EF0EB30284E}" type="slidenum">
              <a:rPr lang="en-US" smtClean="0"/>
              <a:t>‹#›</a:t>
            </a:fld>
            <a:endParaRPr lang="en-US"/>
          </a:p>
        </p:txBody>
      </p:sp>
    </p:spTree>
    <p:extLst>
      <p:ext uri="{BB962C8B-B14F-4D97-AF65-F5344CB8AC3E}">
        <p14:creationId xmlns:p14="http://schemas.microsoft.com/office/powerpoint/2010/main" val="1847673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B261E5E-9EE6-4312-93B5-D4056E5563E1}" type="datetimeFigureOut">
              <a:rPr lang="en-US" smtClean="0"/>
              <a:t>4/16/2022</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667440DA-DA76-460A-B952-1EF0EB30284E}" type="slidenum">
              <a:rPr lang="en-US" smtClean="0"/>
              <a:t>‹#›</a:t>
            </a:fld>
            <a:endParaRPr lang="en-US"/>
          </a:p>
        </p:txBody>
      </p:sp>
    </p:spTree>
    <p:extLst>
      <p:ext uri="{BB962C8B-B14F-4D97-AF65-F5344CB8AC3E}">
        <p14:creationId xmlns:p14="http://schemas.microsoft.com/office/powerpoint/2010/main" val="813361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B261E5E-9EE6-4312-93B5-D4056E5563E1}" type="datetimeFigureOut">
              <a:rPr lang="en-US" smtClean="0"/>
              <a:t>4/16/2022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7440DA-DA76-460A-B952-1EF0EB30284E}" type="slidenum">
              <a:rPr lang="en-US" smtClean="0"/>
              <a:t>‹#›</a:t>
            </a:fld>
            <a:endParaRPr lang="en-US"/>
          </a:p>
        </p:txBody>
      </p:sp>
    </p:spTree>
    <p:extLst>
      <p:ext uri="{BB962C8B-B14F-4D97-AF65-F5344CB8AC3E}">
        <p14:creationId xmlns:p14="http://schemas.microsoft.com/office/powerpoint/2010/main" val="3132738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B261E5E-9EE6-4312-93B5-D4056E5563E1}" type="datetimeFigureOut">
              <a:rPr lang="en-US" smtClean="0"/>
              <a:t>4/16/2022</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67440DA-DA76-460A-B952-1EF0EB30284E}" type="slidenum">
              <a:rPr lang="en-US" smtClean="0"/>
              <a:t>‹#›</a:t>
            </a:fld>
            <a:endParaRPr lang="en-US"/>
          </a:p>
        </p:txBody>
      </p:sp>
    </p:spTree>
    <p:extLst>
      <p:ext uri="{BB962C8B-B14F-4D97-AF65-F5344CB8AC3E}">
        <p14:creationId xmlns:p14="http://schemas.microsoft.com/office/powerpoint/2010/main" val="2526553336"/>
      </p:ext>
    </p:extLst>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 id="2147483821"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mailto:zubier_3800@limu.edu.ly" TargetMode="Externa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97582-7D92-4823-8B1E-C4B28546B3FD}"/>
              </a:ext>
            </a:extLst>
          </p:cNvPr>
          <p:cNvSpPr>
            <a:spLocks noGrp="1"/>
          </p:cNvSpPr>
          <p:nvPr>
            <p:ph type="ctrTitle"/>
          </p:nvPr>
        </p:nvSpPr>
        <p:spPr>
          <a:xfrm>
            <a:off x="2314357" y="840102"/>
            <a:ext cx="7352906" cy="889568"/>
          </a:xfrm>
        </p:spPr>
        <p:txBody>
          <a:bodyPr>
            <a:normAutofit fontScale="90000"/>
          </a:bodyPr>
          <a:lstStyle/>
          <a:p>
            <a:pPr algn="ctr"/>
            <a:r>
              <a:rPr lang="en-US" sz="2800" b="1" dirty="0">
                <a:solidFill>
                  <a:schemeClr val="bg1"/>
                </a:solidFill>
              </a:rPr>
              <a:t>Libyan International Medical University </a:t>
            </a:r>
            <a:br>
              <a:rPr lang="en-US" sz="2800" b="1" dirty="0">
                <a:solidFill>
                  <a:schemeClr val="bg1"/>
                </a:solidFill>
              </a:rPr>
            </a:br>
            <a:r>
              <a:rPr lang="en-US" sz="2800" b="1" dirty="0">
                <a:solidFill>
                  <a:schemeClr val="bg1"/>
                </a:solidFill>
              </a:rPr>
              <a:t>Faculty of Business Administration</a:t>
            </a:r>
          </a:p>
        </p:txBody>
      </p:sp>
      <p:sp>
        <p:nvSpPr>
          <p:cNvPr id="3" name="Subtitle 2">
            <a:extLst>
              <a:ext uri="{FF2B5EF4-FFF2-40B4-BE49-F238E27FC236}">
                <a16:creationId xmlns:a16="http://schemas.microsoft.com/office/drawing/2014/main" id="{2683A1F2-BE95-40E4-AC65-CFA7F4DA951C}"/>
              </a:ext>
            </a:extLst>
          </p:cNvPr>
          <p:cNvSpPr>
            <a:spLocks noGrp="1"/>
          </p:cNvSpPr>
          <p:nvPr>
            <p:ph type="subTitle" idx="1"/>
          </p:nvPr>
        </p:nvSpPr>
        <p:spPr>
          <a:xfrm>
            <a:off x="1700645" y="2846725"/>
            <a:ext cx="8825658" cy="2968661"/>
          </a:xfrm>
        </p:spPr>
        <p:txBody>
          <a:bodyPr>
            <a:normAutofit fontScale="85000" lnSpcReduction="20000"/>
          </a:bodyPr>
          <a:lstStyle/>
          <a:p>
            <a:pPr algn="ctr"/>
            <a:r>
              <a:rPr lang="en-US" sz="3200" b="1" cap="none" dirty="0" smtClean="0">
                <a:latin typeface="Segoe UI Historic" panose="020B0502040204020203" pitchFamily="34" charset="0"/>
              </a:rPr>
              <a:t>The </a:t>
            </a:r>
            <a:r>
              <a:rPr lang="en-US" sz="3200" b="1" cap="none" dirty="0">
                <a:latin typeface="Segoe UI Historic" panose="020B0502040204020203" pitchFamily="34" charset="0"/>
              </a:rPr>
              <a:t>Changes in the Marketing </a:t>
            </a:r>
            <a:r>
              <a:rPr lang="en-US" sz="3200" b="1" cap="none" dirty="0" smtClean="0">
                <a:latin typeface="Segoe UI Historic" panose="020B0502040204020203" pitchFamily="34" charset="0"/>
              </a:rPr>
              <a:t>World</a:t>
            </a:r>
            <a:endParaRPr lang="en-US" sz="3200" b="1" i="0" dirty="0" smtClean="0">
              <a:effectLst/>
              <a:latin typeface="Segoe UI Historic" panose="020B0502040204020203" pitchFamily="34" charset="0"/>
            </a:endParaRPr>
          </a:p>
          <a:p>
            <a:pPr algn="ctr"/>
            <a:endParaRPr lang="en-US" sz="3200" b="1" dirty="0" smtClean="0">
              <a:latin typeface="Segoe UI Historic" panose="020B0502040204020203" pitchFamily="34" charset="0"/>
            </a:endParaRPr>
          </a:p>
          <a:p>
            <a:pPr algn="ctr"/>
            <a:endParaRPr lang="en-US" sz="3200" b="1" dirty="0">
              <a:latin typeface="Segoe UI Historic" panose="020B0502040204020203" pitchFamily="34" charset="0"/>
            </a:endParaRPr>
          </a:p>
          <a:p>
            <a:pPr algn="ctr"/>
            <a:endParaRPr lang="en-US" sz="3200" b="1" dirty="0">
              <a:latin typeface="Segoe UI Historic" panose="020B0502040204020203" pitchFamily="34" charset="0"/>
            </a:endParaRPr>
          </a:p>
          <a:p>
            <a:pPr algn="ctr"/>
            <a:r>
              <a:rPr lang="en-US" sz="2400" b="0" i="0" dirty="0" smtClean="0">
                <a:effectLst/>
                <a:latin typeface="Segoe UI Historic" panose="020B0502040204020203" pitchFamily="34" charset="0"/>
              </a:rPr>
              <a:t>   </a:t>
            </a:r>
            <a:r>
              <a:rPr lang="en-US" sz="2400" cap="none" dirty="0">
                <a:latin typeface="Segoe UI Historic" panose="020B0502040204020203" pitchFamily="34" charset="0"/>
              </a:rPr>
              <a:t>Prepared By: </a:t>
            </a:r>
            <a:r>
              <a:rPr lang="en-US" sz="2400" cap="none" dirty="0" err="1">
                <a:latin typeface="Segoe UI Historic" panose="020B0502040204020203" pitchFamily="34" charset="0"/>
              </a:rPr>
              <a:t>Zubeir</a:t>
            </a:r>
            <a:r>
              <a:rPr lang="en-US" sz="2400" cap="none" dirty="0">
                <a:latin typeface="Segoe UI Historic" panose="020B0502040204020203" pitchFamily="34" charset="0"/>
              </a:rPr>
              <a:t> </a:t>
            </a:r>
            <a:r>
              <a:rPr lang="en-US" sz="2400" cap="none" dirty="0" err="1">
                <a:latin typeface="Segoe UI Historic" panose="020B0502040204020203" pitchFamily="34" charset="0"/>
              </a:rPr>
              <a:t>Lenghi</a:t>
            </a:r>
            <a:r>
              <a:rPr lang="en-US" sz="2400" cap="none" dirty="0">
                <a:latin typeface="Segoe UI Historic" panose="020B0502040204020203" pitchFamily="34" charset="0"/>
              </a:rPr>
              <a:t> </a:t>
            </a:r>
            <a:endParaRPr lang="en-US" sz="2400" cap="none" dirty="0" smtClean="0">
              <a:latin typeface="Segoe UI Historic" panose="020B0502040204020203" pitchFamily="34" charset="0"/>
            </a:endParaRPr>
          </a:p>
          <a:p>
            <a:pPr algn="ctr"/>
            <a:r>
              <a:rPr lang="en-US" sz="2400" b="0" i="0" cap="none" dirty="0" smtClean="0">
                <a:effectLst/>
                <a:latin typeface="Segoe UI Historic" panose="020B0502040204020203" pitchFamily="34" charset="0"/>
              </a:rPr>
              <a:t>Email: </a:t>
            </a:r>
            <a:r>
              <a:rPr lang="en-US" dirty="0" smtClean="0">
                <a:hlinkClick r:id="rId2"/>
              </a:rPr>
              <a:t>zubier_3800@limu.edu.ly</a:t>
            </a:r>
            <a:endParaRPr lang="en-US" sz="2400" dirty="0">
              <a:latin typeface="Segoe UI Historic" panose="020B0502040204020203" pitchFamily="34" charset="0"/>
            </a:endParaRPr>
          </a:p>
          <a:p>
            <a:pPr algn="ctr"/>
            <a:r>
              <a:rPr lang="en-US" sz="2400" b="0" i="0" dirty="0" smtClean="0">
                <a:effectLst/>
                <a:latin typeface="Segoe UI Historic" panose="020B0502040204020203" pitchFamily="34" charset="0"/>
              </a:rPr>
              <a:t>ID:3800                        </a:t>
            </a:r>
            <a:endParaRPr lang="en-US" sz="2400" dirty="0"/>
          </a:p>
        </p:txBody>
      </p:sp>
      <p:pic>
        <p:nvPicPr>
          <p:cNvPr id="1026" name="Picture 2" descr="See the source image">
            <a:extLst>
              <a:ext uri="{FF2B5EF4-FFF2-40B4-BE49-F238E27FC236}">
                <a16:creationId xmlns:a16="http://schemas.microsoft.com/office/drawing/2014/main" id="{698BCA6A-75CD-4D0F-A301-99208A589A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326" y="511421"/>
            <a:ext cx="1825655" cy="154693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ee the source image">
            <a:extLst>
              <a:ext uri="{FF2B5EF4-FFF2-40B4-BE49-F238E27FC236}">
                <a16:creationId xmlns:a16="http://schemas.microsoft.com/office/drawing/2014/main" id="{0DD44944-FE9E-4679-B92E-E4D590C4E1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9592858" y="620130"/>
            <a:ext cx="2073897" cy="1546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0620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50A29-7525-4010-9A2D-907B64A5CD89}"/>
              </a:ext>
            </a:extLst>
          </p:cNvPr>
          <p:cNvSpPr>
            <a:spLocks noGrp="1"/>
          </p:cNvSpPr>
          <p:nvPr>
            <p:ph type="title"/>
          </p:nvPr>
        </p:nvSpPr>
        <p:spPr/>
        <p:txBody>
          <a:bodyPr/>
          <a:lstStyle/>
          <a:p>
            <a:r>
              <a:rPr lang="en-US" dirty="0"/>
              <a:t>Contents:</a:t>
            </a:r>
          </a:p>
        </p:txBody>
      </p:sp>
      <p:sp>
        <p:nvSpPr>
          <p:cNvPr id="3" name="Content Placeholder 2">
            <a:extLst>
              <a:ext uri="{FF2B5EF4-FFF2-40B4-BE49-F238E27FC236}">
                <a16:creationId xmlns:a16="http://schemas.microsoft.com/office/drawing/2014/main" id="{784A9B7B-6657-403D-B132-618894F01E27}"/>
              </a:ext>
            </a:extLst>
          </p:cNvPr>
          <p:cNvSpPr>
            <a:spLocks noGrp="1"/>
          </p:cNvSpPr>
          <p:nvPr>
            <p:ph idx="1"/>
          </p:nvPr>
        </p:nvSpPr>
        <p:spPr>
          <a:xfrm>
            <a:off x="702468" y="2055043"/>
            <a:ext cx="8825659" cy="4106159"/>
          </a:xfrm>
        </p:spPr>
        <p:txBody>
          <a:bodyPr/>
          <a:lstStyle/>
          <a:p>
            <a:r>
              <a:rPr lang="en-US" sz="3200" dirty="0"/>
              <a:t>Introduction</a:t>
            </a:r>
          </a:p>
          <a:p>
            <a:r>
              <a:rPr lang="en-US" sz="3200" b="0" i="0" dirty="0">
                <a:solidFill>
                  <a:schemeClr val="tx1"/>
                </a:solidFill>
                <a:effectLst/>
                <a:latin typeface="Segoe UI Historic" panose="020B0502040204020203" pitchFamily="34" charset="0"/>
              </a:rPr>
              <a:t>Identify the changes in the marketing world</a:t>
            </a:r>
          </a:p>
          <a:p>
            <a:r>
              <a:rPr lang="en-US" sz="3200" dirty="0">
                <a:solidFill>
                  <a:schemeClr val="tx1"/>
                </a:solidFill>
                <a:latin typeface="Segoe UI Historic" panose="020B0502040204020203" pitchFamily="34" charset="0"/>
              </a:rPr>
              <a:t>Conclusion</a:t>
            </a:r>
          </a:p>
          <a:p>
            <a:r>
              <a:rPr lang="en-US" sz="3200" dirty="0">
                <a:solidFill>
                  <a:schemeClr val="tx1"/>
                </a:solidFill>
                <a:latin typeface="Segoe UI Historic" panose="020B0502040204020203" pitchFamily="34" charset="0"/>
              </a:rPr>
              <a:t>References</a:t>
            </a:r>
            <a:endParaRPr lang="en-US" sz="3200" dirty="0">
              <a:solidFill>
                <a:schemeClr val="tx1"/>
              </a:solidFill>
            </a:endParaRPr>
          </a:p>
        </p:txBody>
      </p:sp>
      <p:sp>
        <p:nvSpPr>
          <p:cNvPr id="4" name="TextBox 3">
            <a:extLst>
              <a:ext uri="{FF2B5EF4-FFF2-40B4-BE49-F238E27FC236}">
                <a16:creationId xmlns:a16="http://schemas.microsoft.com/office/drawing/2014/main" id="{A4AB68BE-40D6-304B-B4C6-AD94BE38D6DC}"/>
              </a:ext>
            </a:extLst>
          </p:cNvPr>
          <p:cNvSpPr txBox="1"/>
          <p:nvPr/>
        </p:nvSpPr>
        <p:spPr>
          <a:xfrm>
            <a:off x="10560205" y="401444"/>
            <a:ext cx="312906" cy="369332"/>
          </a:xfrm>
          <a:prstGeom prst="rect">
            <a:avLst/>
          </a:prstGeom>
          <a:noFill/>
        </p:spPr>
        <p:txBody>
          <a:bodyPr wrap="none" rtlCol="0">
            <a:spAutoFit/>
          </a:bodyPr>
          <a:lstStyle/>
          <a:p>
            <a:r>
              <a:rPr lang="en-LY" dirty="0"/>
              <a:t>2</a:t>
            </a:r>
          </a:p>
        </p:txBody>
      </p:sp>
    </p:spTree>
    <p:extLst>
      <p:ext uri="{BB962C8B-B14F-4D97-AF65-F5344CB8AC3E}">
        <p14:creationId xmlns:p14="http://schemas.microsoft.com/office/powerpoint/2010/main" val="1617760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FEA4A-FE2F-4670-95D6-8052B69A9219}"/>
              </a:ext>
            </a:extLst>
          </p:cNvPr>
          <p:cNvSpPr>
            <a:spLocks noGrp="1"/>
          </p:cNvSpPr>
          <p:nvPr>
            <p:ph type="title"/>
          </p:nvPr>
        </p:nvSpPr>
        <p:spPr>
          <a:xfrm>
            <a:off x="576777" y="838200"/>
            <a:ext cx="5519223" cy="1171585"/>
          </a:xfrm>
        </p:spPr>
        <p:txBody>
          <a:bodyPr>
            <a:normAutofit fontScale="90000"/>
          </a:bodyPr>
          <a:lstStyle/>
          <a:p>
            <a:r>
              <a:rPr lang="en-US" b="1" i="0" dirty="0">
                <a:solidFill>
                  <a:srgbClr val="000000"/>
                </a:solidFill>
                <a:effectLst/>
                <a:latin typeface="Helvetica" panose="020B0604020202020204" pitchFamily="34" charset="0"/>
              </a:rPr>
              <a:t>The Marketing Concept</a:t>
            </a:r>
            <a:br>
              <a:rPr lang="en-US" b="1" i="0" dirty="0">
                <a:solidFill>
                  <a:srgbClr val="000000"/>
                </a:solidFill>
                <a:effectLst/>
                <a:latin typeface="Helvetica" panose="020B0604020202020204" pitchFamily="34" charset="0"/>
              </a:rPr>
            </a:br>
            <a:r>
              <a:rPr lang="en-US" b="1" dirty="0">
                <a:solidFill>
                  <a:srgbClr val="000000"/>
                </a:solidFill>
                <a:latin typeface="Helvetica" panose="020B0604020202020204" pitchFamily="34" charset="0"/>
              </a:rPr>
              <a:t>Introduction</a:t>
            </a:r>
            <a:endParaRPr lang="en-US" dirty="0"/>
          </a:p>
        </p:txBody>
      </p:sp>
      <p:sp>
        <p:nvSpPr>
          <p:cNvPr id="3" name="Content Placeholder 2">
            <a:extLst>
              <a:ext uri="{FF2B5EF4-FFF2-40B4-BE49-F238E27FC236}">
                <a16:creationId xmlns:a16="http://schemas.microsoft.com/office/drawing/2014/main" id="{05040CE5-50C2-4857-8711-DFF2EAE2778B}"/>
              </a:ext>
            </a:extLst>
          </p:cNvPr>
          <p:cNvSpPr>
            <a:spLocks noGrp="1"/>
          </p:cNvSpPr>
          <p:nvPr>
            <p:ph idx="1"/>
          </p:nvPr>
        </p:nvSpPr>
        <p:spPr>
          <a:xfrm>
            <a:off x="433634" y="2253006"/>
            <a:ext cx="9546980" cy="4873657"/>
          </a:xfrm>
        </p:spPr>
        <p:txBody>
          <a:bodyPr>
            <a:noAutofit/>
          </a:bodyPr>
          <a:lstStyle/>
          <a:p>
            <a:r>
              <a:rPr lang="en-US" sz="3200" b="0" i="0" dirty="0">
                <a:solidFill>
                  <a:srgbClr val="000000"/>
                </a:solidFill>
                <a:effectLst/>
                <a:latin typeface="Times New Roman" panose="02020603050405020304" pitchFamily="18" charset="0"/>
              </a:rPr>
              <a:t>Marketing is the process of getting the right goods or services or ideas to the right people at the right place, time, and price, using the right promotion techniques and utilizing the appropriate people to provide the customer service associated with those goods, services, or ideas. This concept is referred to as the </a:t>
            </a:r>
            <a:r>
              <a:rPr lang="en-US" sz="3200" b="0" i="1" dirty="0">
                <a:solidFill>
                  <a:srgbClr val="000000"/>
                </a:solidFill>
                <a:effectLst/>
                <a:latin typeface="Times New Roman" panose="02020603050405020304" pitchFamily="18" charset="0"/>
              </a:rPr>
              <a:t>“right” principle</a:t>
            </a:r>
            <a:r>
              <a:rPr lang="en-US" sz="3200" b="0" i="0" dirty="0">
                <a:solidFill>
                  <a:srgbClr val="000000"/>
                </a:solidFill>
                <a:effectLst/>
                <a:latin typeface="Times New Roman" panose="02020603050405020304" pitchFamily="18" charset="0"/>
              </a:rPr>
              <a:t> and is the basis of all marketing strategy.</a:t>
            </a:r>
            <a:endParaRPr lang="en-US" sz="3200" dirty="0"/>
          </a:p>
        </p:txBody>
      </p:sp>
      <p:sp>
        <p:nvSpPr>
          <p:cNvPr id="4" name="TextBox 3">
            <a:extLst>
              <a:ext uri="{FF2B5EF4-FFF2-40B4-BE49-F238E27FC236}">
                <a16:creationId xmlns:a16="http://schemas.microsoft.com/office/drawing/2014/main" id="{948C0C45-BCF1-4A4E-986D-E220A452512B}"/>
              </a:ext>
            </a:extLst>
          </p:cNvPr>
          <p:cNvSpPr txBox="1"/>
          <p:nvPr/>
        </p:nvSpPr>
        <p:spPr>
          <a:xfrm>
            <a:off x="10638263" y="535259"/>
            <a:ext cx="312906" cy="369332"/>
          </a:xfrm>
          <a:prstGeom prst="rect">
            <a:avLst/>
          </a:prstGeom>
          <a:noFill/>
        </p:spPr>
        <p:txBody>
          <a:bodyPr wrap="none" rtlCol="0">
            <a:spAutoFit/>
          </a:bodyPr>
          <a:lstStyle/>
          <a:p>
            <a:r>
              <a:rPr lang="en-LY" dirty="0"/>
              <a:t>3</a:t>
            </a:r>
          </a:p>
        </p:txBody>
      </p:sp>
    </p:spTree>
    <p:extLst>
      <p:ext uri="{BB962C8B-B14F-4D97-AF65-F5344CB8AC3E}">
        <p14:creationId xmlns:p14="http://schemas.microsoft.com/office/powerpoint/2010/main" val="3126762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DE630F-6736-4904-8436-77F2F730DEE9}"/>
              </a:ext>
            </a:extLst>
          </p:cNvPr>
          <p:cNvSpPr>
            <a:spLocks noGrp="1"/>
          </p:cNvSpPr>
          <p:nvPr>
            <p:ph idx="1"/>
          </p:nvPr>
        </p:nvSpPr>
        <p:spPr/>
        <p:txBody>
          <a:bodyPr>
            <a:normAutofit/>
          </a:bodyPr>
          <a:lstStyle/>
          <a:p>
            <a:r>
              <a:rPr lang="en-US" sz="3200" b="0" i="0" dirty="0">
                <a:solidFill>
                  <a:srgbClr val="000000"/>
                </a:solidFill>
                <a:effectLst/>
                <a:latin typeface="Times New Roman" panose="02020603050405020304" pitchFamily="18" charset="0"/>
              </a:rPr>
              <a:t>We can say that marketing is finding out the needs and wants of potential buyers (whether organizations or consumers) and then providing goods and services that meet or exceed the expectations of those buyers.</a:t>
            </a:r>
            <a:endParaRPr lang="en-US" sz="3200" dirty="0"/>
          </a:p>
        </p:txBody>
      </p:sp>
      <p:sp>
        <p:nvSpPr>
          <p:cNvPr id="4" name="TextBox 3">
            <a:extLst>
              <a:ext uri="{FF2B5EF4-FFF2-40B4-BE49-F238E27FC236}">
                <a16:creationId xmlns:a16="http://schemas.microsoft.com/office/drawing/2014/main" id="{5D4BE683-1617-9D49-A3D8-1F95E544BEAE}"/>
              </a:ext>
            </a:extLst>
          </p:cNvPr>
          <p:cNvSpPr txBox="1"/>
          <p:nvPr/>
        </p:nvSpPr>
        <p:spPr>
          <a:xfrm>
            <a:off x="10660566" y="452718"/>
            <a:ext cx="312906" cy="369332"/>
          </a:xfrm>
          <a:prstGeom prst="rect">
            <a:avLst/>
          </a:prstGeom>
          <a:noFill/>
        </p:spPr>
        <p:txBody>
          <a:bodyPr wrap="none" rtlCol="0">
            <a:spAutoFit/>
          </a:bodyPr>
          <a:lstStyle/>
          <a:p>
            <a:r>
              <a:rPr lang="en-LY" dirty="0"/>
              <a:t>4</a:t>
            </a:r>
          </a:p>
        </p:txBody>
      </p:sp>
    </p:spTree>
    <p:extLst>
      <p:ext uri="{BB962C8B-B14F-4D97-AF65-F5344CB8AC3E}">
        <p14:creationId xmlns:p14="http://schemas.microsoft.com/office/powerpoint/2010/main" val="2213383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B9CBB-EE3B-4F6E-A09F-4FDBE79346F2}"/>
              </a:ext>
            </a:extLst>
          </p:cNvPr>
          <p:cNvSpPr>
            <a:spLocks noGrp="1"/>
          </p:cNvSpPr>
          <p:nvPr>
            <p:ph type="title"/>
          </p:nvPr>
        </p:nvSpPr>
        <p:spPr/>
        <p:txBody>
          <a:bodyPr>
            <a:normAutofit/>
          </a:bodyPr>
          <a:lstStyle/>
          <a:p>
            <a:r>
              <a:rPr lang="en-US" b="0" i="0" dirty="0">
                <a:solidFill>
                  <a:srgbClr val="000000"/>
                </a:solidFill>
                <a:effectLst/>
                <a:latin typeface="Helvetica" panose="020B0604020202020204" pitchFamily="34" charset="0"/>
              </a:rPr>
              <a:t>What Is Marketing Strategy?</a:t>
            </a:r>
            <a:br>
              <a:rPr lang="en-US" b="0" i="0" dirty="0">
                <a:solidFill>
                  <a:srgbClr val="000000"/>
                </a:solidFill>
                <a:effectLst/>
                <a:latin typeface="Helvetica" panose="020B0604020202020204" pitchFamily="34" charset="0"/>
              </a:rPr>
            </a:br>
            <a:endParaRPr lang="en-US" dirty="0"/>
          </a:p>
        </p:txBody>
      </p:sp>
      <p:sp>
        <p:nvSpPr>
          <p:cNvPr id="3" name="Content Placeholder 2">
            <a:extLst>
              <a:ext uri="{FF2B5EF4-FFF2-40B4-BE49-F238E27FC236}">
                <a16:creationId xmlns:a16="http://schemas.microsoft.com/office/drawing/2014/main" id="{9E5DA902-1A0C-42CF-BFA7-5544EE1CD119}"/>
              </a:ext>
            </a:extLst>
          </p:cNvPr>
          <p:cNvSpPr>
            <a:spLocks noGrp="1"/>
          </p:cNvSpPr>
          <p:nvPr>
            <p:ph idx="1"/>
          </p:nvPr>
        </p:nvSpPr>
        <p:spPr/>
        <p:txBody>
          <a:bodyPr>
            <a:noAutofit/>
          </a:bodyPr>
          <a:lstStyle/>
          <a:p>
            <a:r>
              <a:rPr lang="en-US" sz="3200" b="0" i="0" dirty="0">
                <a:solidFill>
                  <a:srgbClr val="000000"/>
                </a:solidFill>
                <a:effectLst/>
                <a:latin typeface="Times New Roman" panose="02020603050405020304" pitchFamily="18" charset="0"/>
              </a:rPr>
              <a:t>Marketers use a number of different “tools” to develop the products or services that meet the needs and wants of their customers, provide excellent value for the customers, and satisfy those customers. Marketing strategy is really five different components of marketing. These components are called “the Five Ps” of marketing</a:t>
            </a:r>
            <a:endParaRPr lang="en-US" sz="3200" dirty="0"/>
          </a:p>
        </p:txBody>
      </p:sp>
      <p:sp>
        <p:nvSpPr>
          <p:cNvPr id="4" name="TextBox 3">
            <a:extLst>
              <a:ext uri="{FF2B5EF4-FFF2-40B4-BE49-F238E27FC236}">
                <a16:creationId xmlns:a16="http://schemas.microsoft.com/office/drawing/2014/main" id="{CB7D6E62-D97C-1440-995E-76D709F1F32C}"/>
              </a:ext>
            </a:extLst>
          </p:cNvPr>
          <p:cNvSpPr txBox="1"/>
          <p:nvPr/>
        </p:nvSpPr>
        <p:spPr>
          <a:xfrm>
            <a:off x="10727473" y="367990"/>
            <a:ext cx="312906" cy="369332"/>
          </a:xfrm>
          <a:prstGeom prst="rect">
            <a:avLst/>
          </a:prstGeom>
          <a:noFill/>
        </p:spPr>
        <p:txBody>
          <a:bodyPr wrap="none" rtlCol="0">
            <a:spAutoFit/>
          </a:bodyPr>
          <a:lstStyle/>
          <a:p>
            <a:r>
              <a:rPr lang="en-LY" dirty="0"/>
              <a:t>5</a:t>
            </a:r>
          </a:p>
        </p:txBody>
      </p:sp>
    </p:spTree>
    <p:extLst>
      <p:ext uri="{BB962C8B-B14F-4D97-AF65-F5344CB8AC3E}">
        <p14:creationId xmlns:p14="http://schemas.microsoft.com/office/powerpoint/2010/main" val="2763279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BADBE49-F169-4B38-BA6E-33EBA2316292}"/>
              </a:ext>
            </a:extLst>
          </p:cNvPr>
          <p:cNvSpPr>
            <a:spLocks noGrp="1"/>
          </p:cNvSpPr>
          <p:nvPr>
            <p:ph idx="1"/>
          </p:nvPr>
        </p:nvSpPr>
        <p:spPr/>
        <p:txBody>
          <a:bodyPr>
            <a:normAutofit fontScale="32500" lnSpcReduction="20000"/>
          </a:bodyPr>
          <a:lstStyle/>
          <a:p>
            <a:r>
              <a:rPr lang="en-US" sz="6700" b="1" i="0" dirty="0">
                <a:solidFill>
                  <a:srgbClr val="000000"/>
                </a:solidFill>
                <a:effectLst/>
                <a:latin typeface="Times New Roman" panose="02020603050405020304" pitchFamily="18" charset="0"/>
              </a:rPr>
              <a:t>Product:</a:t>
            </a:r>
            <a:r>
              <a:rPr lang="en-US" sz="6700" b="0" i="0" dirty="0">
                <a:solidFill>
                  <a:srgbClr val="000000"/>
                </a:solidFill>
                <a:effectLst/>
                <a:latin typeface="Times New Roman" panose="02020603050405020304" pitchFamily="18" charset="0"/>
              </a:rPr>
              <a:t> Something offered in exchange and for which marketing actions are taken and marketing decisions made</a:t>
            </a:r>
            <a:endParaRPr lang="ar-LY" sz="6700" b="0" i="0" dirty="0">
              <a:solidFill>
                <a:srgbClr val="000000"/>
              </a:solidFill>
              <a:effectLst/>
              <a:latin typeface="Times New Roman" panose="02020603050405020304" pitchFamily="18" charset="0"/>
            </a:endParaRPr>
          </a:p>
          <a:p>
            <a:r>
              <a:rPr lang="en-US" sz="8000" b="1" i="0" dirty="0">
                <a:solidFill>
                  <a:srgbClr val="000000"/>
                </a:solidFill>
                <a:effectLst/>
                <a:latin typeface="Times New Roman" panose="02020603050405020304" pitchFamily="18" charset="0"/>
              </a:rPr>
              <a:t>Price:</a:t>
            </a:r>
            <a:r>
              <a:rPr lang="en-US" sz="8000" b="0" i="0" dirty="0">
                <a:solidFill>
                  <a:srgbClr val="000000"/>
                </a:solidFill>
                <a:effectLst/>
                <a:latin typeface="Times New Roman" panose="02020603050405020304" pitchFamily="18" charset="0"/>
              </a:rPr>
              <a:t> Something given in exchange for a product</a:t>
            </a:r>
            <a:endParaRPr lang="ar-LY" sz="8000" b="0" i="0" dirty="0">
              <a:solidFill>
                <a:srgbClr val="000000"/>
              </a:solidFill>
              <a:effectLst/>
              <a:latin typeface="Times New Roman" panose="02020603050405020304" pitchFamily="18" charset="0"/>
            </a:endParaRPr>
          </a:p>
          <a:p>
            <a:r>
              <a:rPr lang="en-US" sz="8000" b="1" i="0" dirty="0">
                <a:solidFill>
                  <a:srgbClr val="000000"/>
                </a:solidFill>
                <a:effectLst/>
                <a:latin typeface="Times New Roman" panose="02020603050405020304" pitchFamily="18" charset="0"/>
              </a:rPr>
              <a:t>Place:</a:t>
            </a:r>
            <a:r>
              <a:rPr lang="en-US" sz="8000" b="0" i="0" dirty="0">
                <a:solidFill>
                  <a:srgbClr val="000000"/>
                </a:solidFill>
                <a:effectLst/>
                <a:latin typeface="Times New Roman" panose="02020603050405020304" pitchFamily="18" charset="0"/>
              </a:rPr>
              <a:t> Some method of getting the product from the creator of the product to the customer. </a:t>
            </a:r>
            <a:endParaRPr lang="ar-LY" sz="8000" b="0" i="0" dirty="0">
              <a:solidFill>
                <a:srgbClr val="000000"/>
              </a:solidFill>
              <a:effectLst/>
              <a:latin typeface="Times New Roman" panose="02020603050405020304" pitchFamily="18" charset="0"/>
            </a:endParaRPr>
          </a:p>
          <a:p>
            <a:r>
              <a:rPr lang="en-US" sz="8000" b="1" i="0" dirty="0">
                <a:solidFill>
                  <a:srgbClr val="000000"/>
                </a:solidFill>
                <a:effectLst/>
                <a:latin typeface="Times New Roman" panose="02020603050405020304" pitchFamily="18" charset="0"/>
              </a:rPr>
              <a:t>Promotion:</a:t>
            </a:r>
            <a:r>
              <a:rPr lang="en-US" sz="8000" b="0" i="0" dirty="0">
                <a:solidFill>
                  <a:srgbClr val="000000"/>
                </a:solidFill>
                <a:effectLst/>
                <a:latin typeface="Times New Roman" panose="02020603050405020304" pitchFamily="18" charset="0"/>
              </a:rPr>
              <a:t> Methods for informing and influencing customers to buy the product. </a:t>
            </a:r>
            <a:endParaRPr lang="ar-LY" sz="8000" b="0" i="0" dirty="0">
              <a:solidFill>
                <a:srgbClr val="000000"/>
              </a:solidFill>
              <a:effectLst/>
              <a:latin typeface="Times New Roman" panose="02020603050405020304" pitchFamily="18" charset="0"/>
            </a:endParaRPr>
          </a:p>
          <a:p>
            <a:r>
              <a:rPr lang="en-US" sz="8000" b="1" i="0" dirty="0">
                <a:solidFill>
                  <a:srgbClr val="000000"/>
                </a:solidFill>
                <a:effectLst/>
                <a:latin typeface="Times New Roman" panose="02020603050405020304" pitchFamily="18" charset="0"/>
              </a:rPr>
              <a:t>People:</a:t>
            </a:r>
            <a:r>
              <a:rPr lang="en-US" sz="8000" b="0" i="0" dirty="0">
                <a:solidFill>
                  <a:srgbClr val="000000"/>
                </a:solidFill>
                <a:effectLst/>
                <a:latin typeface="Times New Roman" panose="02020603050405020304" pitchFamily="18" charset="0"/>
              </a:rPr>
              <a:t> Methods of utilizing organization employees to support the marketing strategies of the company</a:t>
            </a:r>
            <a:endParaRPr lang="en-US" sz="8000" dirty="0"/>
          </a:p>
        </p:txBody>
      </p:sp>
      <p:sp>
        <p:nvSpPr>
          <p:cNvPr id="4" name="TextBox 3">
            <a:extLst>
              <a:ext uri="{FF2B5EF4-FFF2-40B4-BE49-F238E27FC236}">
                <a16:creationId xmlns:a16="http://schemas.microsoft.com/office/drawing/2014/main" id="{5B5C9B27-4623-D74D-8A07-56C1F9C5A3B7}"/>
              </a:ext>
            </a:extLst>
          </p:cNvPr>
          <p:cNvSpPr txBox="1"/>
          <p:nvPr/>
        </p:nvSpPr>
        <p:spPr>
          <a:xfrm>
            <a:off x="10694020" y="390293"/>
            <a:ext cx="312906" cy="369332"/>
          </a:xfrm>
          <a:prstGeom prst="rect">
            <a:avLst/>
          </a:prstGeom>
          <a:noFill/>
        </p:spPr>
        <p:txBody>
          <a:bodyPr wrap="none" rtlCol="0">
            <a:spAutoFit/>
          </a:bodyPr>
          <a:lstStyle/>
          <a:p>
            <a:r>
              <a:rPr lang="en-LY" dirty="0"/>
              <a:t>6</a:t>
            </a:r>
          </a:p>
        </p:txBody>
      </p:sp>
    </p:spTree>
    <p:extLst>
      <p:ext uri="{BB962C8B-B14F-4D97-AF65-F5344CB8AC3E}">
        <p14:creationId xmlns:p14="http://schemas.microsoft.com/office/powerpoint/2010/main" val="2566278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2B14C7-CF20-4F67-BD79-449815B9D11B}"/>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9398356D-EDCB-4F71-99DB-F4233FD86655}"/>
              </a:ext>
            </a:extLst>
          </p:cNvPr>
          <p:cNvSpPr>
            <a:spLocks noGrp="1"/>
          </p:cNvSpPr>
          <p:nvPr>
            <p:ph idx="1"/>
          </p:nvPr>
        </p:nvSpPr>
        <p:spPr>
          <a:xfrm>
            <a:off x="1154954" y="2187019"/>
            <a:ext cx="8825659" cy="3832781"/>
          </a:xfrm>
        </p:spPr>
        <p:txBody>
          <a:bodyPr>
            <a:normAutofit/>
          </a:bodyPr>
          <a:lstStyle/>
          <a:p>
            <a:r>
              <a:rPr lang="en-US" sz="3200" b="0" i="0" dirty="0">
                <a:solidFill>
                  <a:srgbClr val="000000"/>
                </a:solidFill>
                <a:effectLst/>
                <a:latin typeface="Times New Roman" panose="02020603050405020304" pitchFamily="18" charset="0"/>
              </a:rPr>
              <a:t>An exchange takes place when two parties give something of value to each other to satisfy their respective needs or </a:t>
            </a:r>
            <a:r>
              <a:rPr lang="en-US" sz="3200" b="0" i="0" dirty="0" smtClean="0">
                <a:solidFill>
                  <a:srgbClr val="000000"/>
                </a:solidFill>
                <a:effectLst/>
                <a:latin typeface="Times New Roman" panose="02020603050405020304" pitchFamily="18" charset="0"/>
              </a:rPr>
              <a:t>wants</a:t>
            </a:r>
            <a:r>
              <a:rPr lang="ar-SA" sz="3200" b="0" i="0" dirty="0" smtClean="0">
                <a:solidFill>
                  <a:srgbClr val="000000"/>
                </a:solidFill>
                <a:effectLst/>
                <a:latin typeface="Times New Roman" panose="02020603050405020304" pitchFamily="18" charset="0"/>
              </a:rPr>
              <a:t>.</a:t>
            </a:r>
            <a:endParaRPr lang="en-US" sz="3200" dirty="0"/>
          </a:p>
        </p:txBody>
      </p:sp>
      <p:sp>
        <p:nvSpPr>
          <p:cNvPr id="4" name="TextBox 3">
            <a:extLst>
              <a:ext uri="{FF2B5EF4-FFF2-40B4-BE49-F238E27FC236}">
                <a16:creationId xmlns:a16="http://schemas.microsoft.com/office/drawing/2014/main" id="{DF3CFC53-665E-6843-AE92-A7E711FA2B11}"/>
              </a:ext>
            </a:extLst>
          </p:cNvPr>
          <p:cNvSpPr txBox="1"/>
          <p:nvPr/>
        </p:nvSpPr>
        <p:spPr>
          <a:xfrm>
            <a:off x="10627112" y="624468"/>
            <a:ext cx="312906" cy="369332"/>
          </a:xfrm>
          <a:prstGeom prst="rect">
            <a:avLst/>
          </a:prstGeom>
          <a:noFill/>
        </p:spPr>
        <p:txBody>
          <a:bodyPr wrap="none" rtlCol="0">
            <a:spAutoFit/>
          </a:bodyPr>
          <a:lstStyle/>
          <a:p>
            <a:r>
              <a:rPr lang="en-LY" dirty="0"/>
              <a:t>7</a:t>
            </a:r>
          </a:p>
        </p:txBody>
      </p:sp>
    </p:spTree>
    <p:extLst>
      <p:ext uri="{BB962C8B-B14F-4D97-AF65-F5344CB8AC3E}">
        <p14:creationId xmlns:p14="http://schemas.microsoft.com/office/powerpoint/2010/main" val="1307671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AD4C9-8CFD-474B-B92D-439102E1CE35}"/>
              </a:ext>
            </a:extLst>
          </p:cNvPr>
          <p:cNvSpPr>
            <a:spLocks noGrp="1"/>
          </p:cNvSpPr>
          <p:nvPr>
            <p:ph type="title"/>
          </p:nvPr>
        </p:nvSpPr>
        <p:spPr>
          <a:xfrm>
            <a:off x="622170" y="612741"/>
            <a:ext cx="9294198" cy="1527143"/>
          </a:xfrm>
        </p:spPr>
        <p:txBody>
          <a:bodyPr/>
          <a:lstStyle/>
          <a:p>
            <a:r>
              <a:rPr lang="en-US" sz="4400" dirty="0">
                <a:solidFill>
                  <a:schemeClr val="tx1"/>
                </a:solidFill>
                <a:latin typeface="Segoe UI Historic" panose="020B0502040204020203" pitchFamily="34" charset="0"/>
              </a:rPr>
              <a:t>References</a:t>
            </a:r>
            <a:r>
              <a:rPr lang="en-US" sz="3600" dirty="0">
                <a:solidFill>
                  <a:schemeClr val="tx1"/>
                </a:solidFill>
              </a:rPr>
              <a:t/>
            </a:r>
            <a:br>
              <a:rPr lang="en-US" sz="3600" dirty="0">
                <a:solidFill>
                  <a:schemeClr val="tx1"/>
                </a:solidFill>
              </a:rPr>
            </a:br>
            <a:endParaRPr lang="en-US" dirty="0"/>
          </a:p>
        </p:txBody>
      </p:sp>
      <p:sp>
        <p:nvSpPr>
          <p:cNvPr id="3" name="Content Placeholder 2">
            <a:extLst>
              <a:ext uri="{FF2B5EF4-FFF2-40B4-BE49-F238E27FC236}">
                <a16:creationId xmlns:a16="http://schemas.microsoft.com/office/drawing/2014/main" id="{00F69D2B-2256-4B5E-BF11-C1C532E44FE4}"/>
              </a:ext>
            </a:extLst>
          </p:cNvPr>
          <p:cNvSpPr>
            <a:spLocks noGrp="1"/>
          </p:cNvSpPr>
          <p:nvPr>
            <p:ph idx="1"/>
          </p:nvPr>
        </p:nvSpPr>
        <p:spPr/>
        <p:txBody>
          <a:bodyPr>
            <a:normAutofit/>
          </a:bodyPr>
          <a:lstStyle/>
          <a:p>
            <a:r>
              <a:rPr lang="en-US" dirty="0"/>
              <a:t>Moncrief, W. C., &amp; Cravens, D. W. (1999). Technology and the changing marketing world. </a:t>
            </a:r>
            <a:r>
              <a:rPr lang="en-US" i="1" dirty="0"/>
              <a:t>Marketing Intelligence &amp; Planning</a:t>
            </a:r>
            <a:r>
              <a:rPr lang="en-US" dirty="0"/>
              <a:t>.</a:t>
            </a:r>
            <a:endParaRPr lang="en-US" sz="3200" dirty="0"/>
          </a:p>
        </p:txBody>
      </p:sp>
      <p:sp>
        <p:nvSpPr>
          <p:cNvPr id="4" name="TextBox 3">
            <a:extLst>
              <a:ext uri="{FF2B5EF4-FFF2-40B4-BE49-F238E27FC236}">
                <a16:creationId xmlns:a16="http://schemas.microsoft.com/office/drawing/2014/main" id="{FCF08521-C6B6-454E-8008-0B50C9256FC1}"/>
              </a:ext>
            </a:extLst>
          </p:cNvPr>
          <p:cNvSpPr txBox="1"/>
          <p:nvPr/>
        </p:nvSpPr>
        <p:spPr>
          <a:xfrm>
            <a:off x="10671717" y="428075"/>
            <a:ext cx="312906" cy="369332"/>
          </a:xfrm>
          <a:prstGeom prst="rect">
            <a:avLst/>
          </a:prstGeom>
          <a:noFill/>
        </p:spPr>
        <p:txBody>
          <a:bodyPr wrap="none" rtlCol="0">
            <a:spAutoFit/>
          </a:bodyPr>
          <a:lstStyle/>
          <a:p>
            <a:r>
              <a:rPr lang="en-LY" dirty="0"/>
              <a:t>8</a:t>
            </a:r>
          </a:p>
        </p:txBody>
      </p:sp>
    </p:spTree>
    <p:extLst>
      <p:ext uri="{BB962C8B-B14F-4D97-AF65-F5344CB8AC3E}">
        <p14:creationId xmlns:p14="http://schemas.microsoft.com/office/powerpoint/2010/main" val="2672645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1F4175-57F7-40E5-83CB-A0F4785E3B6F}"/>
              </a:ext>
            </a:extLst>
          </p:cNvPr>
          <p:cNvSpPr>
            <a:spLocks noGrp="1"/>
          </p:cNvSpPr>
          <p:nvPr>
            <p:ph idx="1"/>
          </p:nvPr>
        </p:nvSpPr>
        <p:spPr>
          <a:xfrm>
            <a:off x="1154954" y="2780906"/>
            <a:ext cx="8825659" cy="3238893"/>
          </a:xfrm>
        </p:spPr>
        <p:txBody>
          <a:bodyPr/>
          <a:lstStyle/>
          <a:p>
            <a:pPr marL="0" indent="0" algn="ctr">
              <a:buNone/>
            </a:pPr>
            <a:r>
              <a:rPr lang="en-US" sz="6000" dirty="0"/>
              <a:t>THANK YOU</a:t>
            </a:r>
          </a:p>
          <a:p>
            <a:pPr marL="0" indent="0" algn="ctr">
              <a:buNone/>
            </a:pPr>
            <a:endParaRPr lang="en-US" dirty="0"/>
          </a:p>
        </p:txBody>
      </p:sp>
    </p:spTree>
    <p:extLst>
      <p:ext uri="{BB962C8B-B14F-4D97-AF65-F5344CB8AC3E}">
        <p14:creationId xmlns:p14="http://schemas.microsoft.com/office/powerpoint/2010/main" val="1493715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5A2F9111-B2DB-470C-BA56-608F9B658826}"/>
    </a:ext>
  </a:extLst>
</a:theme>
</file>

<file path=docProps/app.xml><?xml version="1.0" encoding="utf-8"?>
<Properties xmlns="http://schemas.openxmlformats.org/officeDocument/2006/extended-properties" xmlns:vt="http://schemas.openxmlformats.org/officeDocument/2006/docPropsVTypes">
  <Template>Ion</Template>
  <TotalTime>195</TotalTime>
  <Words>193</Words>
  <Application>Microsoft Office PowerPoint</Application>
  <PresentationFormat>Widescreen</PresentationFormat>
  <Paragraphs>35</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Century Gothic</vt:lpstr>
      <vt:lpstr>Helvetica</vt:lpstr>
      <vt:lpstr>Segoe UI Historic</vt:lpstr>
      <vt:lpstr>Times New Roman</vt:lpstr>
      <vt:lpstr>Wingdings 3</vt:lpstr>
      <vt:lpstr>Ion</vt:lpstr>
      <vt:lpstr>Libyan International Medical University  Faculty of Business Administration</vt:lpstr>
      <vt:lpstr>Contents:</vt:lpstr>
      <vt:lpstr>The Marketing Concept Introduction</vt:lpstr>
      <vt:lpstr>PowerPoint Presentation</vt:lpstr>
      <vt:lpstr>What Is Marketing Strategy? </vt:lpstr>
      <vt:lpstr>PowerPoint Presentation</vt:lpstr>
      <vt:lpstr>Conclusion</vt:lpstr>
      <vt:lpstr>References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dc:title>
  <dc:creator>zubeir laenghi</dc:creator>
  <cp:lastModifiedBy>Maher Fattouh</cp:lastModifiedBy>
  <cp:revision>12</cp:revision>
  <dcterms:created xsi:type="dcterms:W3CDTF">2022-03-28T14:22:02Z</dcterms:created>
  <dcterms:modified xsi:type="dcterms:W3CDTF">2022-04-16T09:20:00Z</dcterms:modified>
</cp:coreProperties>
</file>