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71"/>
  </p:notesMasterIdLst>
  <p:sldIdLst>
    <p:sldId id="375" r:id="rId2"/>
    <p:sldId id="283" r:id="rId3"/>
    <p:sldId id="285" r:id="rId4"/>
    <p:sldId id="287" r:id="rId5"/>
    <p:sldId id="288" r:id="rId6"/>
    <p:sldId id="289" r:id="rId7"/>
    <p:sldId id="291" r:id="rId8"/>
    <p:sldId id="297" r:id="rId9"/>
    <p:sldId id="294" r:id="rId10"/>
    <p:sldId id="292" r:id="rId11"/>
    <p:sldId id="298" r:id="rId12"/>
    <p:sldId id="293" r:id="rId13"/>
    <p:sldId id="299" r:id="rId14"/>
    <p:sldId id="365" r:id="rId15"/>
    <p:sldId id="362" r:id="rId16"/>
    <p:sldId id="366" r:id="rId17"/>
    <p:sldId id="367" r:id="rId18"/>
    <p:sldId id="368" r:id="rId19"/>
    <p:sldId id="369" r:id="rId20"/>
    <p:sldId id="374" r:id="rId21"/>
    <p:sldId id="381" r:id="rId22"/>
    <p:sldId id="371" r:id="rId23"/>
    <p:sldId id="373" r:id="rId24"/>
    <p:sldId id="378" r:id="rId25"/>
    <p:sldId id="379" r:id="rId26"/>
    <p:sldId id="342" r:id="rId27"/>
    <p:sldId id="353" r:id="rId28"/>
    <p:sldId id="343" r:id="rId29"/>
    <p:sldId id="345" r:id="rId30"/>
    <p:sldId id="346" r:id="rId31"/>
    <p:sldId id="347" r:id="rId32"/>
    <p:sldId id="348" r:id="rId33"/>
    <p:sldId id="349" r:id="rId34"/>
    <p:sldId id="350" r:id="rId35"/>
    <p:sldId id="351" r:id="rId36"/>
    <p:sldId id="295" r:id="rId37"/>
    <p:sldId id="296" r:id="rId38"/>
    <p:sldId id="300" r:id="rId39"/>
    <p:sldId id="334" r:id="rId40"/>
    <p:sldId id="335" r:id="rId41"/>
    <p:sldId id="305" r:id="rId42"/>
    <p:sldId id="336" r:id="rId43"/>
    <p:sldId id="337" r:id="rId44"/>
    <p:sldId id="306" r:id="rId45"/>
    <p:sldId id="307" r:id="rId46"/>
    <p:sldId id="308" r:id="rId47"/>
    <p:sldId id="322" r:id="rId48"/>
    <p:sldId id="309" r:id="rId49"/>
    <p:sldId id="338" r:id="rId50"/>
    <p:sldId id="340" r:id="rId51"/>
    <p:sldId id="339" r:id="rId52"/>
    <p:sldId id="341" r:id="rId53"/>
    <p:sldId id="311" r:id="rId54"/>
    <p:sldId id="312" r:id="rId55"/>
    <p:sldId id="315" r:id="rId56"/>
    <p:sldId id="354" r:id="rId57"/>
    <p:sldId id="359" r:id="rId58"/>
    <p:sldId id="360" r:id="rId59"/>
    <p:sldId id="355" r:id="rId60"/>
    <p:sldId id="356" r:id="rId61"/>
    <p:sldId id="361" r:id="rId62"/>
    <p:sldId id="316" r:id="rId63"/>
    <p:sldId id="269" r:id="rId64"/>
    <p:sldId id="380" r:id="rId65"/>
    <p:sldId id="331" r:id="rId66"/>
    <p:sldId id="282" r:id="rId67"/>
    <p:sldId id="376" r:id="rId68"/>
    <p:sldId id="377" r:id="rId69"/>
    <p:sldId id="284"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1186" autoAdjust="0"/>
  </p:normalViewPr>
  <p:slideViewPr>
    <p:cSldViewPr>
      <p:cViewPr varScale="1">
        <p:scale>
          <a:sx n="56" d="100"/>
          <a:sy n="56" d="100"/>
        </p:scale>
        <p:origin x="63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E3323B-3EA6-44BC-A3E3-11163600D467}" type="datetimeFigureOut">
              <a:rPr lang="en-US" smtClean="0"/>
              <a:pPr/>
              <a:t>9/19/2020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89FCE-A5B9-4ABA-80BF-FF80C6D1BB39}" type="slidenum">
              <a:rPr lang="en-US" smtClean="0"/>
              <a:pPr/>
              <a:t>‹#›</a:t>
            </a:fld>
            <a:endParaRPr lang="en-US"/>
          </a:p>
        </p:txBody>
      </p:sp>
    </p:spTree>
    <p:extLst>
      <p:ext uri="{BB962C8B-B14F-4D97-AF65-F5344CB8AC3E}">
        <p14:creationId xmlns:p14="http://schemas.microsoft.com/office/powerpoint/2010/main" val="2172411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89FCE-A5B9-4ABA-80BF-FF80C6D1BB39}" type="slidenum">
              <a:rPr lang="en-US" smtClean="0"/>
              <a:pPr/>
              <a:t>12</a:t>
            </a:fld>
            <a:endParaRPr lang="en-US"/>
          </a:p>
        </p:txBody>
      </p:sp>
    </p:spTree>
    <p:extLst>
      <p:ext uri="{BB962C8B-B14F-4D97-AF65-F5344CB8AC3E}">
        <p14:creationId xmlns:p14="http://schemas.microsoft.com/office/powerpoint/2010/main" val="2821437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06801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1D8BD707-D9CF-40AE-B4C6-C98DA3205C09}" type="datetimeFigureOut">
              <a:rPr lang="en-US" smtClean="0"/>
              <a:pPr/>
              <a:t>9/19/2020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9292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86351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03141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92474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47306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8149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73700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79434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66932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34685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9/19/2020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2587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9/19/2020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72841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9/19/2020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49432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64000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9/19/2020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30600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9/19/2020</a:t>
            </a:fld>
            <a:endParaRPr lang="en-US"/>
          </a:p>
        </p:txBody>
      </p:sp>
      <p:sp>
        <p:nvSpPr>
          <p:cNvPr id="6" name="Footer Placeholder 5"/>
          <p:cNvSpPr>
            <a:spLocks noGrp="1"/>
          </p:cNvSpPr>
          <p:nvPr>
            <p:ph type="ftr" sz="quarter" idx="11"/>
          </p:nvPr>
        </p:nvSpPr>
        <p:spPr>
          <a:xfrm>
            <a:off x="533400" y="6172200"/>
            <a:ext cx="5811724" cy="365125"/>
          </a:xfr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14299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D8BD707-D9CF-40AE-B4C6-C98DA3205C09}" type="datetimeFigureOut">
              <a:rPr lang="en-US" smtClean="0"/>
              <a:pPr/>
              <a:t>9/19/2020</a:t>
            </a:fld>
            <a:endParaRPr 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63822985"/>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gif"/></Relationships>
</file>

<file path=ppt/slides/_rels/slide2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6.xml"/><Relationship Id="rId5" Type="http://schemas.openxmlformats.org/officeDocument/2006/relationships/image" Target="../media/image25.gif"/><Relationship Id="rId4" Type="http://schemas.openxmlformats.org/officeDocument/2006/relationships/image" Target="../media/image24.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n.wikipedia.org/wiki/Methylene_diphosphonate"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en.wikipedia.org/wiki/Methylene_diphosphonat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8.xml"/><Relationship Id="rId4" Type="http://schemas.openxmlformats.org/officeDocument/2006/relationships/image" Target="../media/image5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5" descr="NM sign of inj.jpg"/>
          <p:cNvPicPr>
            <a:picLocks noChangeAspect="1"/>
          </p:cNvPicPr>
          <p:nvPr/>
        </p:nvPicPr>
        <p:blipFill>
          <a:blip r:embed="rId2"/>
          <a:srcRect/>
          <a:stretch>
            <a:fillRect/>
          </a:stretch>
        </p:blipFill>
        <p:spPr bwMode="auto">
          <a:xfrm>
            <a:off x="5029200" y="457200"/>
            <a:ext cx="3618488" cy="5412399"/>
          </a:xfrm>
          <a:prstGeom prst="rect">
            <a:avLst/>
          </a:prstGeom>
          <a:noFill/>
          <a:ln w="9525">
            <a:noFill/>
            <a:miter lim="800000"/>
            <a:headEnd/>
            <a:tailEnd/>
          </a:ln>
        </p:spPr>
      </p:pic>
      <p:pic>
        <p:nvPicPr>
          <p:cNvPr id="3" name="Picture 4" descr="http://images.mysafetysign.com/img/art/Radiation-sign.gif"/>
          <p:cNvPicPr>
            <a:picLocks noChangeAspect="1" noChangeArrowheads="1"/>
          </p:cNvPicPr>
          <p:nvPr/>
        </p:nvPicPr>
        <p:blipFill>
          <a:blip r:embed="rId3"/>
          <a:srcRect/>
          <a:stretch>
            <a:fillRect/>
          </a:stretch>
        </p:blipFill>
        <p:spPr bwMode="auto">
          <a:xfrm>
            <a:off x="428625" y="357188"/>
            <a:ext cx="4000500" cy="55372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492151F-83CA-4D31-A7BF-32AE0A31F3BF}"/>
              </a:ext>
            </a:extLst>
          </p:cNvPr>
          <p:cNvSpPr>
            <a:spLocks noGrp="1"/>
          </p:cNvSpPr>
          <p:nvPr>
            <p:ph idx="1"/>
          </p:nvPr>
        </p:nvSpPr>
        <p:spPr>
          <a:xfrm>
            <a:off x="609600" y="381000"/>
            <a:ext cx="8001000" cy="6172200"/>
          </a:xfrm>
        </p:spPr>
        <p:txBody>
          <a:bodyPr>
            <a:normAutofit/>
          </a:bodyPr>
          <a:lstStyle/>
          <a:p>
            <a:pPr algn="l"/>
            <a:r>
              <a:rPr lang="en-US" dirty="0" smtClean="0">
                <a:solidFill>
                  <a:schemeClr val="bg1"/>
                </a:solidFill>
              </a:rPr>
              <a:t>The </a:t>
            </a:r>
            <a:r>
              <a:rPr lang="en-US" dirty="0">
                <a:solidFill>
                  <a:schemeClr val="bg1"/>
                </a:solidFill>
              </a:rPr>
              <a:t>most commonly used agent </a:t>
            </a:r>
            <a:r>
              <a:rPr lang="en-US" dirty="0" smtClean="0">
                <a:solidFill>
                  <a:schemeClr val="bg1"/>
                </a:solidFill>
              </a:rPr>
              <a:t>is 18- F </a:t>
            </a:r>
            <a:r>
              <a:rPr lang="en-US" dirty="0">
                <a:solidFill>
                  <a:schemeClr val="bg1"/>
                </a:solidFill>
              </a:rPr>
              <a:t>fluorodeoxyglucose (FDG). This is an analogue of glucose and is taken up by cells in proportion to glucose metabolism, which is usually increased in </a:t>
            </a:r>
            <a:r>
              <a:rPr lang="en-US" dirty="0" smtClean="0">
                <a:solidFill>
                  <a:schemeClr val="bg1"/>
                </a:solidFill>
              </a:rPr>
              <a:t>tumor cells “pt. blood sugar must be optimized before scan</a:t>
            </a:r>
            <a:r>
              <a:rPr lang="en-US" dirty="0" smtClean="0">
                <a:solidFill>
                  <a:schemeClr val="bg1"/>
                </a:solidFill>
              </a:rPr>
              <a:t>”</a:t>
            </a:r>
          </a:p>
          <a:p>
            <a:pPr algn="l"/>
            <a:endParaRPr lang="en-US" dirty="0" smtClean="0">
              <a:solidFill>
                <a:schemeClr val="bg1"/>
              </a:solidFill>
            </a:endParaRPr>
          </a:p>
          <a:p>
            <a:pPr algn="l"/>
            <a:r>
              <a:rPr lang="en-US" dirty="0" smtClean="0">
                <a:solidFill>
                  <a:schemeClr val="bg1"/>
                </a:solidFill>
              </a:rPr>
              <a:t> </a:t>
            </a:r>
            <a:r>
              <a:rPr lang="en-US" dirty="0">
                <a:solidFill>
                  <a:schemeClr val="bg1"/>
                </a:solidFill>
              </a:rPr>
              <a:t>Because </a:t>
            </a:r>
            <a:r>
              <a:rPr lang="en-US" dirty="0" smtClean="0">
                <a:solidFill>
                  <a:schemeClr val="bg1"/>
                </a:solidFill>
              </a:rPr>
              <a:t>Muscle &amp; Brown adipose tissue </a:t>
            </a:r>
            <a:r>
              <a:rPr lang="en-US" dirty="0">
                <a:solidFill>
                  <a:schemeClr val="bg1"/>
                </a:solidFill>
              </a:rPr>
              <a:t>activity results in the uptake of FDG, the patient should rest </a:t>
            </a:r>
            <a:r>
              <a:rPr lang="en-US" dirty="0" smtClean="0">
                <a:solidFill>
                  <a:schemeClr val="bg1"/>
                </a:solidFill>
              </a:rPr>
              <a:t>quietly&amp; worm </a:t>
            </a:r>
            <a:r>
              <a:rPr lang="en-US" dirty="0">
                <a:solidFill>
                  <a:schemeClr val="bg1"/>
                </a:solidFill>
              </a:rPr>
              <a:t>in the interval between injection of the FDG and scanning</a:t>
            </a:r>
          </a:p>
          <a:p>
            <a:pPr algn="l"/>
            <a:endParaRPr lang="en-US" dirty="0">
              <a:solidFill>
                <a:schemeClr val="bg1"/>
              </a:solidFill>
            </a:endParaRPr>
          </a:p>
          <a:p>
            <a:pPr algn="l"/>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4070497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42E967E5-F82D-4657-AA7A-ADC840ED88D7}"/>
              </a:ext>
            </a:extLst>
          </p:cNvPr>
          <p:cNvPicPr>
            <a:picLocks noGrp="1" noChangeAspect="1"/>
          </p:cNvPicPr>
          <p:nvPr>
            <p:ph idx="1"/>
          </p:nvPr>
        </p:nvPicPr>
        <p:blipFill>
          <a:blip r:embed="rId2"/>
          <a:stretch>
            <a:fillRect/>
          </a:stretch>
        </p:blipFill>
        <p:spPr>
          <a:xfrm>
            <a:off x="123230" y="714741"/>
            <a:ext cx="8897540" cy="5537441"/>
          </a:xfrm>
          <a:prstGeom prst="rect">
            <a:avLst/>
          </a:prstGeom>
        </p:spPr>
      </p:pic>
    </p:spTree>
    <p:extLst>
      <p:ext uri="{BB962C8B-B14F-4D97-AF65-F5344CB8AC3E}">
        <p14:creationId xmlns:p14="http://schemas.microsoft.com/office/powerpoint/2010/main" val="3164349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B6FAEBD-7A9F-4701-AA6C-F3B94C53F528}"/>
              </a:ext>
            </a:extLst>
          </p:cNvPr>
          <p:cNvSpPr>
            <a:spLocks noGrp="1"/>
          </p:cNvSpPr>
          <p:nvPr>
            <p:ph idx="1"/>
          </p:nvPr>
        </p:nvSpPr>
        <p:spPr>
          <a:xfrm>
            <a:off x="856060" y="457200"/>
            <a:ext cx="7429499" cy="5638800"/>
          </a:xfrm>
        </p:spPr>
        <p:txBody>
          <a:bodyPr>
            <a:normAutofit lnSpcReduction="10000"/>
          </a:bodyPr>
          <a:lstStyle/>
          <a:p>
            <a:pPr algn="l"/>
            <a:r>
              <a:rPr lang="en-US" dirty="0">
                <a:solidFill>
                  <a:schemeClr val="bg1"/>
                </a:solidFill>
              </a:rPr>
              <a:t> </a:t>
            </a:r>
            <a:endParaRPr lang="en-US" dirty="0" smtClean="0">
              <a:solidFill>
                <a:schemeClr val="bg1"/>
              </a:solidFill>
            </a:endParaRPr>
          </a:p>
          <a:p>
            <a:pPr algn="l"/>
            <a:r>
              <a:rPr lang="en-US" dirty="0" smtClean="0">
                <a:solidFill>
                  <a:schemeClr val="bg1"/>
                </a:solidFill>
              </a:rPr>
              <a:t>The </a:t>
            </a:r>
            <a:r>
              <a:rPr lang="en-US" dirty="0">
                <a:solidFill>
                  <a:schemeClr val="bg1"/>
                </a:solidFill>
              </a:rPr>
              <a:t>images must be interpreted carefully as noncancerous conditions may show uptake resembling cancer.</a:t>
            </a:r>
          </a:p>
          <a:p>
            <a:pPr algn="l"/>
            <a:r>
              <a:rPr lang="en-US" dirty="0">
                <a:solidFill>
                  <a:schemeClr val="bg1"/>
                </a:solidFill>
              </a:rPr>
              <a:t>PET using FDG is the most sensitive technique for staging solid </a:t>
            </a:r>
            <a:r>
              <a:rPr lang="en-US" dirty="0" smtClean="0">
                <a:solidFill>
                  <a:schemeClr val="bg1"/>
                </a:solidFill>
              </a:rPr>
              <a:t>tumors </a:t>
            </a:r>
            <a:r>
              <a:rPr lang="en-US" dirty="0">
                <a:solidFill>
                  <a:schemeClr val="bg1"/>
                </a:solidFill>
              </a:rPr>
              <a:t>, and in the follow-up of </a:t>
            </a:r>
            <a:r>
              <a:rPr lang="en-US" dirty="0" smtClean="0">
                <a:solidFill>
                  <a:schemeClr val="bg1"/>
                </a:solidFill>
              </a:rPr>
              <a:t>malignancies “restaging after chemo/radio therapy, </a:t>
            </a:r>
            <a:r>
              <a:rPr lang="en-US" dirty="0">
                <a:solidFill>
                  <a:schemeClr val="bg1"/>
                </a:solidFill>
              </a:rPr>
              <a:t>particularly lymphoma , where other imaging techniques may be unable to distinguish active disease from residual fibrosis. </a:t>
            </a:r>
            <a:r>
              <a:rPr lang="en-US" dirty="0" smtClean="0">
                <a:solidFill>
                  <a:schemeClr val="bg1"/>
                </a:solidFill>
              </a:rPr>
              <a:t>-also </a:t>
            </a:r>
            <a:r>
              <a:rPr lang="en-US" dirty="0">
                <a:solidFill>
                  <a:schemeClr val="bg1"/>
                </a:solidFill>
              </a:rPr>
              <a:t>used in the evaluation of </a:t>
            </a:r>
            <a:r>
              <a:rPr lang="en-US" dirty="0" err="1">
                <a:solidFill>
                  <a:schemeClr val="bg1"/>
                </a:solidFill>
              </a:rPr>
              <a:t>ischaemic</a:t>
            </a:r>
            <a:r>
              <a:rPr lang="en-US" dirty="0">
                <a:solidFill>
                  <a:schemeClr val="bg1"/>
                </a:solidFill>
              </a:rPr>
              <a:t> heart disease and in brain disorders such as dementia, epilepsy and Parkinson’s disease. </a:t>
            </a:r>
          </a:p>
          <a:p>
            <a:pPr marL="0" indent="0" algn="l">
              <a:buNone/>
            </a:pPr>
            <a:endParaRPr lang="en-US" dirty="0"/>
          </a:p>
          <a:p>
            <a:pPr algn="l"/>
            <a:r>
              <a:rPr lang="en-US" dirty="0" smtClean="0">
                <a:solidFill>
                  <a:schemeClr val="bg1"/>
                </a:solidFill>
              </a:rPr>
              <a:t>Positron emission </a:t>
            </a:r>
            <a:r>
              <a:rPr lang="en-US" dirty="0" smtClean="0">
                <a:solidFill>
                  <a:schemeClr val="bg1"/>
                </a:solidFill>
              </a:rPr>
              <a:t>tomography PET/CT scan : PET demonstrates </a:t>
            </a:r>
            <a:r>
              <a:rPr lang="en-US" dirty="0" smtClean="0">
                <a:solidFill>
                  <a:schemeClr val="bg1"/>
                </a:solidFill>
              </a:rPr>
              <a:t>biological function while CT gives anatomical information</a:t>
            </a:r>
          </a:p>
          <a:p>
            <a:pPr algn="l">
              <a:buNone/>
            </a:pPr>
            <a:r>
              <a:rPr lang="en-US" dirty="0" smtClean="0">
                <a:solidFill>
                  <a:schemeClr val="bg1"/>
                </a:solidFill>
              </a:rPr>
              <a:t> </a:t>
            </a:r>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08511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C73C4F-D4BB-4E12-BA63-94F39473F41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xmlns="" id="{44956A3B-9551-47FE-8FAF-4AC6402DF0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626" y="268535"/>
            <a:ext cx="8978748" cy="6320929"/>
          </a:xfrm>
        </p:spPr>
      </p:pic>
    </p:spTree>
    <p:extLst>
      <p:ext uri="{BB962C8B-B14F-4D97-AF65-F5344CB8AC3E}">
        <p14:creationId xmlns:p14="http://schemas.microsoft.com/office/powerpoint/2010/main" val="4042660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274638"/>
            <a:ext cx="8534400" cy="1439862"/>
          </a:xfrm>
        </p:spPr>
        <p:txBody>
          <a:bodyPr/>
          <a:lstStyle/>
          <a:p>
            <a:pPr>
              <a:defRPr/>
            </a:pPr>
            <a:r>
              <a:rPr lang="en-US" sz="3600" i="1" dirty="0" smtClean="0"/>
              <a:t>no pregnancy        no breast feeding</a:t>
            </a:r>
            <a:endParaRPr lang="ar-LY" sz="3600" i="1" dirty="0"/>
          </a:p>
        </p:txBody>
      </p:sp>
      <p:pic>
        <p:nvPicPr>
          <p:cNvPr id="34819" name="صورة 3" descr="no prgnancy.jpg"/>
          <p:cNvPicPr>
            <a:picLocks noChangeAspect="1"/>
          </p:cNvPicPr>
          <p:nvPr/>
        </p:nvPicPr>
        <p:blipFill>
          <a:blip r:embed="rId2"/>
          <a:srcRect/>
          <a:stretch>
            <a:fillRect/>
          </a:stretch>
        </p:blipFill>
        <p:spPr bwMode="auto">
          <a:xfrm>
            <a:off x="714375" y="2500313"/>
            <a:ext cx="3305175" cy="3305175"/>
          </a:xfrm>
          <a:prstGeom prst="rect">
            <a:avLst/>
          </a:prstGeom>
          <a:noFill/>
          <a:ln w="9525">
            <a:noFill/>
            <a:miter lim="800000"/>
            <a:headEnd/>
            <a:tailEnd/>
          </a:ln>
        </p:spPr>
      </p:pic>
      <p:pic>
        <p:nvPicPr>
          <p:cNvPr id="34820" name="صورة 5" descr="no breast feeding.jpg"/>
          <p:cNvPicPr>
            <a:picLocks noChangeAspect="1"/>
          </p:cNvPicPr>
          <p:nvPr/>
        </p:nvPicPr>
        <p:blipFill>
          <a:blip r:embed="rId3"/>
          <a:srcRect/>
          <a:stretch>
            <a:fillRect/>
          </a:stretch>
        </p:blipFill>
        <p:spPr bwMode="auto">
          <a:xfrm>
            <a:off x="4929188" y="2500313"/>
            <a:ext cx="3143250" cy="314325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368425"/>
          </a:xfrm>
        </p:spPr>
        <p:txBody>
          <a:bodyPr/>
          <a:lstStyle/>
          <a:p>
            <a:pPr>
              <a:defRPr/>
            </a:pPr>
            <a:r>
              <a:rPr lang="en-US" sz="4800" i="1" dirty="0" smtClean="0"/>
              <a:t>STOP</a:t>
            </a:r>
            <a:r>
              <a:rPr lang="en-US" sz="4000" i="1" dirty="0" smtClean="0"/>
              <a:t> </a:t>
            </a:r>
            <a:endParaRPr lang="ar-LY" sz="4000" i="1" dirty="0"/>
          </a:p>
        </p:txBody>
      </p:sp>
      <p:pic>
        <p:nvPicPr>
          <p:cNvPr id="37891" name="صورة 3" descr="stop drugs sign.jpg"/>
          <p:cNvPicPr>
            <a:picLocks noChangeAspect="1"/>
          </p:cNvPicPr>
          <p:nvPr/>
        </p:nvPicPr>
        <p:blipFill>
          <a:blip r:embed="rId2"/>
          <a:srcRect/>
          <a:stretch>
            <a:fillRect/>
          </a:stretch>
        </p:blipFill>
        <p:spPr bwMode="auto">
          <a:xfrm>
            <a:off x="500063" y="1928813"/>
            <a:ext cx="3624262" cy="2574925"/>
          </a:xfrm>
          <a:prstGeom prst="rect">
            <a:avLst/>
          </a:prstGeom>
          <a:noFill/>
          <a:ln w="9525">
            <a:noFill/>
            <a:miter lim="800000"/>
            <a:headEnd/>
            <a:tailEnd/>
          </a:ln>
        </p:spPr>
      </p:pic>
      <p:pic>
        <p:nvPicPr>
          <p:cNvPr id="37892" name="صورة 4" descr="no food or drink sign.png"/>
          <p:cNvPicPr>
            <a:picLocks noChangeAspect="1"/>
          </p:cNvPicPr>
          <p:nvPr/>
        </p:nvPicPr>
        <p:blipFill>
          <a:blip r:embed="rId3"/>
          <a:srcRect/>
          <a:stretch>
            <a:fillRect/>
          </a:stretch>
        </p:blipFill>
        <p:spPr bwMode="auto">
          <a:xfrm>
            <a:off x="4572000" y="1928813"/>
            <a:ext cx="1990725" cy="2295525"/>
          </a:xfrm>
          <a:prstGeom prst="rect">
            <a:avLst/>
          </a:prstGeom>
          <a:noFill/>
          <a:ln w="9525">
            <a:noFill/>
            <a:miter lim="800000"/>
            <a:headEnd/>
            <a:tailEnd/>
          </a:ln>
        </p:spPr>
      </p:pic>
      <p:pic>
        <p:nvPicPr>
          <p:cNvPr id="37893" name="صورة 5" descr="no coffee drink sign.png"/>
          <p:cNvPicPr>
            <a:picLocks noChangeAspect="1"/>
          </p:cNvPicPr>
          <p:nvPr/>
        </p:nvPicPr>
        <p:blipFill>
          <a:blip r:embed="rId4"/>
          <a:srcRect/>
          <a:stretch>
            <a:fillRect/>
          </a:stretch>
        </p:blipFill>
        <p:spPr bwMode="auto">
          <a:xfrm>
            <a:off x="6600825" y="3857625"/>
            <a:ext cx="2543175" cy="1800225"/>
          </a:xfrm>
          <a:prstGeom prst="rect">
            <a:avLst/>
          </a:prstGeom>
          <a:noFill/>
          <a:ln w="9525">
            <a:noFill/>
            <a:miter lim="800000"/>
            <a:headEnd/>
            <a:tailEnd/>
          </a:ln>
        </p:spPr>
      </p:pic>
      <p:pic>
        <p:nvPicPr>
          <p:cNvPr id="37894" name="صورة 6" descr="no smoking or alcohol drinks.jpg"/>
          <p:cNvPicPr>
            <a:picLocks noChangeAspect="1"/>
          </p:cNvPicPr>
          <p:nvPr/>
        </p:nvPicPr>
        <p:blipFill>
          <a:blip r:embed="rId5"/>
          <a:srcRect/>
          <a:stretch>
            <a:fillRect/>
          </a:stretch>
        </p:blipFill>
        <p:spPr bwMode="auto">
          <a:xfrm>
            <a:off x="4214813" y="4714875"/>
            <a:ext cx="2143125" cy="2143125"/>
          </a:xfrm>
          <a:prstGeom prst="rect">
            <a:avLst/>
          </a:prstGeom>
          <a:noFill/>
          <a:ln w="9525">
            <a:noFill/>
            <a:miter lim="800000"/>
            <a:headEnd/>
            <a:tailEnd/>
          </a:ln>
        </p:spPr>
      </p:pic>
      <p:pic>
        <p:nvPicPr>
          <p:cNvPr id="37895" name="صورة 7" descr="no jelwery sign.jpg"/>
          <p:cNvPicPr>
            <a:picLocks noChangeAspect="1"/>
          </p:cNvPicPr>
          <p:nvPr/>
        </p:nvPicPr>
        <p:blipFill>
          <a:blip r:embed="rId6"/>
          <a:srcRect/>
          <a:stretch>
            <a:fillRect/>
          </a:stretch>
        </p:blipFill>
        <p:spPr bwMode="auto">
          <a:xfrm>
            <a:off x="1214438" y="4619625"/>
            <a:ext cx="2528887" cy="2238375"/>
          </a:xfrm>
          <a:prstGeom prst="rect">
            <a:avLst/>
          </a:prstGeom>
          <a:noFill/>
          <a:ln w="9525">
            <a:noFill/>
            <a:miter lim="800000"/>
            <a:headEnd/>
            <a:tailEnd/>
          </a:ln>
        </p:spPr>
      </p:pic>
      <p:pic>
        <p:nvPicPr>
          <p:cNvPr id="37896" name="صورة 8" descr="stop sign.png"/>
          <p:cNvPicPr>
            <a:picLocks noChangeAspect="1"/>
          </p:cNvPicPr>
          <p:nvPr/>
        </p:nvPicPr>
        <p:blipFill>
          <a:blip r:embed="rId7"/>
          <a:srcRect/>
          <a:stretch>
            <a:fillRect/>
          </a:stretch>
        </p:blipFill>
        <p:spPr bwMode="auto">
          <a:xfrm>
            <a:off x="5857875" y="285750"/>
            <a:ext cx="1285875" cy="12858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6060" y="152400"/>
            <a:ext cx="7429499" cy="609600"/>
          </a:xfrm>
        </p:spPr>
        <p:txBody>
          <a:bodyPr>
            <a:normAutofit/>
          </a:bodyPr>
          <a:lstStyle/>
          <a:p>
            <a:pPr algn="ctr"/>
            <a:r>
              <a:rPr lang="en-US" dirty="0" smtClean="0">
                <a:solidFill>
                  <a:srgbClr val="C00000"/>
                </a:solidFill>
              </a:rPr>
              <a:t>Thyroid  radionuclide scan</a:t>
            </a:r>
            <a:endParaRPr lang="ar-LY" dirty="0">
              <a:solidFill>
                <a:srgbClr val="C00000"/>
              </a:solidFill>
            </a:endParaRPr>
          </a:p>
        </p:txBody>
      </p:sp>
      <p:sp>
        <p:nvSpPr>
          <p:cNvPr id="3" name="عنصر نائب للمحتوى 2"/>
          <p:cNvSpPr>
            <a:spLocks noGrp="1"/>
          </p:cNvSpPr>
          <p:nvPr>
            <p:ph idx="1"/>
          </p:nvPr>
        </p:nvSpPr>
        <p:spPr>
          <a:xfrm>
            <a:off x="457200" y="838200"/>
            <a:ext cx="8153400" cy="5638800"/>
          </a:xfrm>
        </p:spPr>
        <p:txBody>
          <a:bodyPr>
            <a:normAutofit fontScale="92500" lnSpcReduction="10000"/>
          </a:bodyPr>
          <a:lstStyle/>
          <a:p>
            <a:pPr algn="l"/>
            <a:r>
              <a:rPr lang="en-US" sz="2000" b="1" dirty="0" smtClean="0"/>
              <a:t>The use of </a:t>
            </a:r>
            <a:r>
              <a:rPr lang="en-US" sz="2000" b="1" dirty="0" err="1" smtClean="0"/>
              <a:t>Uss</a:t>
            </a:r>
            <a:r>
              <a:rPr lang="en-US" sz="2000" b="1" dirty="0" smtClean="0"/>
              <a:t> &amp; FNA with cytological examination of the aspirate has become the mainstay of diagnosis of thyroid cancer; </a:t>
            </a:r>
            <a:r>
              <a:rPr lang="en-US" sz="2000" b="1" dirty="0" err="1" smtClean="0"/>
              <a:t>scinitigraphy</a:t>
            </a:r>
            <a:r>
              <a:rPr lang="en-US" sz="2000" b="1" dirty="0" smtClean="0"/>
              <a:t> now has a limited role, reserved for the investigation of abnormal thyroid function and inpatients with known thyroid carcinoma.</a:t>
            </a:r>
            <a:endParaRPr lang="en-US" sz="2000" b="1" i="1" dirty="0" smtClean="0">
              <a:solidFill>
                <a:schemeClr val="bg1"/>
              </a:solidFill>
            </a:endParaRPr>
          </a:p>
          <a:p>
            <a:pPr algn="l">
              <a:buNone/>
              <a:defRPr/>
            </a:pPr>
            <a:r>
              <a:rPr lang="en-US" sz="2000" b="1" i="1" dirty="0" smtClean="0">
                <a:solidFill>
                  <a:schemeClr val="bg1"/>
                </a:solidFill>
              </a:rPr>
              <a:t>Thyroid  radioactive Iodine uptake (RAIU)  scan used to examine the size, shape, location , function , diagnose &amp; treat disease &amp;  tumors of thyroid gland (local residual tumor, tumor recurrence or </a:t>
            </a:r>
            <a:r>
              <a:rPr lang="en-US" sz="2000" b="1" i="1" dirty="0" err="1" smtClean="0">
                <a:solidFill>
                  <a:schemeClr val="bg1"/>
                </a:solidFill>
              </a:rPr>
              <a:t>mets</a:t>
            </a:r>
            <a:r>
              <a:rPr lang="en-US" sz="2000" b="1" i="1" dirty="0" smtClean="0">
                <a:solidFill>
                  <a:schemeClr val="bg1"/>
                </a:solidFill>
              </a:rPr>
              <a:t>).</a:t>
            </a:r>
          </a:p>
          <a:p>
            <a:pPr algn="l">
              <a:buFontTx/>
              <a:buChar char="-"/>
              <a:defRPr/>
            </a:pPr>
            <a:r>
              <a:rPr lang="en-US" sz="2000" b="1" i="1" dirty="0" smtClean="0">
                <a:solidFill>
                  <a:schemeClr val="bg1"/>
                </a:solidFill>
              </a:rPr>
              <a:t>-Disease of thyroid like: Hyper or hypo </a:t>
            </a:r>
            <a:r>
              <a:rPr lang="en-US" sz="2000" b="1" i="1" dirty="0" err="1" smtClean="0">
                <a:solidFill>
                  <a:schemeClr val="bg1"/>
                </a:solidFill>
              </a:rPr>
              <a:t>thyroidism</a:t>
            </a:r>
            <a:r>
              <a:rPr lang="en-US" sz="2000" b="1" i="1" dirty="0" smtClean="0">
                <a:solidFill>
                  <a:schemeClr val="bg1"/>
                </a:solidFill>
              </a:rPr>
              <a:t>, nodules &amp; inflammation.</a:t>
            </a:r>
          </a:p>
          <a:p>
            <a:pPr algn="l">
              <a:buFontTx/>
              <a:buChar char="-"/>
              <a:defRPr/>
            </a:pPr>
            <a:r>
              <a:rPr lang="en-US" sz="2000" b="1" i="1" dirty="0" smtClean="0">
                <a:solidFill>
                  <a:schemeClr val="bg1"/>
                </a:solidFill>
              </a:rPr>
              <a:t>after 4-6 days of treatment with RAIU :Whole body Iodine scan  must be done for pt. with thyroid cancer = Metastatic survey.</a:t>
            </a:r>
          </a:p>
          <a:p>
            <a:pPr algn="l">
              <a:buFontTx/>
              <a:buChar char="-"/>
              <a:defRPr/>
            </a:pPr>
            <a:r>
              <a:rPr lang="en-US" sz="2000" b="1" i="1" dirty="0" smtClean="0">
                <a:solidFill>
                  <a:srgbClr val="FFC000"/>
                </a:solidFill>
              </a:rPr>
              <a:t>- I 123,  </a:t>
            </a:r>
            <a:r>
              <a:rPr lang="en-US" sz="2000" b="1" i="1" dirty="0" smtClean="0">
                <a:solidFill>
                  <a:schemeClr val="bg1"/>
                </a:solidFill>
              </a:rPr>
              <a:t>Tc-99m</a:t>
            </a:r>
            <a:r>
              <a:rPr lang="en-US" sz="2000" b="1" i="1" dirty="0" smtClean="0">
                <a:solidFill>
                  <a:srgbClr val="FFC000"/>
                </a:solidFill>
              </a:rPr>
              <a:t>  </a:t>
            </a:r>
            <a:r>
              <a:rPr lang="en-US" sz="2000" b="1" i="1" dirty="0" err="1" smtClean="0">
                <a:solidFill>
                  <a:srgbClr val="FFC000"/>
                </a:solidFill>
              </a:rPr>
              <a:t>pertechnetate</a:t>
            </a:r>
            <a:r>
              <a:rPr lang="en-US" sz="2000" b="1" i="1" dirty="0" smtClean="0">
                <a:solidFill>
                  <a:srgbClr val="FFC000"/>
                </a:solidFill>
              </a:rPr>
              <a:t> </a:t>
            </a:r>
            <a:r>
              <a:rPr lang="en-US" sz="2000" b="1" i="1" dirty="0" smtClean="0"/>
              <a:t>:        for diagnosis</a:t>
            </a:r>
          </a:p>
          <a:p>
            <a:pPr algn="l">
              <a:buFontTx/>
              <a:buChar char="-"/>
              <a:defRPr/>
            </a:pPr>
            <a:r>
              <a:rPr lang="ar-LY" sz="2000" b="1" i="1" dirty="0" smtClean="0"/>
              <a:t> </a:t>
            </a:r>
            <a:r>
              <a:rPr lang="en-US" sz="2000" b="1" i="1" dirty="0" smtClean="0"/>
              <a:t> </a:t>
            </a:r>
            <a:r>
              <a:rPr lang="en-US" sz="2000" b="1" i="1" dirty="0" smtClean="0">
                <a:solidFill>
                  <a:srgbClr val="FFC000"/>
                </a:solidFill>
              </a:rPr>
              <a:t>I 131 </a:t>
            </a:r>
            <a:r>
              <a:rPr lang="en-US" sz="2000" b="1" i="1" dirty="0" smtClean="0"/>
              <a:t>  </a:t>
            </a:r>
            <a:r>
              <a:rPr lang="en-US" sz="2000" b="1" i="1" dirty="0" smtClean="0">
                <a:solidFill>
                  <a:schemeClr val="bg1"/>
                </a:solidFill>
              </a:rPr>
              <a:t>for treatment after thyroid ca. surgery</a:t>
            </a:r>
          </a:p>
          <a:p>
            <a:pPr algn="l">
              <a:buFontTx/>
              <a:buChar char="-"/>
              <a:defRPr/>
            </a:pPr>
            <a:r>
              <a:rPr lang="en-US" sz="2000" b="1" i="1" dirty="0" smtClean="0">
                <a:solidFill>
                  <a:schemeClr val="bg1"/>
                </a:solidFill>
              </a:rPr>
              <a:t>salivary gland, pharyngeal, stomach, bowel  &amp; U.B activity is noted</a:t>
            </a:r>
          </a:p>
          <a:p>
            <a:pPr algn="l"/>
            <a:endParaRPr lang="ar-LY"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56060" y="381000"/>
            <a:ext cx="7429499" cy="6172200"/>
          </a:xfrm>
        </p:spPr>
        <p:txBody>
          <a:bodyPr>
            <a:normAutofit fontScale="92500" lnSpcReduction="20000"/>
          </a:bodyPr>
          <a:lstStyle/>
          <a:p>
            <a:pPr algn="l">
              <a:buNone/>
              <a:defRPr/>
            </a:pPr>
            <a:endParaRPr lang="en-US" b="1" i="1" dirty="0" smtClean="0">
              <a:solidFill>
                <a:srgbClr val="FFC000"/>
              </a:solidFill>
            </a:endParaRPr>
          </a:p>
          <a:p>
            <a:pPr algn="l">
              <a:buNone/>
              <a:defRPr/>
            </a:pPr>
            <a:r>
              <a:rPr lang="en-US" b="1" i="1" dirty="0" smtClean="0">
                <a:solidFill>
                  <a:srgbClr val="FFC000"/>
                </a:solidFill>
              </a:rPr>
              <a:t> </a:t>
            </a:r>
            <a:r>
              <a:rPr lang="en-US" sz="2800" b="1" i="1" dirty="0" smtClean="0">
                <a:solidFill>
                  <a:srgbClr val="FFC000"/>
                </a:solidFill>
              </a:rPr>
              <a:t>Tc-99m </a:t>
            </a:r>
            <a:r>
              <a:rPr lang="en-US" sz="2800" b="1" i="1" dirty="0" err="1" smtClean="0">
                <a:solidFill>
                  <a:srgbClr val="FFC000"/>
                </a:solidFill>
              </a:rPr>
              <a:t>pertechnetate</a:t>
            </a:r>
            <a:r>
              <a:rPr lang="en-US" sz="2800" b="1" i="1" dirty="0" smtClean="0">
                <a:solidFill>
                  <a:srgbClr val="FFC000"/>
                </a:solidFill>
              </a:rPr>
              <a:t> </a:t>
            </a:r>
            <a:r>
              <a:rPr lang="en-US" sz="2800" b="1" i="1" dirty="0" err="1" smtClean="0">
                <a:solidFill>
                  <a:srgbClr val="FFC000"/>
                </a:solidFill>
              </a:rPr>
              <a:t>i.v</a:t>
            </a:r>
            <a:r>
              <a:rPr lang="en-US" sz="2800" b="1" i="1" dirty="0" smtClean="0">
                <a:solidFill>
                  <a:srgbClr val="FFC000"/>
                </a:solidFill>
              </a:rPr>
              <a:t> </a:t>
            </a:r>
            <a:r>
              <a:rPr lang="en-US" sz="2800" b="1" i="1" dirty="0" smtClean="0"/>
              <a:t>: used to evaluate Thyroid  function,  start images  20 mints after radioactive administration.</a:t>
            </a:r>
          </a:p>
          <a:p>
            <a:pPr algn="l">
              <a:buFontTx/>
              <a:buChar char="-"/>
              <a:defRPr/>
            </a:pPr>
            <a:r>
              <a:rPr lang="en-US" sz="2800" b="1" i="1" dirty="0" smtClean="0">
                <a:solidFill>
                  <a:srgbClr val="FFC000"/>
                </a:solidFill>
              </a:rPr>
              <a:t>I  123  (diagnostic, if TFT , T3, T4 normal scan is not done) &amp;  I 131 are</a:t>
            </a:r>
            <a:r>
              <a:rPr lang="en-US" sz="2800" b="1" i="1" dirty="0" smtClean="0"/>
              <a:t>   Oral capsule</a:t>
            </a:r>
          </a:p>
          <a:p>
            <a:pPr algn="l">
              <a:buFontTx/>
              <a:buChar char="-"/>
              <a:defRPr/>
            </a:pPr>
            <a:r>
              <a:rPr lang="en-US" sz="2800" b="1" i="1" dirty="0" smtClean="0"/>
              <a:t>I  131 used as therapeutic radioactive iodine after thyroid cancer ablation &amp; stay for several days , </a:t>
            </a:r>
          </a:p>
          <a:p>
            <a:pPr algn="l">
              <a:buNone/>
              <a:defRPr/>
            </a:pPr>
            <a:r>
              <a:rPr lang="en-US" sz="2800" b="1" i="1" dirty="0" smtClean="0"/>
              <a:t>first exam: 4-6 hours after drug ingestion.  </a:t>
            </a:r>
          </a:p>
          <a:p>
            <a:pPr algn="l">
              <a:buNone/>
              <a:defRPr/>
            </a:pPr>
            <a:r>
              <a:rPr lang="en-US" sz="2800" b="1" i="1" dirty="0" smtClean="0"/>
              <a:t>Second exam:  after 24 hours to know the amount of hormones produced  between the two exams in diagnostic purpose</a:t>
            </a:r>
          </a:p>
          <a:p>
            <a:pPr algn="l">
              <a:buNone/>
              <a:defRPr/>
            </a:pPr>
            <a:r>
              <a:rPr lang="en-US" sz="2800" b="1" i="1" u="sng" dirty="0" smtClean="0">
                <a:solidFill>
                  <a:srgbClr val="92D050"/>
                </a:solidFill>
              </a:rPr>
              <a:t>( No I.V iodine-contrast study 3 months before scan)</a:t>
            </a:r>
          </a:p>
          <a:p>
            <a:pPr>
              <a:buFontTx/>
              <a:buChar char="-"/>
              <a:defRPr/>
            </a:pPr>
            <a:endParaRPr lang="ar-LY"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3" descr="thyroid scan uptake.jpg"/>
          <p:cNvPicPr>
            <a:picLocks noChangeAspect="1"/>
          </p:cNvPicPr>
          <p:nvPr/>
        </p:nvPicPr>
        <p:blipFill>
          <a:blip r:embed="rId2"/>
          <a:srcRect/>
          <a:stretch>
            <a:fillRect/>
          </a:stretch>
        </p:blipFill>
        <p:spPr bwMode="auto">
          <a:xfrm>
            <a:off x="404813" y="517525"/>
            <a:ext cx="8167687" cy="6126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2" descr="thyroid scan hot warm hot uptake.jpg"/>
          <p:cNvPicPr>
            <a:picLocks noChangeAspect="1"/>
          </p:cNvPicPr>
          <p:nvPr/>
        </p:nvPicPr>
        <p:blipFill>
          <a:blip r:embed="rId2"/>
          <a:srcRect/>
          <a:stretch>
            <a:fillRect/>
          </a:stretch>
        </p:blipFill>
        <p:spPr bwMode="auto">
          <a:xfrm>
            <a:off x="2362200" y="762000"/>
            <a:ext cx="6500813" cy="4746625"/>
          </a:xfrm>
          <a:prstGeom prst="rect">
            <a:avLst/>
          </a:prstGeom>
          <a:noFill/>
          <a:ln w="9525">
            <a:noFill/>
            <a:miter lim="800000"/>
            <a:headEnd/>
            <a:tailEnd/>
          </a:ln>
        </p:spPr>
      </p:pic>
      <p:sp>
        <p:nvSpPr>
          <p:cNvPr id="5" name="عنصر نائب للنص 4"/>
          <p:cNvSpPr>
            <a:spLocks noGrp="1"/>
          </p:cNvSpPr>
          <p:nvPr>
            <p:ph type="body" sz="half" idx="2"/>
          </p:nvPr>
        </p:nvSpPr>
        <p:spPr>
          <a:xfrm>
            <a:off x="228600" y="1447800"/>
            <a:ext cx="1981199" cy="3276600"/>
          </a:xfrm>
        </p:spPr>
        <p:txBody>
          <a:bodyPr>
            <a:noAutofit/>
          </a:bodyPr>
          <a:lstStyle/>
          <a:p>
            <a:r>
              <a:rPr lang="en-US" sz="2400" b="1" i="1" dirty="0" smtClean="0">
                <a:solidFill>
                  <a:srgbClr val="FFFF00"/>
                </a:solidFill>
              </a:rPr>
              <a:t>Cold nodule has 20% to be malignant nodule</a:t>
            </a:r>
            <a:br>
              <a:rPr lang="en-US" sz="2400" b="1" i="1" dirty="0" smtClean="0">
                <a:solidFill>
                  <a:srgbClr val="FFFF00"/>
                </a:solidFill>
              </a:rPr>
            </a:br>
            <a:r>
              <a:rPr lang="en-US" sz="2400" b="1" i="1" dirty="0" smtClean="0">
                <a:solidFill>
                  <a:srgbClr val="FF0000"/>
                </a:solidFill>
              </a:rPr>
              <a:t>Hot nodule has hyperactivity function</a:t>
            </a:r>
            <a:endParaRPr lang="ar-LY" sz="2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509713"/>
            <a:ext cx="7561728" cy="3443287"/>
          </a:xfrm>
        </p:spPr>
      </p:pic>
      <p:sp>
        <p:nvSpPr>
          <p:cNvPr id="5" name="TextBox 4"/>
          <p:cNvSpPr txBox="1"/>
          <p:nvPr/>
        </p:nvSpPr>
        <p:spPr>
          <a:xfrm>
            <a:off x="533400" y="4953000"/>
            <a:ext cx="7467600" cy="646331"/>
          </a:xfrm>
          <a:prstGeom prst="rect">
            <a:avLst/>
          </a:prstGeom>
          <a:noFill/>
        </p:spPr>
        <p:txBody>
          <a:bodyPr wrap="square" rtlCol="1">
            <a:spAutoFit/>
          </a:bodyPr>
          <a:lstStyle/>
          <a:p>
            <a:endParaRPr lang="ar-SA" sz="3600" b="1" dirty="0">
              <a:solidFill>
                <a:schemeClr val="accent2">
                  <a:lumMod val="20000"/>
                  <a:lumOff val="80000"/>
                </a:schemeClr>
              </a:solidFill>
              <a:effectLst>
                <a:outerShdw blurRad="38100" dist="38100" dir="2700000" algn="tl">
                  <a:srgbClr val="000000">
                    <a:alpha val="43137"/>
                  </a:srgbClr>
                </a:outerShdw>
              </a:effectLst>
              <a:latin typeface="Aharoni" pitchFamily="2" charset="-79"/>
            </a:endParaRPr>
          </a:p>
        </p:txBody>
      </p:sp>
      <p:sp>
        <p:nvSpPr>
          <p:cNvPr id="6" name="TextBox 5"/>
          <p:cNvSpPr txBox="1"/>
          <p:nvPr/>
        </p:nvSpPr>
        <p:spPr>
          <a:xfrm>
            <a:off x="838200" y="381000"/>
            <a:ext cx="7315200" cy="707886"/>
          </a:xfrm>
          <a:prstGeom prst="rect">
            <a:avLst/>
          </a:prstGeom>
          <a:noFill/>
        </p:spPr>
        <p:txBody>
          <a:bodyPr wrap="square" rtlCol="1">
            <a:spAutoFit/>
          </a:bodyPr>
          <a:lstStyle/>
          <a:p>
            <a:pPr algn="ctr"/>
            <a:r>
              <a:rPr lang="en-US" sz="4000" b="1" dirty="0">
                <a:solidFill>
                  <a:schemeClr val="accent6">
                    <a:lumMod val="20000"/>
                    <a:lumOff val="80000"/>
                  </a:schemeClr>
                </a:solidFill>
                <a:effectLst>
                  <a:outerShdw blurRad="38100" dist="38100" dir="2700000" algn="tl">
                    <a:srgbClr val="000000">
                      <a:alpha val="43137"/>
                    </a:srgbClr>
                  </a:outerShdw>
                </a:effectLst>
              </a:rPr>
              <a:t>Nuclear Medicine Applications </a:t>
            </a:r>
            <a:endParaRPr lang="ar-SA" sz="4000" b="1" dirty="0">
              <a:solidFill>
                <a:schemeClr val="accent6">
                  <a:lumMod val="20000"/>
                  <a:lumOff val="8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3755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274638"/>
            <a:ext cx="8229600" cy="1368425"/>
          </a:xfrm>
        </p:spPr>
        <p:txBody>
          <a:bodyPr/>
          <a:lstStyle/>
          <a:p>
            <a:pPr>
              <a:defRPr/>
            </a:pPr>
            <a:r>
              <a:rPr lang="en-US" sz="3600" i="1" dirty="0" smtClean="0"/>
              <a:t>Special precautions  after  finishing I-131 treatment   </a:t>
            </a:r>
            <a:endParaRPr lang="ar-LY" sz="3600" i="1" dirty="0"/>
          </a:p>
        </p:txBody>
      </p:sp>
      <p:sp>
        <p:nvSpPr>
          <p:cNvPr id="7" name="عنصر نائب للمحتوى 6"/>
          <p:cNvSpPr>
            <a:spLocks noGrp="1"/>
          </p:cNvSpPr>
          <p:nvPr>
            <p:ph idx="1"/>
          </p:nvPr>
        </p:nvSpPr>
        <p:spPr>
          <a:xfrm>
            <a:off x="457200" y="1600201"/>
            <a:ext cx="8329613" cy="5043488"/>
          </a:xfrm>
        </p:spPr>
        <p:txBody>
          <a:bodyPr>
            <a:normAutofit fontScale="85000" lnSpcReduction="10000"/>
          </a:bodyPr>
          <a:lstStyle/>
          <a:p>
            <a:pPr algn="l">
              <a:buFont typeface="Wingdings" pitchFamily="2" charset="2"/>
              <a:buNone/>
              <a:defRPr/>
            </a:pPr>
            <a:r>
              <a:rPr lang="en-US" sz="2800" b="1" i="1" dirty="0" smtClean="0"/>
              <a:t> </a:t>
            </a:r>
          </a:p>
          <a:p>
            <a:pPr algn="l">
              <a:buFont typeface="Wingdings" pitchFamily="2" charset="2"/>
              <a:buNone/>
              <a:defRPr/>
            </a:pPr>
            <a:r>
              <a:rPr lang="en-US" sz="2800" b="1" i="1" dirty="0" smtClean="0"/>
              <a:t>-Use private toilet &amp; flush  twice after each use.</a:t>
            </a:r>
          </a:p>
          <a:p>
            <a:pPr algn="l">
              <a:buFont typeface="Wingdings" pitchFamily="2" charset="2"/>
              <a:buNone/>
              <a:defRPr/>
            </a:pPr>
            <a:r>
              <a:rPr lang="en-US" sz="2800" b="1" i="1" dirty="0" smtClean="0"/>
              <a:t>- Bath daily &amp; wash hands frequently</a:t>
            </a:r>
          </a:p>
          <a:p>
            <a:pPr algn="l">
              <a:buFont typeface="Wingdings" pitchFamily="2" charset="2"/>
              <a:buNone/>
              <a:defRPr/>
            </a:pPr>
            <a:r>
              <a:rPr lang="en-US" sz="2800" b="1" i="1" dirty="0" smtClean="0"/>
              <a:t>- Drink normal amount of fluids.</a:t>
            </a:r>
          </a:p>
          <a:p>
            <a:pPr algn="l">
              <a:buFont typeface="Wingdings" pitchFamily="2" charset="2"/>
              <a:buNone/>
              <a:defRPr/>
            </a:pPr>
            <a:r>
              <a:rPr lang="en-US" sz="2800" b="1" i="1" dirty="0" smtClean="0"/>
              <a:t>- Use disposable eating dishes &amp; cups.</a:t>
            </a:r>
          </a:p>
          <a:p>
            <a:pPr algn="l">
              <a:buFont typeface="Wingdings" pitchFamily="2" charset="2"/>
              <a:buNone/>
              <a:defRPr/>
            </a:pPr>
            <a:r>
              <a:rPr lang="en-US" sz="2800" b="1" i="1" dirty="0" smtClean="0"/>
              <a:t>- Sleep alone, avoid contact with intimate for 3-4 days</a:t>
            </a:r>
          </a:p>
          <a:p>
            <a:pPr algn="l">
              <a:buFont typeface="Wingdings" pitchFamily="2" charset="2"/>
              <a:buNone/>
              <a:defRPr/>
            </a:pPr>
            <a:r>
              <a:rPr lang="en-US" sz="2800" b="1" i="1" dirty="0" smtClean="0"/>
              <a:t>- Wash the cloths separately from the family member</a:t>
            </a:r>
          </a:p>
          <a:p>
            <a:pPr algn="l">
              <a:buFont typeface="Wingdings" pitchFamily="2" charset="2"/>
              <a:buNone/>
              <a:defRPr/>
            </a:pPr>
            <a:r>
              <a:rPr lang="en-US" sz="2800" b="1" i="1" dirty="0" smtClean="0"/>
              <a:t>- Stop breast feeding for several days </a:t>
            </a:r>
          </a:p>
          <a:p>
            <a:pPr algn="l">
              <a:buFont typeface="Wingdings" pitchFamily="2" charset="2"/>
              <a:buNone/>
              <a:defRPr/>
            </a:pPr>
            <a:r>
              <a:rPr lang="en-US" sz="2800" b="1" i="1" dirty="0" smtClean="0"/>
              <a:t>-Don’t get pregnant 6months to  1year after treatment </a:t>
            </a:r>
          </a:p>
          <a:p>
            <a:pPr algn="l">
              <a:buFont typeface="Wingdings" pitchFamily="2" charset="2"/>
              <a:buNone/>
              <a:defRPr/>
            </a:pPr>
            <a:r>
              <a:rPr lang="en-US" sz="2800" b="1" i="1" dirty="0" smtClean="0"/>
              <a:t> </a:t>
            </a:r>
            <a:endParaRPr lang="ar-LY" sz="2800" b="1" i="1" dirty="0"/>
          </a:p>
        </p:txBody>
      </p:sp>
      <p:pic>
        <p:nvPicPr>
          <p:cNvPr id="49156" name="عنصر نائب للمحتوى 5" descr="caution sign.png"/>
          <p:cNvPicPr>
            <a:picLocks noChangeAspect="1"/>
          </p:cNvPicPr>
          <p:nvPr/>
        </p:nvPicPr>
        <p:blipFill>
          <a:blip r:embed="rId2"/>
          <a:srcRect/>
          <a:stretch>
            <a:fillRect/>
          </a:stretch>
        </p:blipFill>
        <p:spPr bwMode="auto">
          <a:xfrm>
            <a:off x="6357938" y="1000125"/>
            <a:ext cx="719137" cy="627063"/>
          </a:xfrm>
          <a:prstGeom prst="rect">
            <a:avLst/>
          </a:prstGeom>
          <a:solidFill>
            <a:srgbClr val="FF0000"/>
          </a:solid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صورة 2"/>
          <p:cNvPicPr/>
          <p:nvPr/>
        </p:nvPicPr>
        <p:blipFill>
          <a:blip r:embed="rId2"/>
          <a:srcRect/>
          <a:stretch>
            <a:fillRect/>
          </a:stretch>
        </p:blipFill>
        <p:spPr bwMode="auto">
          <a:xfrm>
            <a:off x="2590800" y="381000"/>
            <a:ext cx="4343400" cy="5162550"/>
          </a:xfrm>
          <a:prstGeom prst="rect">
            <a:avLst/>
          </a:prstGeom>
          <a:noFill/>
          <a:ln w="9525">
            <a:noFill/>
            <a:miter lim="800000"/>
            <a:headEnd/>
            <a:tailEnd/>
          </a:ln>
        </p:spPr>
      </p:pic>
      <p:sp>
        <p:nvSpPr>
          <p:cNvPr id="6" name="عنصر نائب للنص 5"/>
          <p:cNvSpPr>
            <a:spLocks noGrp="1"/>
          </p:cNvSpPr>
          <p:nvPr>
            <p:ph type="body" sz="half" idx="2"/>
          </p:nvPr>
        </p:nvSpPr>
        <p:spPr>
          <a:xfrm>
            <a:off x="860028" y="5638800"/>
            <a:ext cx="7064771" cy="990600"/>
          </a:xfrm>
        </p:spPr>
        <p:txBody>
          <a:bodyPr>
            <a:normAutofit lnSpcReduction="10000"/>
          </a:bodyPr>
          <a:lstStyle/>
          <a:p>
            <a:pPr algn="l"/>
            <a:r>
              <a:rPr lang="en-US" dirty="0" smtClean="0">
                <a:solidFill>
                  <a:schemeClr val="bg1"/>
                </a:solidFill>
              </a:rPr>
              <a:t>Pt. undergone </a:t>
            </a:r>
            <a:r>
              <a:rPr lang="en-US" dirty="0" err="1" smtClean="0">
                <a:solidFill>
                  <a:schemeClr val="bg1"/>
                </a:solidFill>
              </a:rPr>
              <a:t>thyroidectomy</a:t>
            </a:r>
            <a:r>
              <a:rPr lang="en-US" dirty="0" smtClean="0">
                <a:solidFill>
                  <a:schemeClr val="bg1"/>
                </a:solidFill>
              </a:rPr>
              <a:t> b/c of ca. thyroid , I 131 used as therapeutic dose after ablation: ant. view “Lt. image”, post. view “Rt. Image” shows residual uptake in thyroid bed  with multiple bone </a:t>
            </a:r>
            <a:r>
              <a:rPr lang="en-US" dirty="0" err="1" smtClean="0">
                <a:solidFill>
                  <a:schemeClr val="bg1"/>
                </a:solidFill>
              </a:rPr>
              <a:t>mets</a:t>
            </a:r>
            <a:r>
              <a:rPr lang="en-US" dirty="0" smtClean="0"/>
              <a:t>. </a:t>
            </a:r>
            <a:endParaRPr lang="ar-LY"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285728"/>
            <a:ext cx="8305800" cy="1214446"/>
          </a:xfrm>
        </p:spPr>
        <p:txBody>
          <a:bodyPr>
            <a:normAutofit fontScale="90000"/>
          </a:bodyPr>
          <a:lstStyle/>
          <a:p>
            <a:r>
              <a:rPr lang="en-US" sz="2800" dirty="0" smtClean="0"/>
              <a:t>Staging PET scan &amp; PET/CT Case of </a:t>
            </a:r>
            <a:r>
              <a:rPr lang="en-US" sz="2800" dirty="0" err="1" smtClean="0"/>
              <a:t>bronchioalveolar</a:t>
            </a:r>
            <a:r>
              <a:rPr lang="en-US" sz="2800" dirty="0" smtClean="0"/>
              <a:t> ca.</a:t>
            </a:r>
            <a:br>
              <a:rPr lang="en-US" sz="2800" dirty="0" smtClean="0"/>
            </a:br>
            <a:r>
              <a:rPr lang="en-US" sz="2800" dirty="0" smtClean="0"/>
              <a:t>Focal      Rt. Lobe thyroid  FNA/cytology         </a:t>
            </a:r>
            <a:r>
              <a:rPr lang="en-US" sz="2800" dirty="0" err="1" smtClean="0"/>
              <a:t>PTCa</a:t>
            </a:r>
            <a:endParaRPr lang="ar-LY" sz="2800" dirty="0"/>
          </a:p>
        </p:txBody>
      </p:sp>
      <p:pic>
        <p:nvPicPr>
          <p:cNvPr id="2051" name="Picture 3"/>
          <p:cNvPicPr>
            <a:picLocks noChangeAspect="1" noChangeArrowheads="1"/>
          </p:cNvPicPr>
          <p:nvPr/>
        </p:nvPicPr>
        <p:blipFill>
          <a:blip r:embed="rId2"/>
          <a:srcRect/>
          <a:stretch>
            <a:fillRect/>
          </a:stretch>
        </p:blipFill>
        <p:spPr bwMode="auto">
          <a:xfrm>
            <a:off x="142844" y="1857364"/>
            <a:ext cx="2346933" cy="4714884"/>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2571736" y="2428868"/>
            <a:ext cx="2820053" cy="3328998"/>
          </a:xfrm>
          <a:prstGeom prst="rect">
            <a:avLst/>
          </a:prstGeom>
          <a:noFill/>
          <a:ln w="9525">
            <a:noFill/>
            <a:miter lim="800000"/>
            <a:headEnd/>
            <a:tailEnd/>
          </a:ln>
          <a:effectLst/>
        </p:spPr>
      </p:pic>
      <p:pic>
        <p:nvPicPr>
          <p:cNvPr id="5" name="صورة 4" descr="PET THYROID.gif"/>
          <p:cNvPicPr>
            <a:picLocks noChangeAspect="1"/>
          </p:cNvPicPr>
          <p:nvPr/>
        </p:nvPicPr>
        <p:blipFill>
          <a:blip r:embed="rId4"/>
          <a:stretch>
            <a:fillRect/>
          </a:stretch>
        </p:blipFill>
        <p:spPr>
          <a:xfrm>
            <a:off x="5342397" y="4143380"/>
            <a:ext cx="3801603" cy="2190754"/>
          </a:xfrm>
          <a:prstGeom prst="rect">
            <a:avLst/>
          </a:prstGeom>
        </p:spPr>
      </p:pic>
      <p:sp>
        <p:nvSpPr>
          <p:cNvPr id="6" name="سهم إلى اليمين 5"/>
          <p:cNvSpPr/>
          <p:nvPr/>
        </p:nvSpPr>
        <p:spPr>
          <a:xfrm>
            <a:off x="7620000" y="939096"/>
            <a:ext cx="428628" cy="34175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7" name="سهم لأعلى 6"/>
          <p:cNvSpPr/>
          <p:nvPr/>
        </p:nvSpPr>
        <p:spPr>
          <a:xfrm>
            <a:off x="1752600" y="1014410"/>
            <a:ext cx="285752" cy="357190"/>
          </a:xfrm>
          <a:prstGeom prst="upArrow">
            <a:avLst>
              <a:gd name="adj1" fmla="val 50000"/>
              <a:gd name="adj2" fmla="val 55878"/>
            </a:avLst>
          </a:prstGeom>
          <a:solidFill>
            <a:srgbClr val="FFFF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14282" y="142852"/>
            <a:ext cx="8548718" cy="1785950"/>
          </a:xfrm>
        </p:spPr>
        <p:txBody>
          <a:bodyPr>
            <a:normAutofit fontScale="90000"/>
          </a:bodyPr>
          <a:lstStyle/>
          <a:p>
            <a:r>
              <a:rPr lang="en-US" sz="2400" b="1" dirty="0" smtClean="0"/>
              <a:t>Pt. with PTC post </a:t>
            </a:r>
            <a:r>
              <a:rPr lang="en-US" sz="2400" b="1" dirty="0" err="1" smtClean="0"/>
              <a:t>thyroidectomy</a:t>
            </a:r>
            <a:r>
              <a:rPr lang="en-US" sz="2400" b="1" dirty="0" smtClean="0"/>
              <a:t> &amp; radioiodine ablation with elevated   </a:t>
            </a:r>
            <a:r>
              <a:rPr lang="en-US" sz="2400" b="1" dirty="0" err="1" smtClean="0"/>
              <a:t>thyroglobulin</a:t>
            </a:r>
            <a:r>
              <a:rPr lang="en-US" sz="2400" b="1" dirty="0" smtClean="0"/>
              <a:t> level </a:t>
            </a:r>
            <a:br>
              <a:rPr lang="en-US" sz="2400" b="1" dirty="0" smtClean="0"/>
            </a:br>
            <a:r>
              <a:rPr lang="en-US" sz="2400" b="1" dirty="0" smtClean="0"/>
              <a:t> </a:t>
            </a:r>
            <a:r>
              <a:rPr lang="en-US" sz="2000" b="1" baseline="30000" dirty="0" smtClean="0"/>
              <a:t>131</a:t>
            </a:r>
            <a:r>
              <a:rPr lang="en-US" sz="2000" b="1" dirty="0" smtClean="0"/>
              <a:t>I-WBS                                                                                             FDG-PET/CT</a:t>
            </a:r>
            <a:br>
              <a:rPr lang="en-US" sz="2000" b="1" dirty="0" smtClean="0"/>
            </a:br>
            <a:r>
              <a:rPr lang="en-US" sz="2000" b="1" dirty="0" smtClean="0"/>
              <a:t>ant. &amp; post. –</a:t>
            </a:r>
            <a:r>
              <a:rPr lang="en-US" sz="2000" b="1" dirty="0" err="1" smtClean="0"/>
              <a:t>ve</a:t>
            </a:r>
            <a:r>
              <a:rPr lang="en-US" sz="2000" b="1" dirty="0" smtClean="0"/>
              <a:t> scan                                           </a:t>
            </a:r>
            <a:r>
              <a:rPr lang="en-US" sz="2000" b="1" dirty="0" smtClean="0"/>
              <a:t>  </a:t>
            </a:r>
            <a:r>
              <a:rPr lang="en-US" sz="2000" b="1" dirty="0" smtClean="0"/>
              <a:t>recurrent PTC  </a:t>
            </a:r>
            <a:r>
              <a:rPr lang="en-US" sz="2000" b="1" dirty="0" smtClean="0"/>
              <a:t>in</a:t>
            </a:r>
            <a:r>
              <a:rPr lang="en-US" sz="2000" b="1" dirty="0" smtClean="0"/>
              <a:t/>
            </a:r>
            <a:br>
              <a:rPr lang="en-US" sz="2000" b="1" dirty="0" smtClean="0"/>
            </a:br>
            <a:r>
              <a:rPr lang="en-US" sz="2000" b="1" dirty="0" smtClean="0"/>
              <a:t> </a:t>
            </a:r>
            <a:r>
              <a:rPr lang="en-US" sz="2000" b="1" dirty="0" smtClean="0"/>
              <a:t>                                                                              </a:t>
            </a:r>
            <a:r>
              <a:rPr lang="en-US" sz="2000" b="1" dirty="0" smtClean="0"/>
              <a:t>thyroid </a:t>
            </a:r>
            <a:r>
              <a:rPr lang="en-US" sz="2000" b="1" dirty="0"/>
              <a:t>bed </a:t>
            </a:r>
            <a:r>
              <a:rPr lang="en-US" sz="2000" b="1" dirty="0" smtClean="0"/>
              <a:t>&amp; </a:t>
            </a:r>
            <a:r>
              <a:rPr lang="en-US" sz="2000" b="1" dirty="0" err="1" smtClean="0"/>
              <a:t>L.nodes</a:t>
            </a:r>
            <a:r>
              <a:rPr lang="en-US" sz="2000" b="1" dirty="0" smtClean="0"/>
              <a:t>  </a:t>
            </a:r>
            <a:r>
              <a:rPr lang="en-US" sz="2000" b="1" dirty="0" err="1" smtClean="0"/>
              <a:t>mets</a:t>
            </a:r>
            <a:r>
              <a:rPr lang="en-US" sz="2400" dirty="0" smtClean="0"/>
              <a:t/>
            </a:r>
            <a:br>
              <a:rPr lang="en-US" sz="2400" dirty="0" smtClean="0"/>
            </a:br>
            <a:endParaRPr lang="ar-LY" sz="2400" dirty="0"/>
          </a:p>
        </p:txBody>
      </p:sp>
      <p:pic>
        <p:nvPicPr>
          <p:cNvPr id="6" name="صورة 5" descr="06_13_11673_03a.gif"/>
          <p:cNvPicPr>
            <a:picLocks noChangeAspect="1"/>
          </p:cNvPicPr>
          <p:nvPr/>
        </p:nvPicPr>
        <p:blipFill>
          <a:blip r:embed="rId2"/>
          <a:stretch>
            <a:fillRect/>
          </a:stretch>
        </p:blipFill>
        <p:spPr>
          <a:xfrm>
            <a:off x="214283" y="2285992"/>
            <a:ext cx="3000396" cy="4143404"/>
          </a:xfrm>
          <a:prstGeom prst="rect">
            <a:avLst/>
          </a:prstGeom>
        </p:spPr>
      </p:pic>
      <p:pic>
        <p:nvPicPr>
          <p:cNvPr id="7" name="صورة 6" descr="06_13_11673_03b.gif"/>
          <p:cNvPicPr>
            <a:picLocks noChangeAspect="1"/>
          </p:cNvPicPr>
          <p:nvPr/>
        </p:nvPicPr>
        <p:blipFill>
          <a:blip r:embed="rId3"/>
          <a:stretch>
            <a:fillRect/>
          </a:stretch>
        </p:blipFill>
        <p:spPr>
          <a:xfrm>
            <a:off x="4357686" y="2143116"/>
            <a:ext cx="1810656" cy="4378875"/>
          </a:xfrm>
          <a:prstGeom prst="rect">
            <a:avLst/>
          </a:prstGeom>
        </p:spPr>
      </p:pic>
      <p:pic>
        <p:nvPicPr>
          <p:cNvPr id="8" name="صورة 7" descr="06_13_11673_03c_cmyk.gif"/>
          <p:cNvPicPr>
            <a:picLocks noChangeAspect="1"/>
          </p:cNvPicPr>
          <p:nvPr/>
        </p:nvPicPr>
        <p:blipFill>
          <a:blip r:embed="rId4"/>
          <a:stretch>
            <a:fillRect/>
          </a:stretch>
        </p:blipFill>
        <p:spPr>
          <a:xfrm>
            <a:off x="6143636" y="2143116"/>
            <a:ext cx="2809875" cy="2028825"/>
          </a:xfrm>
          <a:prstGeom prst="rect">
            <a:avLst/>
          </a:prstGeom>
        </p:spPr>
      </p:pic>
      <p:pic>
        <p:nvPicPr>
          <p:cNvPr id="9" name="صورة 8" descr="06_13_11673_03d_cmyk.gif"/>
          <p:cNvPicPr>
            <a:picLocks noChangeAspect="1"/>
          </p:cNvPicPr>
          <p:nvPr/>
        </p:nvPicPr>
        <p:blipFill>
          <a:blip r:embed="rId5"/>
          <a:stretch>
            <a:fillRect/>
          </a:stretch>
        </p:blipFill>
        <p:spPr>
          <a:xfrm>
            <a:off x="6143636" y="4286256"/>
            <a:ext cx="2809875" cy="162877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4EE2C08-E035-450F-B1FD-E65E6C06BBFB}"/>
              </a:ext>
            </a:extLst>
          </p:cNvPr>
          <p:cNvSpPr>
            <a:spLocks noGrp="1"/>
          </p:cNvSpPr>
          <p:nvPr>
            <p:ph idx="1"/>
          </p:nvPr>
        </p:nvSpPr>
        <p:spPr>
          <a:xfrm>
            <a:off x="856060" y="990600"/>
            <a:ext cx="7429499" cy="5105400"/>
          </a:xfrm>
        </p:spPr>
        <p:txBody>
          <a:bodyPr>
            <a:normAutofit fontScale="77500" lnSpcReduction="20000"/>
          </a:bodyPr>
          <a:lstStyle/>
          <a:p>
            <a:pPr marL="0" indent="0" algn="ctr">
              <a:buNone/>
            </a:pPr>
            <a:r>
              <a:rPr lang="en-US" sz="3600" b="1" dirty="0">
                <a:solidFill>
                  <a:srgbClr val="C00000"/>
                </a:solidFill>
                <a:effectLst>
                  <a:outerShdw blurRad="38100" dist="38100" dir="2700000" algn="tl">
                    <a:srgbClr val="000000">
                      <a:alpha val="43137"/>
                    </a:srgbClr>
                  </a:outerShdw>
                </a:effectLst>
              </a:rPr>
              <a:t>Parathyroid Scan</a:t>
            </a:r>
            <a:r>
              <a:rPr lang="en-US" sz="2400" b="1" dirty="0">
                <a:solidFill>
                  <a:srgbClr val="C00000"/>
                </a:solidFill>
                <a:effectLst>
                  <a:outerShdw blurRad="38100" dist="38100" dir="2700000" algn="tl">
                    <a:srgbClr val="000000">
                      <a:alpha val="43137"/>
                    </a:srgbClr>
                  </a:outerShdw>
                </a:effectLst>
              </a:rPr>
              <a:t/>
            </a:r>
            <a:br>
              <a:rPr lang="en-US" sz="2400" b="1" dirty="0">
                <a:solidFill>
                  <a:srgbClr val="C00000"/>
                </a:solidFill>
                <a:effectLst>
                  <a:outerShdw blurRad="38100" dist="38100" dir="2700000" algn="tl">
                    <a:srgbClr val="000000">
                      <a:alpha val="43137"/>
                    </a:srgbClr>
                  </a:outerShdw>
                </a:effectLst>
              </a:rPr>
            </a:br>
            <a:endParaRPr lang="ar-LY" sz="3000" b="1" dirty="0" smtClean="0"/>
          </a:p>
          <a:p>
            <a:pPr marL="0" indent="0" algn="ctr">
              <a:buNone/>
            </a:pPr>
            <a:endParaRPr lang="ar-LY" sz="3000" b="1" dirty="0"/>
          </a:p>
          <a:p>
            <a:pPr marL="0" indent="0" algn="l">
              <a:buNone/>
            </a:pPr>
            <a:r>
              <a:rPr lang="en-US" sz="3000" b="1" dirty="0" smtClean="0">
                <a:solidFill>
                  <a:srgbClr val="FFC000"/>
                </a:solidFill>
              </a:rPr>
              <a:t>Tc-99m </a:t>
            </a:r>
            <a:r>
              <a:rPr lang="en-US" sz="3000" b="1" dirty="0" err="1" smtClean="0">
                <a:solidFill>
                  <a:srgbClr val="FFC000"/>
                </a:solidFill>
              </a:rPr>
              <a:t>Sestamibi</a:t>
            </a:r>
            <a:r>
              <a:rPr lang="en-US" sz="3000" b="1" dirty="0" smtClean="0">
                <a:solidFill>
                  <a:srgbClr val="FFC000"/>
                </a:solidFill>
              </a:rPr>
              <a:t> </a:t>
            </a:r>
            <a:r>
              <a:rPr lang="en-US" sz="3000" b="1" dirty="0" smtClean="0"/>
              <a:t>Planar and SPECT </a:t>
            </a:r>
            <a:r>
              <a:rPr lang="en-US" sz="3000" b="1" dirty="0" err="1" smtClean="0"/>
              <a:t>Scintigraphy</a:t>
            </a:r>
            <a:endParaRPr lang="en-US" sz="3000" b="1" dirty="0" smtClean="0"/>
          </a:p>
          <a:p>
            <a:pPr marL="0" indent="0" algn="l">
              <a:buNone/>
            </a:pPr>
            <a:r>
              <a:rPr lang="en-US" sz="3000" b="1" dirty="0" smtClean="0">
                <a:solidFill>
                  <a:schemeClr val="bg1"/>
                </a:solidFill>
                <a:effectLst>
                  <a:outerShdw blurRad="38100" dist="38100" dir="2700000" algn="tl">
                    <a:srgbClr val="000000">
                      <a:alpha val="43137"/>
                    </a:srgbClr>
                  </a:outerShdw>
                </a:effectLst>
              </a:rPr>
              <a:t>&amp; </a:t>
            </a:r>
            <a:r>
              <a:rPr lang="en-US" sz="3000" b="1" dirty="0" smtClean="0">
                <a:solidFill>
                  <a:srgbClr val="FFC000"/>
                </a:solidFill>
                <a:effectLst>
                  <a:outerShdw blurRad="38100" dist="38100" dir="2700000" algn="tl">
                    <a:srgbClr val="000000">
                      <a:alpha val="43137"/>
                    </a:srgbClr>
                  </a:outerShdw>
                </a:effectLst>
              </a:rPr>
              <a:t>Thallium </a:t>
            </a:r>
            <a:r>
              <a:rPr lang="en-US" sz="3000" b="1" dirty="0">
                <a:solidFill>
                  <a:srgbClr val="FFC000"/>
                </a:solidFill>
                <a:effectLst>
                  <a:outerShdw blurRad="38100" dist="38100" dir="2700000" algn="tl">
                    <a:srgbClr val="000000">
                      <a:alpha val="43137"/>
                    </a:srgbClr>
                  </a:outerShdw>
                </a:effectLst>
              </a:rPr>
              <a:t>-201</a:t>
            </a:r>
          </a:p>
          <a:p>
            <a:pPr algn="l"/>
            <a:r>
              <a:rPr lang="en-US" sz="3200" dirty="0" smtClean="0">
                <a:solidFill>
                  <a:schemeClr val="bg1"/>
                </a:solidFill>
              </a:rPr>
              <a:t> </a:t>
            </a:r>
            <a:r>
              <a:rPr lang="en-US" sz="2800" dirty="0" smtClean="0">
                <a:solidFill>
                  <a:schemeClr val="bg1"/>
                </a:solidFill>
              </a:rPr>
              <a:t>Localization of a parathyroid adenoma prior to surgery for hyperparathyroidism is important because about 10% of adenomas are multiple or occur in an ectopic position</a:t>
            </a:r>
            <a:r>
              <a:rPr lang="en-US" sz="3200" dirty="0" smtClean="0">
                <a:solidFill>
                  <a:schemeClr val="bg1"/>
                </a:solidFill>
              </a:rPr>
              <a:t>.</a:t>
            </a:r>
          </a:p>
          <a:p>
            <a:pPr algn="l"/>
            <a:r>
              <a:rPr lang="en-US" sz="2800" dirty="0" smtClean="0">
                <a:solidFill>
                  <a:schemeClr val="bg1"/>
                </a:solidFill>
              </a:rPr>
              <a:t>Thallium-201 accumulates in both the thyroid and the parathyroid glands. Therefore, the thyroid activity should be subtracted from the image to allow for the identification of the parathyroid activity</a:t>
            </a:r>
            <a:endParaRPr lang="en-US" sz="2800" dirty="0">
              <a:solidFill>
                <a:schemeClr val="bg1"/>
              </a:solidFill>
            </a:endParaRPr>
          </a:p>
        </p:txBody>
      </p:sp>
    </p:spTree>
    <p:extLst>
      <p:ext uri="{BB962C8B-B14F-4D97-AF65-F5344CB8AC3E}">
        <p14:creationId xmlns:p14="http://schemas.microsoft.com/office/powerpoint/2010/main" val="4032596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553" r="11473" b="25403"/>
          <a:stretch/>
        </p:blipFill>
        <p:spPr bwMode="auto">
          <a:xfrm>
            <a:off x="533400" y="685800"/>
            <a:ext cx="7506929" cy="5228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7429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16C9C2-7AC9-4ADD-845E-07AD284F7651}"/>
              </a:ext>
            </a:extLst>
          </p:cNvPr>
          <p:cNvSpPr>
            <a:spLocks noGrp="1"/>
          </p:cNvSpPr>
          <p:nvPr>
            <p:ph type="title"/>
          </p:nvPr>
        </p:nvSpPr>
        <p:spPr>
          <a:xfrm>
            <a:off x="856060" y="304800"/>
            <a:ext cx="7429499" cy="1143000"/>
          </a:xfrm>
        </p:spPr>
        <p:txBody>
          <a:bodyPr/>
          <a:lstStyle/>
          <a:p>
            <a:pPr algn="ctr"/>
            <a:r>
              <a:rPr lang="en-US" dirty="0">
                <a:solidFill>
                  <a:srgbClr val="C00000"/>
                </a:solidFill>
              </a:rPr>
              <a:t>Radionuclide bone </a:t>
            </a:r>
            <a:r>
              <a:rPr lang="en-US" dirty="0" smtClean="0">
                <a:solidFill>
                  <a:srgbClr val="C00000"/>
                </a:solidFill>
              </a:rPr>
              <a:t>scan</a:t>
            </a:r>
            <a:endParaRPr lang="en-US" dirty="0">
              <a:solidFill>
                <a:srgbClr val="C00000"/>
              </a:solidFill>
            </a:endParaRPr>
          </a:p>
        </p:txBody>
      </p:sp>
      <p:sp>
        <p:nvSpPr>
          <p:cNvPr id="3" name="Content Placeholder 2">
            <a:extLst>
              <a:ext uri="{FF2B5EF4-FFF2-40B4-BE49-F238E27FC236}">
                <a16:creationId xmlns:a16="http://schemas.microsoft.com/office/drawing/2014/main" xmlns="" id="{3E037C62-DB43-4AC9-9C75-53635BDCC8DC}"/>
              </a:ext>
            </a:extLst>
          </p:cNvPr>
          <p:cNvSpPr>
            <a:spLocks noGrp="1"/>
          </p:cNvSpPr>
          <p:nvPr>
            <p:ph idx="1"/>
          </p:nvPr>
        </p:nvSpPr>
        <p:spPr>
          <a:xfrm>
            <a:off x="381000" y="1676400"/>
            <a:ext cx="8382000" cy="4800600"/>
          </a:xfrm>
        </p:spPr>
        <p:txBody>
          <a:bodyPr>
            <a:noAutofit/>
          </a:bodyPr>
          <a:lstStyle/>
          <a:p>
            <a:pPr algn="l"/>
            <a:r>
              <a:rPr lang="en-US" sz="2400" dirty="0" smtClean="0">
                <a:solidFill>
                  <a:schemeClr val="bg1"/>
                </a:solidFill>
              </a:rPr>
              <a:t>Technetium-99m  labelled phosphate complexes  (</a:t>
            </a:r>
            <a:r>
              <a:rPr lang="en-US" sz="2400" b="1" dirty="0" smtClean="0">
                <a:solidFill>
                  <a:srgbClr val="FFC000"/>
                </a:solidFill>
              </a:rPr>
              <a:t>⁹⁹ᵐ</a:t>
            </a:r>
            <a:r>
              <a:rPr lang="en-US" sz="2400" b="1" dirty="0" err="1" smtClean="0">
                <a:solidFill>
                  <a:srgbClr val="FFC000"/>
                </a:solidFill>
              </a:rPr>
              <a:t>Tc</a:t>
            </a:r>
            <a:r>
              <a:rPr lang="en-US" sz="2400" b="1" dirty="0" smtClean="0">
                <a:solidFill>
                  <a:srgbClr val="FFC000"/>
                </a:solidFill>
              </a:rPr>
              <a:t>- MDP</a:t>
            </a:r>
            <a:r>
              <a:rPr lang="en-US" sz="2400" dirty="0" smtClean="0">
                <a:solidFill>
                  <a:schemeClr val="bg1"/>
                </a:solidFill>
              </a:rPr>
              <a:t>)  </a:t>
            </a:r>
            <a:r>
              <a:rPr lang="en-US" sz="2400" u="sng" dirty="0" smtClean="0">
                <a:solidFill>
                  <a:srgbClr val="FFC000"/>
                </a:solidFill>
                <a:hlinkClick r:id="rId2"/>
              </a:rPr>
              <a:t>m</a:t>
            </a:r>
            <a:r>
              <a:rPr lang="en-US" sz="2400" u="sng" dirty="0" smtClean="0">
                <a:solidFill>
                  <a:schemeClr val="bg1"/>
                </a:solidFill>
                <a:hlinkClick r:id="rId2"/>
              </a:rPr>
              <a:t>ethylene </a:t>
            </a:r>
            <a:r>
              <a:rPr lang="en-US" sz="2400" u="sng" dirty="0" err="1" smtClean="0">
                <a:solidFill>
                  <a:schemeClr val="bg1"/>
                </a:solidFill>
                <a:hlinkClick r:id="rId2"/>
              </a:rPr>
              <a:t>diphosphonate</a:t>
            </a:r>
            <a:r>
              <a:rPr lang="en-US" sz="2400" dirty="0" smtClean="0">
                <a:solidFill>
                  <a:schemeClr val="bg1"/>
                </a:solidFill>
              </a:rPr>
              <a:t> given </a:t>
            </a:r>
            <a:r>
              <a:rPr lang="en-US" sz="2400" dirty="0">
                <a:solidFill>
                  <a:schemeClr val="bg1"/>
                </a:solidFill>
              </a:rPr>
              <a:t>as an intravenous injection are the agents used for bone scintigraphy. They are taken up selectively by the bones </a:t>
            </a:r>
            <a:r>
              <a:rPr lang="en-US" sz="2400" dirty="0" smtClean="0">
                <a:solidFill>
                  <a:schemeClr val="bg1"/>
                </a:solidFill>
              </a:rPr>
              <a:t>and </a:t>
            </a:r>
            <a:r>
              <a:rPr lang="en-US" sz="2400" dirty="0">
                <a:solidFill>
                  <a:schemeClr val="bg1"/>
                </a:solidFill>
              </a:rPr>
              <a:t>are also excreted in the urine</a:t>
            </a:r>
            <a:r>
              <a:rPr lang="en-US" sz="2400" dirty="0" smtClean="0">
                <a:solidFill>
                  <a:schemeClr val="bg1"/>
                </a:solidFill>
              </a:rPr>
              <a:t>.</a:t>
            </a:r>
          </a:p>
          <a:p>
            <a:pPr algn="l">
              <a:buNone/>
              <a:defRPr/>
            </a:pPr>
            <a:r>
              <a:rPr lang="en-US" sz="2400" dirty="0" smtClean="0">
                <a:solidFill>
                  <a:schemeClr val="bg1"/>
                </a:solidFill>
              </a:rPr>
              <a:t>- pt. must Remove all metallic objects &amp; wear pt. </a:t>
            </a:r>
            <a:r>
              <a:rPr lang="en-US" sz="2400" dirty="0" smtClean="0">
                <a:solidFill>
                  <a:schemeClr val="bg1"/>
                </a:solidFill>
              </a:rPr>
              <a:t>gown</a:t>
            </a:r>
            <a:endParaRPr lang="en-US" sz="2400" dirty="0" smtClean="0">
              <a:solidFill>
                <a:schemeClr val="bg1"/>
              </a:solidFill>
            </a:endParaRPr>
          </a:p>
          <a:p>
            <a:pPr algn="l">
              <a:buNone/>
              <a:defRPr/>
            </a:pPr>
            <a:r>
              <a:rPr lang="en-US" sz="2400" dirty="0" smtClean="0">
                <a:solidFill>
                  <a:schemeClr val="bg1"/>
                </a:solidFill>
              </a:rPr>
              <a:t>- Void immediately , the full filled radionuclide UB before study to avoid blocking view to pelvic bone </a:t>
            </a:r>
          </a:p>
          <a:p>
            <a:pPr algn="l">
              <a:buNone/>
              <a:defRPr/>
            </a:pPr>
            <a:r>
              <a:rPr lang="en-US" sz="2800" dirty="0" smtClean="0">
                <a:solidFill>
                  <a:schemeClr val="bg1"/>
                </a:solidFill>
              </a:rPr>
              <a:t>- No  GIT Barium study  4 days before exam </a:t>
            </a:r>
          </a:p>
          <a:p>
            <a:pPr>
              <a:buNone/>
            </a:pPr>
            <a:endParaRPr lang="en-US" dirty="0">
              <a:solidFill>
                <a:schemeClr val="bg1"/>
              </a:solidFill>
            </a:endParaRPr>
          </a:p>
        </p:txBody>
      </p:sp>
    </p:spTree>
    <p:extLst>
      <p:ext uri="{BB962C8B-B14F-4D97-AF65-F5344CB8AC3E}">
        <p14:creationId xmlns:p14="http://schemas.microsoft.com/office/powerpoint/2010/main" val="24523489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228600"/>
            <a:ext cx="8305800" cy="6019800"/>
          </a:xfrm>
        </p:spPr>
        <p:txBody>
          <a:bodyPr>
            <a:normAutofit/>
          </a:bodyPr>
          <a:lstStyle/>
          <a:p>
            <a:pPr algn="l"/>
            <a:r>
              <a:rPr lang="en-US" sz="2800" b="1" dirty="0" smtClean="0">
                <a:solidFill>
                  <a:srgbClr val="FFC000"/>
                </a:solidFill>
              </a:rPr>
              <a:t>Indications of Bone </a:t>
            </a:r>
            <a:r>
              <a:rPr lang="en-US" sz="2800" b="1" dirty="0" err="1" smtClean="0">
                <a:solidFill>
                  <a:srgbClr val="FFC000"/>
                </a:solidFill>
              </a:rPr>
              <a:t>scintigraphy</a:t>
            </a:r>
            <a:r>
              <a:rPr lang="en-US" sz="2800" b="1" dirty="0" smtClean="0">
                <a:solidFill>
                  <a:srgbClr val="FFC000"/>
                </a:solidFill>
              </a:rPr>
              <a:t> scan</a:t>
            </a:r>
            <a:r>
              <a:rPr lang="en-US" sz="2800" dirty="0" smtClean="0">
                <a:solidFill>
                  <a:schemeClr val="bg1"/>
                </a:solidFill>
              </a:rPr>
              <a:t>: </a:t>
            </a:r>
          </a:p>
          <a:p>
            <a:pPr algn="l">
              <a:buFontTx/>
              <a:buChar char="-"/>
              <a:defRPr/>
            </a:pPr>
            <a:r>
              <a:rPr lang="en-US" sz="2400" b="1" i="1" dirty="0" smtClean="0">
                <a:solidFill>
                  <a:schemeClr val="bg1"/>
                </a:solidFill>
              </a:rPr>
              <a:t>1. malignancy:  primary bone tumor &amp; metastasis </a:t>
            </a:r>
          </a:p>
          <a:p>
            <a:pPr algn="l">
              <a:buFontTx/>
              <a:buChar char="-"/>
              <a:defRPr/>
            </a:pPr>
            <a:r>
              <a:rPr lang="en-US" sz="2400" b="1" i="1" dirty="0" smtClean="0">
                <a:solidFill>
                  <a:schemeClr val="bg1"/>
                </a:solidFill>
              </a:rPr>
              <a:t>2. assess  the age of fracture (important in child abuse)</a:t>
            </a:r>
          </a:p>
          <a:p>
            <a:pPr algn="l">
              <a:buFontTx/>
              <a:buChar char="-"/>
              <a:defRPr/>
            </a:pPr>
            <a:r>
              <a:rPr lang="en-US" sz="2400" b="1" i="1" dirty="0" smtClean="0">
                <a:solidFill>
                  <a:schemeClr val="bg1"/>
                </a:solidFill>
              </a:rPr>
              <a:t>3 stress #</a:t>
            </a:r>
          </a:p>
          <a:p>
            <a:pPr algn="l">
              <a:buFontTx/>
              <a:buChar char="-"/>
              <a:defRPr/>
            </a:pPr>
            <a:r>
              <a:rPr lang="en-US" sz="2400" b="1" i="1" dirty="0" smtClean="0">
                <a:solidFill>
                  <a:schemeClr val="bg1"/>
                </a:solidFill>
              </a:rPr>
              <a:t>4. </a:t>
            </a:r>
            <a:r>
              <a:rPr lang="en-US" sz="2400" b="1" i="1" dirty="0" err="1" smtClean="0">
                <a:solidFill>
                  <a:schemeClr val="bg1"/>
                </a:solidFill>
              </a:rPr>
              <a:t>osteomylitis</a:t>
            </a:r>
            <a:endParaRPr lang="en-US" sz="2400" b="1" i="1" dirty="0" smtClean="0">
              <a:solidFill>
                <a:schemeClr val="bg1"/>
              </a:solidFill>
            </a:endParaRPr>
          </a:p>
          <a:p>
            <a:pPr algn="l">
              <a:buFontTx/>
              <a:buChar char="-"/>
              <a:defRPr/>
            </a:pPr>
            <a:r>
              <a:rPr lang="en-US" sz="2400" b="1" i="1" dirty="0" smtClean="0">
                <a:solidFill>
                  <a:schemeClr val="bg1"/>
                </a:solidFill>
              </a:rPr>
              <a:t>5. hip joint replacement: for infection or </a:t>
            </a:r>
            <a:r>
              <a:rPr lang="en-US" sz="2400" b="1" i="1" dirty="0" smtClean="0">
                <a:solidFill>
                  <a:schemeClr val="bg1"/>
                </a:solidFill>
              </a:rPr>
              <a:t>loosening</a:t>
            </a:r>
            <a:endParaRPr lang="en-US" sz="2400" b="1" i="1" dirty="0" smtClean="0">
              <a:solidFill>
                <a:schemeClr val="bg1"/>
              </a:solidFill>
            </a:endParaRPr>
          </a:p>
          <a:p>
            <a:pPr algn="l">
              <a:buFontTx/>
              <a:buChar char="-"/>
              <a:defRPr/>
            </a:pPr>
            <a:r>
              <a:rPr lang="en-US" sz="2400" b="1" i="1" dirty="0" smtClean="0">
                <a:solidFill>
                  <a:schemeClr val="bg1"/>
                </a:solidFill>
              </a:rPr>
              <a:t>6. Paget’s   disease</a:t>
            </a:r>
          </a:p>
          <a:p>
            <a:pPr algn="l">
              <a:buFontTx/>
              <a:buChar char="-"/>
              <a:defRPr/>
            </a:pPr>
            <a:r>
              <a:rPr lang="en-US" sz="2400" b="1" i="1" dirty="0" smtClean="0">
                <a:solidFill>
                  <a:schemeClr val="bg1"/>
                </a:solidFill>
              </a:rPr>
              <a:t>7. </a:t>
            </a:r>
            <a:r>
              <a:rPr lang="en-US" sz="2400" b="1" i="1" dirty="0" err="1" smtClean="0">
                <a:solidFill>
                  <a:schemeClr val="bg1"/>
                </a:solidFill>
              </a:rPr>
              <a:t>osteoid</a:t>
            </a:r>
            <a:r>
              <a:rPr lang="en-US" sz="2400" b="1" i="1" dirty="0" smtClean="0">
                <a:solidFill>
                  <a:schemeClr val="bg1"/>
                </a:solidFill>
              </a:rPr>
              <a:t> </a:t>
            </a:r>
            <a:r>
              <a:rPr lang="en-US" sz="2400" b="1" i="1" dirty="0" err="1" smtClean="0">
                <a:solidFill>
                  <a:schemeClr val="bg1"/>
                </a:solidFill>
              </a:rPr>
              <a:t>osteoma</a:t>
            </a:r>
            <a:endParaRPr lang="en-US" sz="2400" b="1" i="1" dirty="0" smtClean="0">
              <a:solidFill>
                <a:schemeClr val="bg1"/>
              </a:solidFill>
            </a:endParaRPr>
          </a:p>
          <a:p>
            <a:pPr algn="l"/>
            <a:endParaRPr lang="ar-LY" sz="2400"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FB77B24-AE26-42A9-BFBE-8450071543BC}"/>
              </a:ext>
            </a:extLst>
          </p:cNvPr>
          <p:cNvSpPr>
            <a:spLocks noGrp="1"/>
          </p:cNvSpPr>
          <p:nvPr>
            <p:ph idx="1"/>
          </p:nvPr>
        </p:nvSpPr>
        <p:spPr>
          <a:xfrm>
            <a:off x="856060" y="457200"/>
            <a:ext cx="7429499" cy="5791200"/>
          </a:xfrm>
        </p:spPr>
        <p:txBody>
          <a:bodyPr>
            <a:normAutofit/>
          </a:bodyPr>
          <a:lstStyle/>
          <a:p>
            <a:pPr algn="l"/>
            <a:r>
              <a:rPr lang="en-US" sz="2400" dirty="0">
                <a:solidFill>
                  <a:schemeClr val="bg1"/>
                </a:solidFill>
              </a:rPr>
              <a:t>Increased </a:t>
            </a:r>
            <a:r>
              <a:rPr lang="en-US" sz="2400" dirty="0" smtClean="0">
                <a:solidFill>
                  <a:schemeClr val="bg1"/>
                </a:solidFill>
              </a:rPr>
              <a:t>uptake “hot uptake” </a:t>
            </a:r>
            <a:r>
              <a:rPr lang="en-US" sz="2400" dirty="0">
                <a:solidFill>
                  <a:schemeClr val="bg1"/>
                </a:solidFill>
              </a:rPr>
              <a:t>on the radionuclide bone scan is seen in conditions where there is an increased blood supply and high bone turnover with new bone </a:t>
            </a:r>
            <a:r>
              <a:rPr lang="en-US" sz="2400" dirty="0" smtClean="0">
                <a:solidFill>
                  <a:schemeClr val="bg1"/>
                </a:solidFill>
              </a:rPr>
              <a:t>formation.</a:t>
            </a:r>
          </a:p>
          <a:p>
            <a:pPr algn="l">
              <a:buNone/>
              <a:defRPr/>
            </a:pPr>
            <a:r>
              <a:rPr lang="en-US" sz="2400" u="sng" dirty="0" smtClean="0">
                <a:hlinkClick r:id="rId2"/>
              </a:rPr>
              <a:t>Phases of the scan “ </a:t>
            </a:r>
            <a:r>
              <a:rPr lang="en-US" sz="2400" u="sng" dirty="0" err="1" smtClean="0">
                <a:hlinkClick r:id="rId2"/>
              </a:rPr>
              <a:t>Triphasic</a:t>
            </a:r>
            <a:r>
              <a:rPr lang="en-US" sz="2400" u="sng" dirty="0" smtClean="0">
                <a:hlinkClick r:id="rId2"/>
              </a:rPr>
              <a:t>” : </a:t>
            </a:r>
          </a:p>
          <a:p>
            <a:pPr algn="l">
              <a:buNone/>
              <a:defRPr/>
            </a:pPr>
            <a:r>
              <a:rPr lang="ar-LY" sz="2400" b="1" i="1" dirty="0" smtClean="0">
                <a:solidFill>
                  <a:srgbClr val="FF0000"/>
                </a:solidFill>
              </a:rPr>
              <a:t> </a:t>
            </a:r>
            <a:r>
              <a:rPr lang="en-US" sz="2400" b="1" i="1" dirty="0" smtClean="0">
                <a:solidFill>
                  <a:srgbClr val="FF0000"/>
                </a:solidFill>
              </a:rPr>
              <a:t>  </a:t>
            </a:r>
            <a:r>
              <a:rPr lang="en-US" sz="2400" u="sng" dirty="0" smtClean="0">
                <a:hlinkClick r:id="rId2"/>
              </a:rPr>
              <a:t>1. Flow phase:</a:t>
            </a:r>
            <a:r>
              <a:rPr lang="en-US" sz="2400" b="1" i="1" dirty="0" smtClean="0"/>
              <a:t> 60 sec. after injection.</a:t>
            </a:r>
            <a:endParaRPr lang="en-US" sz="2400" b="1" i="1" dirty="0" smtClean="0">
              <a:solidFill>
                <a:srgbClr val="FF0000"/>
              </a:solidFill>
            </a:endParaRPr>
          </a:p>
          <a:p>
            <a:pPr algn="l">
              <a:buNone/>
              <a:defRPr/>
            </a:pPr>
            <a:r>
              <a:rPr lang="en-US" sz="2400" u="sng" dirty="0" smtClean="0">
                <a:hlinkClick r:id="rId2"/>
              </a:rPr>
              <a:t>2.Blood pooling phase:</a:t>
            </a:r>
            <a:r>
              <a:rPr lang="en-US" sz="2400" b="1" i="1" dirty="0" smtClean="0">
                <a:solidFill>
                  <a:srgbClr val="FF0000"/>
                </a:solidFill>
              </a:rPr>
              <a:t>  </a:t>
            </a:r>
            <a:r>
              <a:rPr lang="en-US" sz="2400" b="1" i="1" dirty="0" smtClean="0"/>
              <a:t>5 mints after injection.</a:t>
            </a:r>
          </a:p>
          <a:p>
            <a:pPr algn="l">
              <a:buNone/>
              <a:defRPr/>
            </a:pPr>
            <a:r>
              <a:rPr lang="en-US" sz="2400" b="1" i="1" dirty="0" smtClean="0"/>
              <a:t>Phase 1 &amp; 2 (for bone infection &amp; #)</a:t>
            </a:r>
          </a:p>
          <a:p>
            <a:pPr algn="l">
              <a:buNone/>
              <a:defRPr/>
            </a:pPr>
            <a:r>
              <a:rPr lang="en-US" sz="2400" u="sng" dirty="0" smtClean="0">
                <a:hlinkClick r:id="rId2"/>
              </a:rPr>
              <a:t>3. Delayed phase:</a:t>
            </a:r>
            <a:r>
              <a:rPr lang="en-US" sz="2400" b="1" i="1" dirty="0" smtClean="0">
                <a:solidFill>
                  <a:srgbClr val="FF0000"/>
                </a:solidFill>
              </a:rPr>
              <a:t>  </a:t>
            </a:r>
            <a:r>
              <a:rPr lang="en-US" sz="2400" b="1" i="1" dirty="0" smtClean="0"/>
              <a:t>2-4 hours after injection. (for bone tumors)</a:t>
            </a:r>
          </a:p>
          <a:p>
            <a:pPr algn="l">
              <a:buNone/>
              <a:defRPr/>
            </a:pPr>
            <a:r>
              <a:rPr lang="en-US" sz="2400" u="sng" dirty="0" smtClean="0">
                <a:hlinkClick r:id="rId2"/>
              </a:rPr>
              <a:t>4.Delayed/Delayed phase:</a:t>
            </a:r>
            <a:r>
              <a:rPr lang="en-US" sz="2400" b="1" i="1" dirty="0" smtClean="0">
                <a:solidFill>
                  <a:srgbClr val="FF0000"/>
                </a:solidFill>
              </a:rPr>
              <a:t>  </a:t>
            </a:r>
            <a:r>
              <a:rPr lang="en-US" sz="2400" b="1" i="1" dirty="0" smtClean="0"/>
              <a:t>after 24 hours</a:t>
            </a:r>
            <a:r>
              <a:rPr lang="en-US" sz="2400" dirty="0" smtClean="0">
                <a:solidFill>
                  <a:schemeClr val="bg1"/>
                </a:solidFill>
              </a:rPr>
              <a:t>. </a:t>
            </a:r>
            <a:endParaRPr lang="en-US" sz="2400" dirty="0">
              <a:solidFill>
                <a:schemeClr val="bg1"/>
              </a:solidFill>
            </a:endParaRPr>
          </a:p>
        </p:txBody>
      </p:sp>
    </p:spTree>
    <p:extLst>
      <p:ext uri="{BB962C8B-B14F-4D97-AF65-F5344CB8AC3E}">
        <p14:creationId xmlns:p14="http://schemas.microsoft.com/office/powerpoint/2010/main" val="34295904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F0CB4EBA-9D24-444A-A52C-E6A4413509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5350" y="474812"/>
            <a:ext cx="6673300" cy="5908376"/>
          </a:xfrm>
        </p:spPr>
      </p:pic>
    </p:spTree>
    <p:extLst>
      <p:ext uri="{BB962C8B-B14F-4D97-AF65-F5344CB8AC3E}">
        <p14:creationId xmlns:p14="http://schemas.microsoft.com/office/powerpoint/2010/main" val="3133532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429BF1-7908-4EF9-BCBF-3C71660D4512}"/>
              </a:ext>
            </a:extLst>
          </p:cNvPr>
          <p:cNvSpPr>
            <a:spLocks noGrp="1"/>
          </p:cNvSpPr>
          <p:nvPr>
            <p:ph type="title"/>
          </p:nvPr>
        </p:nvSpPr>
        <p:spPr>
          <a:xfrm>
            <a:off x="924520" y="228600"/>
            <a:ext cx="7294959" cy="905482"/>
          </a:xfrm>
        </p:spPr>
        <p:txBody>
          <a:bodyPr/>
          <a:lstStyle/>
          <a:p>
            <a:pPr algn="ctr"/>
            <a:r>
              <a:rPr lang="en-US" b="1" dirty="0">
                <a:solidFill>
                  <a:srgbClr val="C00000"/>
                </a:solidFill>
              </a:rPr>
              <a:t>Nuclear medicine </a:t>
            </a:r>
          </a:p>
        </p:txBody>
      </p:sp>
      <p:sp>
        <p:nvSpPr>
          <p:cNvPr id="3" name="Content Placeholder 2">
            <a:extLst>
              <a:ext uri="{FF2B5EF4-FFF2-40B4-BE49-F238E27FC236}">
                <a16:creationId xmlns:a16="http://schemas.microsoft.com/office/drawing/2014/main" xmlns="" id="{A7A84AD0-B6D2-4155-BE08-4CF1E400250A}"/>
              </a:ext>
            </a:extLst>
          </p:cNvPr>
          <p:cNvSpPr>
            <a:spLocks noGrp="1"/>
          </p:cNvSpPr>
          <p:nvPr>
            <p:ph idx="1"/>
          </p:nvPr>
        </p:nvSpPr>
        <p:spPr>
          <a:xfrm>
            <a:off x="152400" y="1134082"/>
            <a:ext cx="8686800" cy="5334000"/>
          </a:xfrm>
        </p:spPr>
        <p:txBody>
          <a:bodyPr>
            <a:noAutofit/>
          </a:bodyPr>
          <a:lstStyle/>
          <a:p>
            <a:pPr algn="l"/>
            <a:r>
              <a:rPr lang="en-US" dirty="0">
                <a:solidFill>
                  <a:schemeClr val="bg1"/>
                </a:solidFill>
              </a:rPr>
              <a:t>The radioactive isotopes used in diagnostic imaging emit gamma-rays as they decay. Gamma-rays are electromagnetic radiation, similar to x-rays, produced by radioactive decay of the nucleus. </a:t>
            </a:r>
          </a:p>
          <a:p>
            <a:pPr algn="l"/>
            <a:r>
              <a:rPr lang="en-US" dirty="0">
                <a:solidFill>
                  <a:schemeClr val="bg1"/>
                </a:solidFill>
              </a:rPr>
              <a:t>Many naturally occurring radioactive isotopes, e.g. potassium-40 and uranium-235, have half lives of hundreds of years and are, therefore, unsuitable for diagnostic imaging. </a:t>
            </a:r>
          </a:p>
          <a:p>
            <a:pPr algn="l"/>
            <a:r>
              <a:rPr lang="en-US" dirty="0">
                <a:solidFill>
                  <a:schemeClr val="bg1"/>
                </a:solidFill>
              </a:rPr>
              <a:t>The radioisotopes used in medical diagnosis are </a:t>
            </a:r>
            <a:r>
              <a:rPr lang="en-US" dirty="0" smtClean="0">
                <a:solidFill>
                  <a:schemeClr val="bg1"/>
                </a:solidFill>
              </a:rPr>
              <a:t>artificially produced </a:t>
            </a:r>
            <a:r>
              <a:rPr lang="en-US" dirty="0">
                <a:solidFill>
                  <a:schemeClr val="bg1"/>
                </a:solidFill>
              </a:rPr>
              <a:t>and most have short half lives, usually a few hours or days.</a:t>
            </a:r>
          </a:p>
          <a:p>
            <a:pPr algn="l"/>
            <a:r>
              <a:rPr lang="en-US" dirty="0">
                <a:solidFill>
                  <a:schemeClr val="bg1"/>
                </a:solidFill>
              </a:rPr>
              <a:t> To keep the radiation dose to the patient at a minimum, the smallest possible dose of an isotope with a short half life should be used.</a:t>
            </a:r>
          </a:p>
          <a:p>
            <a:pPr algn="l"/>
            <a:endParaRPr lang="en-US" dirty="0">
              <a:solidFill>
                <a:schemeClr val="bg1"/>
              </a:solidFill>
            </a:endParaRPr>
          </a:p>
        </p:txBody>
      </p:sp>
    </p:spTree>
    <p:extLst>
      <p:ext uri="{BB962C8B-B14F-4D97-AF65-F5344CB8AC3E}">
        <p14:creationId xmlns:p14="http://schemas.microsoft.com/office/powerpoint/2010/main" val="3164021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xmlns="" id="{15227C39-C63F-4939-8122-DF3C31D38D9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724" y="914400"/>
            <a:ext cx="9211674" cy="4596607"/>
          </a:xfrm>
        </p:spPr>
      </p:pic>
    </p:spTree>
    <p:extLst>
      <p:ext uri="{BB962C8B-B14F-4D97-AF65-F5344CB8AC3E}">
        <p14:creationId xmlns:p14="http://schemas.microsoft.com/office/powerpoint/2010/main" val="28129426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صورة 3" descr="osteoid osteoma CT.jpg"/>
          <p:cNvPicPr>
            <a:picLocks noChangeAspect="1"/>
          </p:cNvPicPr>
          <p:nvPr/>
        </p:nvPicPr>
        <p:blipFill>
          <a:blip r:embed="rId2"/>
          <a:stretch>
            <a:fillRect/>
          </a:stretch>
        </p:blipFill>
        <p:spPr>
          <a:xfrm>
            <a:off x="0" y="228600"/>
            <a:ext cx="3171825" cy="3171825"/>
          </a:xfrm>
          <a:prstGeom prst="rect">
            <a:avLst/>
          </a:prstGeom>
        </p:spPr>
      </p:pic>
      <p:pic>
        <p:nvPicPr>
          <p:cNvPr id="6" name="صورة 5" descr="osteoid osteoma.jpg"/>
          <p:cNvPicPr>
            <a:picLocks noChangeAspect="1"/>
          </p:cNvPicPr>
          <p:nvPr/>
        </p:nvPicPr>
        <p:blipFill>
          <a:blip r:embed="rId3"/>
          <a:stretch>
            <a:fillRect/>
          </a:stretch>
        </p:blipFill>
        <p:spPr>
          <a:xfrm>
            <a:off x="2819400" y="2057400"/>
            <a:ext cx="6076950" cy="4562475"/>
          </a:xfrm>
          <a:prstGeom prst="rect">
            <a:avLst/>
          </a:prstGeom>
        </p:spPr>
      </p:pic>
    </p:spTree>
    <p:extLst>
      <p:ext uri="{BB962C8B-B14F-4D97-AF65-F5344CB8AC3E}">
        <p14:creationId xmlns:p14="http://schemas.microsoft.com/office/powerpoint/2010/main" val="2272502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143001" y="228600"/>
            <a:ext cx="5410200" cy="685800"/>
          </a:xfrm>
        </p:spPr>
        <p:txBody>
          <a:bodyPr>
            <a:normAutofit fontScale="90000"/>
          </a:bodyPr>
          <a:lstStyle/>
          <a:p>
            <a:pPr algn="ctr"/>
            <a:r>
              <a:rPr lang="en-US" sz="2800" dirty="0" smtClean="0"/>
              <a:t>Bone metastasis from ca. prostate</a:t>
            </a:r>
            <a:endParaRPr lang="ar-LY" sz="2800" dirty="0"/>
          </a:p>
        </p:txBody>
      </p:sp>
      <p:pic>
        <p:nvPicPr>
          <p:cNvPr id="8" name="Content Placeholder 7">
            <a:extLst>
              <a:ext uri="{FF2B5EF4-FFF2-40B4-BE49-F238E27FC236}">
                <a16:creationId xmlns:a16="http://schemas.microsoft.com/office/drawing/2014/main" xmlns="" id="{2D4A7658-B0FA-4537-8278-A387A524548E}"/>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914400"/>
            <a:ext cx="2878138" cy="5780088"/>
          </a:xfrm>
        </p:spPr>
      </p:pic>
    </p:spTree>
    <p:extLst>
      <p:ext uri="{BB962C8B-B14F-4D97-AF65-F5344CB8AC3E}">
        <p14:creationId xmlns:p14="http://schemas.microsoft.com/office/powerpoint/2010/main" val="1552254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CCA49514-2E92-44B7-9081-F29228314B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838200"/>
            <a:ext cx="6486427" cy="4881267"/>
          </a:xfrm>
        </p:spPr>
      </p:pic>
      <p:sp>
        <p:nvSpPr>
          <p:cNvPr id="4" name="عنصر نائب للنص 3"/>
          <p:cNvSpPr>
            <a:spLocks noGrp="1"/>
          </p:cNvSpPr>
          <p:nvPr>
            <p:ph type="body" sz="half" idx="2"/>
          </p:nvPr>
        </p:nvSpPr>
        <p:spPr>
          <a:xfrm>
            <a:off x="304801" y="685800"/>
            <a:ext cx="2133600" cy="3962400"/>
          </a:xfrm>
        </p:spPr>
        <p:txBody>
          <a:bodyPr/>
          <a:lstStyle/>
          <a:p>
            <a:endParaRPr lang="en-US" dirty="0" smtClean="0"/>
          </a:p>
          <a:p>
            <a:pPr marL="342900" indent="-342900">
              <a:buAutoNum type="alphaLcPeriod"/>
            </a:pPr>
            <a:r>
              <a:rPr lang="en-US" dirty="0" err="1" smtClean="0"/>
              <a:t>Scaphoid</a:t>
            </a:r>
            <a:r>
              <a:rPr lang="en-US" dirty="0" smtClean="0"/>
              <a:t> # post </a:t>
            </a:r>
            <a:r>
              <a:rPr lang="en-US" dirty="0" err="1" smtClean="0"/>
              <a:t>truama</a:t>
            </a:r>
            <a:endParaRPr lang="en-US" dirty="0" smtClean="0"/>
          </a:p>
          <a:p>
            <a:pPr marL="342900" indent="-342900">
              <a:buAutoNum type="alphaLcPeriod"/>
            </a:pPr>
            <a:endParaRPr lang="en-US" dirty="0" smtClean="0"/>
          </a:p>
          <a:p>
            <a:pPr marL="342900" indent="-342900">
              <a:buAutoNum type="alphaLcPeriod"/>
            </a:pPr>
            <a:r>
              <a:rPr lang="en-US" dirty="0" smtClean="0"/>
              <a:t>Ribs # with callous</a:t>
            </a:r>
          </a:p>
          <a:p>
            <a:pPr marL="342900" indent="-342900">
              <a:buAutoNum type="alphaLcPeriod"/>
            </a:pPr>
            <a:endParaRPr lang="en-US" dirty="0" smtClean="0"/>
          </a:p>
          <a:p>
            <a:pPr marL="342900" indent="-342900">
              <a:buAutoNum type="alphaLcPeriod"/>
            </a:pPr>
            <a:r>
              <a:rPr lang="en-US" dirty="0" smtClean="0"/>
              <a:t>Sacral bone # post trauma (old lady)</a:t>
            </a:r>
            <a:endParaRPr lang="ar-LY" dirty="0"/>
          </a:p>
        </p:txBody>
      </p:sp>
    </p:spTree>
    <p:extLst>
      <p:ext uri="{BB962C8B-B14F-4D97-AF65-F5344CB8AC3E}">
        <p14:creationId xmlns:p14="http://schemas.microsoft.com/office/powerpoint/2010/main" val="629441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صورة 5" descr="bone scan stress #.jpg"/>
          <p:cNvPicPr>
            <a:picLocks noChangeAspect="1"/>
          </p:cNvPicPr>
          <p:nvPr/>
        </p:nvPicPr>
        <p:blipFill>
          <a:blip r:embed="rId2"/>
          <a:srcRect/>
          <a:stretch>
            <a:fillRect/>
          </a:stretch>
        </p:blipFill>
        <p:spPr bwMode="auto">
          <a:xfrm>
            <a:off x="3005059" y="1143001"/>
            <a:ext cx="5767466" cy="5429250"/>
          </a:xfrm>
          <a:prstGeom prst="rect">
            <a:avLst/>
          </a:prstGeom>
          <a:noFill/>
          <a:ln w="9525">
            <a:noFill/>
            <a:miter lim="800000"/>
            <a:headEnd/>
            <a:tailEnd/>
          </a:ln>
        </p:spPr>
      </p:pic>
      <p:sp>
        <p:nvSpPr>
          <p:cNvPr id="8" name="عنصر نائب للنص 7"/>
          <p:cNvSpPr>
            <a:spLocks noGrp="1"/>
          </p:cNvSpPr>
          <p:nvPr>
            <p:ph type="body" sz="half" idx="2"/>
          </p:nvPr>
        </p:nvSpPr>
        <p:spPr>
          <a:xfrm>
            <a:off x="381001" y="2133600"/>
            <a:ext cx="2209800" cy="2362200"/>
          </a:xfrm>
        </p:spPr>
        <p:txBody>
          <a:bodyPr/>
          <a:lstStyle/>
          <a:p>
            <a:endParaRPr lang="en-US" dirty="0" smtClean="0"/>
          </a:p>
          <a:p>
            <a:endParaRPr lang="en-US" dirty="0" smtClean="0"/>
          </a:p>
          <a:p>
            <a:r>
              <a:rPr lang="en-US" sz="2000" b="1" dirty="0" smtClean="0"/>
              <a:t>Stress # </a:t>
            </a:r>
            <a:r>
              <a:rPr lang="en-US" sz="2000" b="1" dirty="0" err="1" smtClean="0"/>
              <a:t>calcaenus</a:t>
            </a:r>
            <a:endParaRPr lang="ar-LY" sz="2000" b="1" dirty="0"/>
          </a:p>
        </p:txBody>
      </p:sp>
    </p:spTree>
    <p:extLst>
      <p:ext uri="{BB962C8B-B14F-4D97-AF65-F5344CB8AC3E}">
        <p14:creationId xmlns:p14="http://schemas.microsoft.com/office/powerpoint/2010/main" val="1256614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998" r="7958"/>
          <a:stretch/>
        </p:blipFill>
        <p:spPr bwMode="auto">
          <a:xfrm>
            <a:off x="609600" y="381000"/>
            <a:ext cx="762000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64113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E7A9F4-1A75-4014-8865-6C548980C03A}"/>
              </a:ext>
            </a:extLst>
          </p:cNvPr>
          <p:cNvSpPr>
            <a:spLocks noGrp="1"/>
          </p:cNvSpPr>
          <p:nvPr>
            <p:ph type="title"/>
          </p:nvPr>
        </p:nvSpPr>
        <p:spPr>
          <a:xfrm>
            <a:off x="856060" y="228600"/>
            <a:ext cx="7429499" cy="838200"/>
          </a:xfrm>
        </p:spPr>
        <p:txBody>
          <a:bodyPr>
            <a:normAutofit fontScale="90000"/>
          </a:bodyPr>
          <a:lstStyle/>
          <a:p>
            <a:pPr algn="ctr"/>
            <a:r>
              <a:rPr lang="en-US" b="1" dirty="0">
                <a:solidFill>
                  <a:srgbClr val="C00000"/>
                </a:solidFill>
              </a:rPr>
              <a:t>Radionuclide lung </a:t>
            </a:r>
            <a:r>
              <a:rPr lang="en-US" b="1" dirty="0" smtClean="0">
                <a:solidFill>
                  <a:srgbClr val="C00000"/>
                </a:solidFill>
              </a:rPr>
              <a:t>scans</a:t>
            </a:r>
            <a:br>
              <a:rPr lang="en-US" b="1" dirty="0" smtClean="0">
                <a:solidFill>
                  <a:srgbClr val="C00000"/>
                </a:solidFill>
              </a:rPr>
            </a:br>
            <a:r>
              <a:rPr lang="en-US" b="1" dirty="0" smtClean="0">
                <a:solidFill>
                  <a:srgbClr val="C00000"/>
                </a:solidFill>
              </a:rPr>
              <a:t>v/Q scan</a:t>
            </a:r>
            <a:endParaRPr lang="en-US" b="1" dirty="0">
              <a:solidFill>
                <a:srgbClr val="C00000"/>
              </a:solidFill>
            </a:endParaRPr>
          </a:p>
        </p:txBody>
      </p:sp>
      <p:sp>
        <p:nvSpPr>
          <p:cNvPr id="3" name="Content Placeholder 2">
            <a:extLst>
              <a:ext uri="{FF2B5EF4-FFF2-40B4-BE49-F238E27FC236}">
                <a16:creationId xmlns:a16="http://schemas.microsoft.com/office/drawing/2014/main" xmlns="" id="{8E6D7AC9-CB7D-4A99-853A-251DC194F3E8}"/>
              </a:ext>
            </a:extLst>
          </p:cNvPr>
          <p:cNvSpPr>
            <a:spLocks noGrp="1"/>
          </p:cNvSpPr>
          <p:nvPr>
            <p:ph idx="1"/>
          </p:nvPr>
        </p:nvSpPr>
        <p:spPr>
          <a:xfrm>
            <a:off x="533400" y="1295400"/>
            <a:ext cx="8305800" cy="5105399"/>
          </a:xfrm>
        </p:spPr>
        <p:txBody>
          <a:bodyPr>
            <a:noAutofit/>
          </a:bodyPr>
          <a:lstStyle/>
          <a:p>
            <a:pPr algn="l"/>
            <a:r>
              <a:rPr lang="en-US" sz="2400" u="sng" dirty="0" smtClean="0">
                <a:solidFill>
                  <a:schemeClr val="bg1"/>
                </a:solidFill>
              </a:rPr>
              <a:t>Perfusion scan </a:t>
            </a:r>
            <a:r>
              <a:rPr lang="en-US" sz="2400" dirty="0" smtClean="0">
                <a:solidFill>
                  <a:schemeClr val="bg1"/>
                </a:solidFill>
              </a:rPr>
              <a:t>: Radionuclide </a:t>
            </a:r>
            <a:r>
              <a:rPr lang="en-US" sz="2400" b="1" dirty="0" smtClean="0">
                <a:solidFill>
                  <a:srgbClr val="FFC000"/>
                </a:solidFill>
              </a:rPr>
              <a:t>⁹⁹ᵐ</a:t>
            </a:r>
            <a:r>
              <a:rPr lang="en-US" sz="2400" b="1" dirty="0" err="1" smtClean="0">
                <a:solidFill>
                  <a:srgbClr val="FFC000"/>
                </a:solidFill>
              </a:rPr>
              <a:t>Tc</a:t>
            </a:r>
            <a:r>
              <a:rPr lang="en-US" sz="2400" b="1" dirty="0" smtClean="0">
                <a:solidFill>
                  <a:srgbClr val="FFC000"/>
                </a:solidFill>
              </a:rPr>
              <a:t>- MAA </a:t>
            </a:r>
            <a:r>
              <a:rPr lang="en-US" sz="2400" dirty="0" smtClean="0"/>
              <a:t>= </a:t>
            </a:r>
            <a:r>
              <a:rPr lang="en-US" sz="2400" b="1" i="1" dirty="0" smtClean="0">
                <a:solidFill>
                  <a:srgbClr val="FFC000"/>
                </a:solidFill>
              </a:rPr>
              <a:t>M</a:t>
            </a:r>
            <a:r>
              <a:rPr lang="en-US" sz="2400" b="1" i="1" dirty="0" smtClean="0"/>
              <a:t>acro </a:t>
            </a:r>
            <a:r>
              <a:rPr lang="en-US" sz="2400" b="1" i="1" dirty="0" smtClean="0">
                <a:solidFill>
                  <a:srgbClr val="FFC000"/>
                </a:solidFill>
              </a:rPr>
              <a:t>A</a:t>
            </a:r>
            <a:r>
              <a:rPr lang="en-US" sz="2400" b="1" i="1" dirty="0" smtClean="0"/>
              <a:t>ggregated </a:t>
            </a:r>
            <a:r>
              <a:rPr lang="en-US" sz="2400" b="1" i="1" dirty="0" smtClean="0">
                <a:solidFill>
                  <a:srgbClr val="FFC000"/>
                </a:solidFill>
              </a:rPr>
              <a:t>A</a:t>
            </a:r>
            <a:r>
              <a:rPr lang="en-US" sz="2400" b="1" i="1" dirty="0" smtClean="0"/>
              <a:t>lbumin</a:t>
            </a:r>
            <a:r>
              <a:rPr lang="en-US" sz="2400" dirty="0" smtClean="0">
                <a:solidFill>
                  <a:schemeClr val="bg1"/>
                </a:solidFill>
              </a:rPr>
              <a:t> </a:t>
            </a:r>
            <a:r>
              <a:rPr lang="en-US" sz="2400" dirty="0">
                <a:solidFill>
                  <a:schemeClr val="bg1"/>
                </a:solidFill>
              </a:rPr>
              <a:t>lung scans for diagnosing pulmonary embolism have largely been replaced by CT angiography</a:t>
            </a:r>
            <a:r>
              <a:rPr lang="en-US" sz="2400" dirty="0" smtClean="0">
                <a:solidFill>
                  <a:schemeClr val="bg1"/>
                </a:solidFill>
              </a:rPr>
              <a:t>.</a:t>
            </a:r>
          </a:p>
          <a:p>
            <a:pPr algn="l"/>
            <a:r>
              <a:rPr lang="en-US" sz="2400" dirty="0" smtClean="0">
                <a:solidFill>
                  <a:schemeClr val="bg1"/>
                </a:solidFill>
              </a:rPr>
              <a:t>The </a:t>
            </a:r>
            <a:r>
              <a:rPr lang="en-US" sz="2400" dirty="0">
                <a:solidFill>
                  <a:schemeClr val="bg1"/>
                </a:solidFill>
              </a:rPr>
              <a:t>diagnosis on radionuclide lung scanning depends on observing the distribution of radionuclide particles in the lungs following intravenous injection</a:t>
            </a:r>
          </a:p>
          <a:p>
            <a:pPr algn="l"/>
            <a:r>
              <a:rPr lang="en-US" sz="2400" dirty="0">
                <a:solidFill>
                  <a:schemeClr val="bg1"/>
                </a:solidFill>
              </a:rPr>
              <a:t>The radionuclide particles do not reach the </a:t>
            </a:r>
            <a:r>
              <a:rPr lang="en-US" sz="2400" dirty="0" smtClean="0">
                <a:solidFill>
                  <a:schemeClr val="bg1"/>
                </a:solidFill>
              </a:rPr>
              <a:t>under-</a:t>
            </a:r>
            <a:r>
              <a:rPr lang="en-US" sz="2400" dirty="0" err="1" smtClean="0">
                <a:solidFill>
                  <a:schemeClr val="bg1"/>
                </a:solidFill>
              </a:rPr>
              <a:t>perfused</a:t>
            </a:r>
            <a:r>
              <a:rPr lang="en-US" sz="2400" dirty="0" smtClean="0">
                <a:solidFill>
                  <a:schemeClr val="bg1"/>
                </a:solidFill>
              </a:rPr>
              <a:t> </a:t>
            </a:r>
            <a:r>
              <a:rPr lang="en-US" sz="2400" dirty="0">
                <a:solidFill>
                  <a:schemeClr val="bg1"/>
                </a:solidFill>
              </a:rPr>
              <a:t>portions of the lungs, and, therefore, one or more defects are seen in the perfusion scan. A normal perfusion scan for practical purposes excludes pulmonary embolism.</a:t>
            </a:r>
          </a:p>
          <a:p>
            <a:pPr algn="l"/>
            <a:endParaRPr lang="en-US" sz="2400" dirty="0">
              <a:solidFill>
                <a:schemeClr val="bg1"/>
              </a:solidFill>
            </a:endParaRPr>
          </a:p>
        </p:txBody>
      </p:sp>
    </p:spTree>
    <p:extLst>
      <p:ext uri="{BB962C8B-B14F-4D97-AF65-F5344CB8AC3E}">
        <p14:creationId xmlns:p14="http://schemas.microsoft.com/office/powerpoint/2010/main" val="17412336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B207D95-9589-47B3-9FAA-F54ED6C4A4A7}"/>
              </a:ext>
            </a:extLst>
          </p:cNvPr>
          <p:cNvSpPr>
            <a:spLocks noGrp="1"/>
          </p:cNvSpPr>
          <p:nvPr>
            <p:ph idx="1"/>
          </p:nvPr>
        </p:nvSpPr>
        <p:spPr>
          <a:xfrm>
            <a:off x="381000" y="304800"/>
            <a:ext cx="8305800" cy="5867400"/>
          </a:xfrm>
        </p:spPr>
        <p:txBody>
          <a:bodyPr>
            <a:normAutofit/>
          </a:bodyPr>
          <a:lstStyle/>
          <a:p>
            <a:pPr algn="l"/>
            <a:r>
              <a:rPr lang="en-US" dirty="0" smtClean="0">
                <a:solidFill>
                  <a:schemeClr val="bg1"/>
                </a:solidFill>
              </a:rPr>
              <a:t> </a:t>
            </a:r>
            <a:r>
              <a:rPr lang="en-US" b="1" u="sng" dirty="0" smtClean="0">
                <a:solidFill>
                  <a:schemeClr val="bg1"/>
                </a:solidFill>
              </a:rPr>
              <a:t>Ventilation </a:t>
            </a:r>
            <a:r>
              <a:rPr lang="en-US" b="1" u="sng" dirty="0">
                <a:solidFill>
                  <a:schemeClr val="bg1"/>
                </a:solidFill>
              </a:rPr>
              <a:t>scan </a:t>
            </a:r>
            <a:r>
              <a:rPr lang="en-US" dirty="0">
                <a:solidFill>
                  <a:schemeClr val="bg1"/>
                </a:solidFill>
              </a:rPr>
              <a:t>is also required in patients with perfusion defects in order to differentiate between the various other causes of perfusion defects, which include pneumonia, pulmonary </a:t>
            </a:r>
            <a:r>
              <a:rPr lang="en-US" dirty="0" smtClean="0">
                <a:solidFill>
                  <a:schemeClr val="bg1"/>
                </a:solidFill>
              </a:rPr>
              <a:t>edema, tumors, </a:t>
            </a:r>
            <a:r>
              <a:rPr lang="en-US" dirty="0">
                <a:solidFill>
                  <a:schemeClr val="bg1"/>
                </a:solidFill>
              </a:rPr>
              <a:t>bronchiectasis and </a:t>
            </a:r>
            <a:r>
              <a:rPr lang="en-US" dirty="0" smtClean="0">
                <a:solidFill>
                  <a:schemeClr val="bg1"/>
                </a:solidFill>
              </a:rPr>
              <a:t>emphysema to determine the affected segment for </a:t>
            </a:r>
            <a:r>
              <a:rPr lang="en-US" dirty="0" err="1" smtClean="0">
                <a:solidFill>
                  <a:schemeClr val="bg1"/>
                </a:solidFill>
              </a:rPr>
              <a:t>pneumonectomy</a:t>
            </a:r>
            <a:r>
              <a:rPr lang="en-US" dirty="0" smtClean="0">
                <a:solidFill>
                  <a:schemeClr val="bg1"/>
                </a:solidFill>
              </a:rPr>
              <a:t>  or after lung transplantation. </a:t>
            </a:r>
          </a:p>
          <a:p>
            <a:pPr algn="l"/>
            <a:r>
              <a:rPr lang="en-US" dirty="0" smtClean="0">
                <a:solidFill>
                  <a:schemeClr val="bg1"/>
                </a:solidFill>
              </a:rPr>
              <a:t>Gaseous radionuclide in </a:t>
            </a:r>
            <a:r>
              <a:rPr lang="en-US" b="1" dirty="0" smtClean="0">
                <a:solidFill>
                  <a:srgbClr val="FFC000"/>
                </a:solidFill>
              </a:rPr>
              <a:t>aerosol form </a:t>
            </a:r>
            <a:r>
              <a:rPr lang="en-US" b="1" i="1" dirty="0" smtClean="0">
                <a:solidFill>
                  <a:srgbClr val="FFC000"/>
                </a:solidFill>
              </a:rPr>
              <a:t>Xenon –133m , Tc-99m DTPA &amp; Krypton- 81 m</a:t>
            </a:r>
            <a:endParaRPr lang="en-US" b="1" i="1" dirty="0">
              <a:solidFill>
                <a:srgbClr val="FFC000"/>
              </a:solidFill>
            </a:endParaRPr>
          </a:p>
          <a:p>
            <a:endParaRPr lang="en-US" dirty="0">
              <a:solidFill>
                <a:schemeClr val="bg1"/>
              </a:solidFill>
            </a:endParaRPr>
          </a:p>
        </p:txBody>
      </p:sp>
    </p:spTree>
    <p:extLst>
      <p:ext uri="{BB962C8B-B14F-4D97-AF65-F5344CB8AC3E}">
        <p14:creationId xmlns:p14="http://schemas.microsoft.com/office/powerpoint/2010/main" val="24736825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AB36DF-8ECA-4A85-AA52-13B2A96658D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xmlns="" id="{00CC6429-99A4-4097-A51A-BFFA8D9400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719" y="435428"/>
            <a:ext cx="8692179" cy="5987144"/>
          </a:xfrm>
        </p:spPr>
      </p:pic>
    </p:spTree>
    <p:extLst>
      <p:ext uri="{BB962C8B-B14F-4D97-AF65-F5344CB8AC3E}">
        <p14:creationId xmlns:p14="http://schemas.microsoft.com/office/powerpoint/2010/main" val="1765678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05BF8ED3-4F49-4370-B708-90FD4AC4339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068" y="762000"/>
            <a:ext cx="8943863" cy="5334000"/>
          </a:xfrm>
        </p:spPr>
      </p:pic>
    </p:spTree>
    <p:extLst>
      <p:ext uri="{BB962C8B-B14F-4D97-AF65-F5344CB8AC3E}">
        <p14:creationId xmlns:p14="http://schemas.microsoft.com/office/powerpoint/2010/main" val="394314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C164C91-72DB-4A55-A574-C1788BC292A2}"/>
              </a:ext>
            </a:extLst>
          </p:cNvPr>
          <p:cNvSpPr>
            <a:spLocks noGrp="1"/>
          </p:cNvSpPr>
          <p:nvPr>
            <p:ph idx="1"/>
          </p:nvPr>
        </p:nvSpPr>
        <p:spPr>
          <a:xfrm>
            <a:off x="533400" y="457200"/>
            <a:ext cx="8077200" cy="5562601"/>
          </a:xfrm>
        </p:spPr>
        <p:txBody>
          <a:bodyPr>
            <a:noAutofit/>
          </a:bodyPr>
          <a:lstStyle/>
          <a:p>
            <a:pPr algn="l"/>
            <a:r>
              <a:rPr lang="en-US" dirty="0">
                <a:solidFill>
                  <a:schemeClr val="bg1"/>
                </a:solidFill>
              </a:rPr>
              <a:t>Clearly, the radiopharmaceuticals should have no undesirable biological effects and should be rapidly excreted from the body following completion of the investigation. </a:t>
            </a:r>
          </a:p>
          <a:p>
            <a:pPr algn="l"/>
            <a:r>
              <a:rPr lang="en-US" dirty="0" smtClean="0">
                <a:solidFill>
                  <a:schemeClr val="bg1"/>
                </a:solidFill>
              </a:rPr>
              <a:t>technetium-99m </a:t>
            </a:r>
            <a:r>
              <a:rPr lang="en-US" dirty="0" smtClean="0">
                <a:solidFill>
                  <a:schemeClr val="bg1"/>
                </a:solidFill>
              </a:rPr>
              <a:t>(</a:t>
            </a:r>
            <a:r>
              <a:rPr lang="en-US" dirty="0" smtClean="0"/>
              <a:t>⁹⁹ᵐ</a:t>
            </a:r>
            <a:r>
              <a:rPr lang="en-US" dirty="0" err="1" smtClean="0"/>
              <a:t>Tc</a:t>
            </a:r>
            <a:r>
              <a:rPr lang="en-US" dirty="0" smtClean="0">
                <a:solidFill>
                  <a:schemeClr val="bg1"/>
                </a:solidFill>
              </a:rPr>
              <a:t>). </a:t>
            </a:r>
            <a:r>
              <a:rPr lang="en-US" dirty="0">
                <a:solidFill>
                  <a:schemeClr val="bg1"/>
                </a:solidFill>
              </a:rPr>
              <a:t>It is readily prepared, has a convenient half life of 6 hours and emits gamma-radiation of a suitable energy for easy detection. Other radionuclides that are used include indium-111, gallium-67, iodine-123 and thallium-201.</a:t>
            </a:r>
          </a:p>
          <a:p>
            <a:pPr algn="l"/>
            <a:endParaRPr lang="en-US" dirty="0">
              <a:solidFill>
                <a:schemeClr val="bg1"/>
              </a:solidFill>
            </a:endParaRPr>
          </a:p>
        </p:txBody>
      </p:sp>
    </p:spTree>
    <p:extLst>
      <p:ext uri="{BB962C8B-B14F-4D97-AF65-F5344CB8AC3E}">
        <p14:creationId xmlns:p14="http://schemas.microsoft.com/office/powerpoint/2010/main" val="37278174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93BB78-33A9-49C5-8FB8-110D841C5F0F}"/>
              </a:ext>
            </a:extLst>
          </p:cNvPr>
          <p:cNvSpPr>
            <a:spLocks noGrp="1"/>
          </p:cNvSpPr>
          <p:nvPr>
            <p:ph type="title"/>
          </p:nvPr>
        </p:nvSpPr>
        <p:spPr>
          <a:xfrm>
            <a:off x="0" y="4785085"/>
            <a:ext cx="9144000" cy="2057400"/>
          </a:xfrm>
        </p:spPr>
        <p:txBody>
          <a:bodyPr>
            <a:normAutofit fontScale="90000"/>
          </a:bodyPr>
          <a:lstStyle/>
          <a:p>
            <a:r>
              <a:rPr lang="en-US" sz="2000" dirty="0">
                <a:solidFill>
                  <a:schemeClr val="bg1"/>
                </a:solidFill>
              </a:rPr>
              <a:t> Pulmonary emboli. (a) 99mTc macroaggregate perfusion scan (posterior view) showing multiple wedge-shaped defects. The more obvious ones have been arrowed. (b) The ventilation scan, using 81mKr (also a posterior view), is normal. (c) CT pulmonary angiogram showing bilateral filling defects due to emboli in the central pulmonary arteries (arrow).</a:t>
            </a:r>
            <a:br>
              <a:rPr lang="en-US" sz="2000" dirty="0">
                <a:solidFill>
                  <a:schemeClr val="bg1"/>
                </a:solidFill>
              </a:rPr>
            </a:br>
            <a:endParaRPr lang="en-US" sz="2000" dirty="0">
              <a:solidFill>
                <a:schemeClr val="bg1"/>
              </a:solidFill>
            </a:endParaRPr>
          </a:p>
        </p:txBody>
      </p:sp>
      <p:pic>
        <p:nvPicPr>
          <p:cNvPr id="5" name="Content Placeholder 4">
            <a:extLst>
              <a:ext uri="{FF2B5EF4-FFF2-40B4-BE49-F238E27FC236}">
                <a16:creationId xmlns:a16="http://schemas.microsoft.com/office/drawing/2014/main" xmlns="" id="{B4EE00C1-24BD-4C5C-BF5C-FCBD7D648A0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609600"/>
            <a:ext cx="7429500" cy="3823369"/>
          </a:xfrm>
        </p:spPr>
      </p:pic>
    </p:spTree>
    <p:extLst>
      <p:ext uri="{BB962C8B-B14F-4D97-AF65-F5344CB8AC3E}">
        <p14:creationId xmlns:p14="http://schemas.microsoft.com/office/powerpoint/2010/main" val="4072490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21B8BD-82D1-4D72-8492-546B1F91B0B1}"/>
              </a:ext>
            </a:extLst>
          </p:cNvPr>
          <p:cNvSpPr>
            <a:spLocks noGrp="1"/>
          </p:cNvSpPr>
          <p:nvPr>
            <p:ph type="title"/>
          </p:nvPr>
        </p:nvSpPr>
        <p:spPr/>
        <p:txBody>
          <a:bodyPr/>
          <a:lstStyle/>
          <a:p>
            <a:pPr algn="ctr"/>
            <a:r>
              <a:rPr lang="en-US" dirty="0">
                <a:solidFill>
                  <a:srgbClr val="C00000"/>
                </a:solidFill>
              </a:rPr>
              <a:t>Pulmonary embolism</a:t>
            </a:r>
          </a:p>
        </p:txBody>
      </p:sp>
      <p:pic>
        <p:nvPicPr>
          <p:cNvPr id="4" name="Content Placeholder 3">
            <a:extLst>
              <a:ext uri="{FF2B5EF4-FFF2-40B4-BE49-F238E27FC236}">
                <a16:creationId xmlns:a16="http://schemas.microsoft.com/office/drawing/2014/main" xmlns="" id="{7C9DFF85-653A-4801-B11B-2CA78B5FEAEA}"/>
              </a:ext>
            </a:extLst>
          </p:cNvPr>
          <p:cNvPicPr>
            <a:picLocks noGrp="1" noChangeAspect="1"/>
          </p:cNvPicPr>
          <p:nvPr>
            <p:ph idx="1"/>
          </p:nvPr>
        </p:nvPicPr>
        <p:blipFill>
          <a:blip r:embed="rId2"/>
          <a:stretch>
            <a:fillRect/>
          </a:stretch>
        </p:blipFill>
        <p:spPr>
          <a:xfrm>
            <a:off x="1219200" y="2084388"/>
            <a:ext cx="6477755" cy="4114800"/>
          </a:xfrm>
          <a:prstGeom prst="rect">
            <a:avLst/>
          </a:prstGeom>
        </p:spPr>
      </p:pic>
    </p:spTree>
    <p:extLst>
      <p:ext uri="{BB962C8B-B14F-4D97-AF65-F5344CB8AC3E}">
        <p14:creationId xmlns:p14="http://schemas.microsoft.com/office/powerpoint/2010/main" val="1574756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7B4DB4-2BAA-401F-BF8B-0A70EC8FE911}"/>
              </a:ext>
            </a:extLst>
          </p:cNvPr>
          <p:cNvSpPr>
            <a:spLocks noGrp="1"/>
          </p:cNvSpPr>
          <p:nvPr>
            <p:ph type="title"/>
          </p:nvPr>
        </p:nvSpPr>
        <p:spPr>
          <a:xfrm>
            <a:off x="685800" y="5029200"/>
            <a:ext cx="8229600" cy="1478570"/>
          </a:xfrm>
        </p:spPr>
        <p:txBody>
          <a:bodyPr>
            <a:noAutofit/>
          </a:bodyPr>
          <a:lstStyle/>
          <a:p>
            <a:r>
              <a:rPr lang="en-US" sz="2000" dirty="0">
                <a:solidFill>
                  <a:schemeClr val="bg1"/>
                </a:solidFill>
              </a:rPr>
              <a:t> FDG-PET scan of the chest and abdomen showing a focus of high activity in a lung cancer (large arrow) and mediastinal lymph node metastasis (small arrow). (a) Maximum intensity projection (MIP). (b) Coronal fused PET/CT. (c) Axial fused PET/CT. No other abnormality is seen on any of the images. High activity in the myocardium, kidneys and bladder is normal.</a:t>
            </a:r>
            <a:br>
              <a:rPr lang="en-US" sz="2000" dirty="0">
                <a:solidFill>
                  <a:schemeClr val="bg1"/>
                </a:solidFill>
              </a:rPr>
            </a:br>
            <a:endParaRPr lang="en-US" sz="2000" dirty="0">
              <a:solidFill>
                <a:schemeClr val="bg1"/>
              </a:solidFill>
            </a:endParaRPr>
          </a:p>
        </p:txBody>
      </p:sp>
      <p:pic>
        <p:nvPicPr>
          <p:cNvPr id="7" name="Content Placeholder 6">
            <a:extLst>
              <a:ext uri="{FF2B5EF4-FFF2-40B4-BE49-F238E27FC236}">
                <a16:creationId xmlns:a16="http://schemas.microsoft.com/office/drawing/2014/main" xmlns="" id="{4FCBAAED-55D8-4D39-9094-64C609EC559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7382" y="859117"/>
            <a:ext cx="4179218" cy="3674997"/>
          </a:xfrm>
        </p:spPr>
      </p:pic>
      <p:pic>
        <p:nvPicPr>
          <p:cNvPr id="9" name="Picture 8">
            <a:extLst>
              <a:ext uri="{FF2B5EF4-FFF2-40B4-BE49-F238E27FC236}">
                <a16:creationId xmlns:a16="http://schemas.microsoft.com/office/drawing/2014/main" xmlns="" id="{C2C62D96-FD3D-41D0-AA89-923E17C7E3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71600"/>
            <a:ext cx="4179218" cy="3086314"/>
          </a:xfrm>
          <a:prstGeom prst="rect">
            <a:avLst/>
          </a:prstGeom>
        </p:spPr>
      </p:pic>
    </p:spTree>
    <p:extLst>
      <p:ext uri="{BB962C8B-B14F-4D97-AF65-F5344CB8AC3E}">
        <p14:creationId xmlns:p14="http://schemas.microsoft.com/office/powerpoint/2010/main" val="38010560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7C2C564E-BC55-4F19-A8C9-3C929BB76A8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4314" y="380999"/>
            <a:ext cx="7022886" cy="5943601"/>
          </a:xfrm>
        </p:spPr>
      </p:pic>
    </p:spTree>
    <p:extLst>
      <p:ext uri="{BB962C8B-B14F-4D97-AF65-F5344CB8AC3E}">
        <p14:creationId xmlns:p14="http://schemas.microsoft.com/office/powerpoint/2010/main" val="3151405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67DA990-AB31-47E2-8D06-DDA1C1651975}"/>
              </a:ext>
            </a:extLst>
          </p:cNvPr>
          <p:cNvSpPr>
            <a:spLocks noGrp="1"/>
          </p:cNvSpPr>
          <p:nvPr>
            <p:ph idx="1"/>
          </p:nvPr>
        </p:nvSpPr>
        <p:spPr>
          <a:xfrm>
            <a:off x="533400" y="685800"/>
            <a:ext cx="6554867" cy="5029200"/>
          </a:xfrm>
        </p:spPr>
        <p:txBody>
          <a:bodyPr/>
          <a:lstStyle/>
          <a:p>
            <a:pPr algn="ctr"/>
            <a:r>
              <a:rPr lang="en-US" sz="3200" b="1" dirty="0">
                <a:solidFill>
                  <a:srgbClr val="C00000"/>
                </a:solidFill>
              </a:rPr>
              <a:t>Cardiac scan </a:t>
            </a:r>
            <a:endParaRPr lang="en-US" sz="3200" b="1" dirty="0" smtClean="0">
              <a:solidFill>
                <a:schemeClr val="bg1"/>
              </a:solidFill>
            </a:endParaRPr>
          </a:p>
          <a:p>
            <a:pPr algn="l"/>
            <a:r>
              <a:rPr lang="en-US" dirty="0" smtClean="0">
                <a:solidFill>
                  <a:schemeClr val="bg1"/>
                </a:solidFill>
              </a:rPr>
              <a:t>Positron </a:t>
            </a:r>
            <a:r>
              <a:rPr lang="en-US" dirty="0">
                <a:solidFill>
                  <a:schemeClr val="bg1"/>
                </a:solidFill>
              </a:rPr>
              <a:t>emission tomography can provide cross­ sectional images of the patient’s anatomy after injection of either a flow tracer or a radionuclide, which is an analogue of </a:t>
            </a:r>
            <a:r>
              <a:rPr lang="en-US" b="1" dirty="0">
                <a:solidFill>
                  <a:srgbClr val="FFC000"/>
                </a:solidFill>
              </a:rPr>
              <a:t>glucose (18F­fluorodeoxyglucose), </a:t>
            </a:r>
            <a:r>
              <a:rPr lang="en-US" dirty="0">
                <a:solidFill>
                  <a:schemeClr val="bg1"/>
                </a:solidFill>
              </a:rPr>
              <a:t>thus providing information on the myocardial metabolism. PET can identify areas of viable, non­viable and hibernating myocardium</a:t>
            </a:r>
          </a:p>
        </p:txBody>
      </p:sp>
    </p:spTree>
    <p:extLst>
      <p:ext uri="{BB962C8B-B14F-4D97-AF65-F5344CB8AC3E}">
        <p14:creationId xmlns:p14="http://schemas.microsoft.com/office/powerpoint/2010/main" val="2264214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047AADE-2699-4409-B7AF-B50C74E98B19}"/>
              </a:ext>
            </a:extLst>
          </p:cNvPr>
          <p:cNvSpPr>
            <a:spLocks noGrp="1"/>
          </p:cNvSpPr>
          <p:nvPr>
            <p:ph type="title"/>
          </p:nvPr>
        </p:nvSpPr>
        <p:spPr/>
        <p:txBody>
          <a:bodyPr>
            <a:normAutofit/>
          </a:bodyPr>
          <a:lstStyle/>
          <a:p>
            <a:pPr algn="ctr"/>
            <a:r>
              <a:rPr lang="en-US" sz="3200" dirty="0">
                <a:solidFill>
                  <a:srgbClr val="C00000"/>
                </a:solidFill>
              </a:rPr>
              <a:t>Cardiac scan </a:t>
            </a:r>
          </a:p>
        </p:txBody>
      </p:sp>
      <p:pic>
        <p:nvPicPr>
          <p:cNvPr id="5" name="Content Placeholder 4">
            <a:extLst>
              <a:ext uri="{FF2B5EF4-FFF2-40B4-BE49-F238E27FC236}">
                <a16:creationId xmlns:a16="http://schemas.microsoft.com/office/drawing/2014/main" xmlns="" id="{CA58BFA8-45AC-4090-8001-EF7D44B66A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1831" y="797719"/>
            <a:ext cx="6257925" cy="3238500"/>
          </a:xfrm>
        </p:spPr>
      </p:pic>
    </p:spTree>
    <p:extLst>
      <p:ext uri="{BB962C8B-B14F-4D97-AF65-F5344CB8AC3E}">
        <p14:creationId xmlns:p14="http://schemas.microsoft.com/office/powerpoint/2010/main" val="6738000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A05237-DC57-450B-8348-ED30B29B974A}"/>
              </a:ext>
            </a:extLst>
          </p:cNvPr>
          <p:cNvSpPr>
            <a:spLocks noGrp="1"/>
          </p:cNvSpPr>
          <p:nvPr>
            <p:ph type="title"/>
          </p:nvPr>
        </p:nvSpPr>
        <p:spPr>
          <a:xfrm>
            <a:off x="419100" y="533400"/>
            <a:ext cx="8305800" cy="457200"/>
          </a:xfrm>
        </p:spPr>
        <p:txBody>
          <a:bodyPr>
            <a:normAutofit fontScale="90000"/>
          </a:bodyPr>
          <a:lstStyle/>
          <a:p>
            <a:pPr algn="ctr"/>
            <a:r>
              <a:rPr lang="en-US" dirty="0">
                <a:solidFill>
                  <a:srgbClr val="C00000"/>
                </a:solidFill>
              </a:rPr>
              <a:t>Hepatobiliary radionuclide </a:t>
            </a:r>
            <a:r>
              <a:rPr lang="en-US" dirty="0" smtClean="0">
                <a:solidFill>
                  <a:srgbClr val="C00000"/>
                </a:solidFill>
              </a:rPr>
              <a:t>scanning</a:t>
            </a:r>
            <a:br>
              <a:rPr lang="en-US" dirty="0" smtClean="0">
                <a:solidFill>
                  <a:srgbClr val="C00000"/>
                </a:solidFill>
              </a:rPr>
            </a:br>
            <a:r>
              <a:rPr lang="en-US" dirty="0" smtClean="0">
                <a:solidFill>
                  <a:srgbClr val="C00000"/>
                </a:solidFill>
              </a:rPr>
              <a:t>HIDA  SCAN</a:t>
            </a:r>
            <a:r>
              <a:rPr lang="en-US" dirty="0" smtClean="0">
                <a:solidFill>
                  <a:srgbClr val="FF0000"/>
                </a:solidFill>
              </a:rPr>
              <a:t/>
            </a:r>
            <a:br>
              <a:rPr lang="en-US" dirty="0" smtClean="0">
                <a:solidFill>
                  <a:srgbClr val="FF0000"/>
                </a:solidFill>
              </a:rPr>
            </a:br>
            <a:endParaRPr lang="en-US" dirty="0">
              <a:solidFill>
                <a:srgbClr val="FF0000"/>
              </a:solidFill>
            </a:endParaRPr>
          </a:p>
        </p:txBody>
      </p:sp>
      <p:sp>
        <p:nvSpPr>
          <p:cNvPr id="3" name="Content Placeholder 2">
            <a:extLst>
              <a:ext uri="{FF2B5EF4-FFF2-40B4-BE49-F238E27FC236}">
                <a16:creationId xmlns:a16="http://schemas.microsoft.com/office/drawing/2014/main" xmlns="" id="{8EBB9A1F-01E5-45A0-996E-45003A51AE6D}"/>
              </a:ext>
            </a:extLst>
          </p:cNvPr>
          <p:cNvSpPr>
            <a:spLocks noGrp="1"/>
          </p:cNvSpPr>
          <p:nvPr>
            <p:ph idx="1"/>
          </p:nvPr>
        </p:nvSpPr>
        <p:spPr>
          <a:xfrm>
            <a:off x="228600" y="914400"/>
            <a:ext cx="8686800" cy="5638800"/>
          </a:xfrm>
        </p:spPr>
        <p:txBody>
          <a:bodyPr>
            <a:noAutofit/>
          </a:bodyPr>
          <a:lstStyle/>
          <a:p>
            <a:pPr algn="l"/>
            <a:r>
              <a:rPr lang="en-US" dirty="0" smtClean="0">
                <a:solidFill>
                  <a:schemeClr val="bg1"/>
                </a:solidFill>
              </a:rPr>
              <a:t> </a:t>
            </a:r>
            <a:r>
              <a:rPr lang="en-US" b="1" i="1" dirty="0" smtClean="0">
                <a:solidFill>
                  <a:srgbClr val="FFC000"/>
                </a:solidFill>
              </a:rPr>
              <a:t>Tc-99m IDA analogues </a:t>
            </a:r>
            <a:r>
              <a:rPr lang="en-US" b="1" i="1" dirty="0" smtClean="0"/>
              <a:t>are used in the study. (  </a:t>
            </a:r>
            <a:r>
              <a:rPr lang="en-US" b="1" i="1" dirty="0" smtClean="0">
                <a:solidFill>
                  <a:srgbClr val="FFC000"/>
                </a:solidFill>
              </a:rPr>
              <a:t>PIPIDA , DISIDA  </a:t>
            </a:r>
            <a:r>
              <a:rPr lang="en-US" b="1" i="1" dirty="0" smtClean="0"/>
              <a:t>)</a:t>
            </a:r>
          </a:p>
          <a:p>
            <a:pPr algn="l"/>
            <a:r>
              <a:rPr lang="en-US" b="1" i="1" dirty="0" err="1" smtClean="0">
                <a:solidFill>
                  <a:srgbClr val="FFC000"/>
                </a:solidFill>
              </a:rPr>
              <a:t>P</a:t>
            </a:r>
            <a:r>
              <a:rPr lang="en-US" b="1" i="1" dirty="0" err="1" smtClean="0"/>
              <a:t>ara</a:t>
            </a:r>
            <a:r>
              <a:rPr lang="en-US" b="1" i="1" dirty="0" err="1" smtClean="0">
                <a:solidFill>
                  <a:srgbClr val="FFC000"/>
                </a:solidFill>
              </a:rPr>
              <a:t>I</a:t>
            </a:r>
            <a:r>
              <a:rPr lang="en-US" b="1" i="1" dirty="0" err="1" smtClean="0"/>
              <a:t>so</a:t>
            </a:r>
            <a:r>
              <a:rPr lang="en-US" b="1" i="1" dirty="0" err="1" smtClean="0">
                <a:solidFill>
                  <a:srgbClr val="FFC000"/>
                </a:solidFill>
              </a:rPr>
              <a:t>P</a:t>
            </a:r>
            <a:r>
              <a:rPr lang="en-US" b="1" i="1" dirty="0" err="1" smtClean="0"/>
              <a:t>ropyl</a:t>
            </a:r>
            <a:r>
              <a:rPr lang="en-US" b="1" i="1" dirty="0" smtClean="0"/>
              <a:t>  </a:t>
            </a:r>
            <a:r>
              <a:rPr lang="en-US" b="1" i="1" dirty="0" smtClean="0">
                <a:solidFill>
                  <a:srgbClr val="FFC000"/>
                </a:solidFill>
              </a:rPr>
              <a:t>IDA</a:t>
            </a:r>
            <a:r>
              <a:rPr lang="en-US" b="1" i="1" dirty="0" smtClean="0"/>
              <a:t>, </a:t>
            </a:r>
            <a:r>
              <a:rPr lang="en-US" b="1" i="1" dirty="0" err="1" smtClean="0">
                <a:solidFill>
                  <a:srgbClr val="FFC000"/>
                </a:solidFill>
              </a:rPr>
              <a:t>D</a:t>
            </a:r>
            <a:r>
              <a:rPr lang="en-US" b="1" i="1" dirty="0" err="1" smtClean="0"/>
              <a:t>i</a:t>
            </a:r>
            <a:r>
              <a:rPr lang="en-US" b="1" i="1" dirty="0" err="1" smtClean="0">
                <a:solidFill>
                  <a:srgbClr val="FFC000"/>
                </a:solidFill>
              </a:rPr>
              <a:t>I</a:t>
            </a:r>
            <a:r>
              <a:rPr lang="en-US" b="1" i="1" dirty="0" err="1" smtClean="0"/>
              <a:t>so</a:t>
            </a:r>
            <a:r>
              <a:rPr lang="en-US" b="1" i="1" dirty="0" err="1" smtClean="0">
                <a:solidFill>
                  <a:srgbClr val="FFC000"/>
                </a:solidFill>
              </a:rPr>
              <a:t>P</a:t>
            </a:r>
            <a:r>
              <a:rPr lang="en-US" b="1" i="1" dirty="0" err="1" smtClean="0"/>
              <a:t>ropyl</a:t>
            </a:r>
            <a:r>
              <a:rPr lang="en-US" b="1" i="1" dirty="0" smtClean="0"/>
              <a:t>  </a:t>
            </a:r>
            <a:r>
              <a:rPr lang="en-US" b="1" i="1" dirty="0" smtClean="0">
                <a:solidFill>
                  <a:srgbClr val="FFC000"/>
                </a:solidFill>
              </a:rPr>
              <a:t>IDA</a:t>
            </a:r>
            <a:r>
              <a:rPr lang="en-US" b="1" i="1" dirty="0" smtClean="0"/>
              <a:t>.</a:t>
            </a:r>
          </a:p>
          <a:p>
            <a:pPr algn="l"/>
            <a:r>
              <a:rPr lang="en-US" b="1" i="1" dirty="0" err="1" smtClean="0">
                <a:solidFill>
                  <a:srgbClr val="FFC000"/>
                </a:solidFill>
              </a:rPr>
              <a:t>Iminodiacetic</a:t>
            </a:r>
            <a:r>
              <a:rPr lang="en-US" b="1" i="1" dirty="0" smtClean="0">
                <a:solidFill>
                  <a:srgbClr val="FFC000"/>
                </a:solidFill>
              </a:rPr>
              <a:t> </a:t>
            </a:r>
            <a:r>
              <a:rPr lang="en-US" b="1" i="1" dirty="0">
                <a:solidFill>
                  <a:srgbClr val="FFC000"/>
                </a:solidFill>
              </a:rPr>
              <a:t>acid</a:t>
            </a:r>
            <a:r>
              <a:rPr lang="en-US" dirty="0">
                <a:solidFill>
                  <a:schemeClr val="bg1"/>
                </a:solidFill>
              </a:rPr>
              <a:t> pharmaceuticals labelled with technetium-99m </a:t>
            </a:r>
            <a:r>
              <a:rPr lang="en-US" dirty="0" smtClean="0">
                <a:solidFill>
                  <a:schemeClr val="bg1"/>
                </a:solidFill>
              </a:rPr>
              <a:t>are </a:t>
            </a:r>
            <a:r>
              <a:rPr lang="en-US" dirty="0">
                <a:solidFill>
                  <a:schemeClr val="bg1"/>
                </a:solidFill>
              </a:rPr>
              <a:t>excreted by the liver following intravenous injection and may be used for imaging the bile duct system. </a:t>
            </a:r>
            <a:endParaRPr lang="en-US" dirty="0" smtClean="0">
              <a:solidFill>
                <a:schemeClr val="bg1"/>
              </a:solidFill>
            </a:endParaRPr>
          </a:p>
          <a:p>
            <a:pPr algn="l"/>
            <a:r>
              <a:rPr lang="en-US" dirty="0" smtClean="0">
                <a:solidFill>
                  <a:schemeClr val="bg1"/>
                </a:solidFill>
              </a:rPr>
              <a:t>All </a:t>
            </a:r>
            <a:r>
              <a:rPr lang="en-US" dirty="0">
                <a:solidFill>
                  <a:schemeClr val="bg1"/>
                </a:solidFill>
              </a:rPr>
              <a:t>that is required is that the patient fasts for 4 hours prior to the injection of the radionuclide. Normally, the gall bladder, common bile duct, duodenum and small bowel are all seen within the first hour, confirming the patency and integrity of both the cystic duct and the common bile duct. </a:t>
            </a:r>
          </a:p>
        </p:txBody>
      </p:sp>
    </p:spTree>
    <p:extLst>
      <p:ext uri="{BB962C8B-B14F-4D97-AF65-F5344CB8AC3E}">
        <p14:creationId xmlns:p14="http://schemas.microsoft.com/office/powerpoint/2010/main" val="9871368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30E1728-076F-4415-AF4B-7E4F9CD6DBE4}"/>
              </a:ext>
            </a:extLst>
          </p:cNvPr>
          <p:cNvSpPr>
            <a:spLocks noGrp="1"/>
          </p:cNvSpPr>
          <p:nvPr>
            <p:ph idx="1"/>
          </p:nvPr>
        </p:nvSpPr>
        <p:spPr>
          <a:xfrm>
            <a:off x="856060" y="533400"/>
            <a:ext cx="7429499" cy="5257801"/>
          </a:xfrm>
        </p:spPr>
        <p:txBody>
          <a:bodyPr>
            <a:normAutofit/>
          </a:bodyPr>
          <a:lstStyle/>
          <a:p>
            <a:pPr algn="l">
              <a:buNone/>
            </a:pPr>
            <a:r>
              <a:rPr lang="en-US" dirty="0" smtClean="0">
                <a:solidFill>
                  <a:schemeClr val="bg1"/>
                </a:solidFill>
              </a:rPr>
              <a:t>The main use of this technique  : </a:t>
            </a:r>
          </a:p>
          <a:p>
            <a:pPr algn="l">
              <a:buNone/>
            </a:pPr>
            <a:r>
              <a:rPr lang="en-US" dirty="0" smtClean="0">
                <a:solidFill>
                  <a:schemeClr val="bg1"/>
                </a:solidFill>
              </a:rPr>
              <a:t> </a:t>
            </a:r>
            <a:r>
              <a:rPr lang="en-US" sz="4400" dirty="0" smtClean="0">
                <a:solidFill>
                  <a:schemeClr val="bg1"/>
                </a:solidFill>
              </a:rPr>
              <a:t>.</a:t>
            </a:r>
            <a:r>
              <a:rPr lang="en-US" dirty="0" smtClean="0">
                <a:solidFill>
                  <a:schemeClr val="bg1"/>
                </a:solidFill>
              </a:rPr>
              <a:t> in children, when biliary atresia is suspected.</a:t>
            </a:r>
            <a:endParaRPr lang="en-US" dirty="0" smtClean="0"/>
          </a:p>
          <a:p>
            <a:pPr algn="l"/>
            <a:r>
              <a:rPr lang="en-US" dirty="0" smtClean="0">
                <a:solidFill>
                  <a:schemeClr val="bg1"/>
                </a:solidFill>
              </a:rPr>
              <a:t>in patients with suspected biliary leak following biliary surgery. Excretion of the radionuclide tracer from the biliary tree into the peritoneal cavity is diagnostic of a leak. </a:t>
            </a:r>
          </a:p>
          <a:p>
            <a:pPr algn="l"/>
            <a:r>
              <a:rPr lang="en-US" dirty="0" smtClean="0">
                <a:solidFill>
                  <a:schemeClr val="bg1"/>
                </a:solidFill>
              </a:rPr>
              <a:t>The technique may also be used in acute </a:t>
            </a:r>
            <a:r>
              <a:rPr lang="en-US" dirty="0" err="1" smtClean="0">
                <a:solidFill>
                  <a:schemeClr val="bg1"/>
                </a:solidFill>
              </a:rPr>
              <a:t>cholecystitis</a:t>
            </a:r>
            <a:r>
              <a:rPr lang="en-US" dirty="0" smtClean="0">
                <a:solidFill>
                  <a:schemeClr val="bg1"/>
                </a:solidFill>
              </a:rPr>
              <a:t> (with non-filling of the gall bladder in cases of an impacted stone in the cystic duct.</a:t>
            </a:r>
            <a:endParaRPr lang="en-US" dirty="0"/>
          </a:p>
        </p:txBody>
      </p:sp>
    </p:spTree>
    <p:extLst>
      <p:ext uri="{BB962C8B-B14F-4D97-AF65-F5344CB8AC3E}">
        <p14:creationId xmlns:p14="http://schemas.microsoft.com/office/powerpoint/2010/main" val="5148654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CF2D3A93-9CC1-4FC9-917E-15CA021848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801" y="575959"/>
            <a:ext cx="8902398" cy="5706082"/>
          </a:xfrm>
        </p:spPr>
      </p:pic>
    </p:spTree>
    <p:extLst>
      <p:ext uri="{BB962C8B-B14F-4D97-AF65-F5344CB8AC3E}">
        <p14:creationId xmlns:p14="http://schemas.microsoft.com/office/powerpoint/2010/main" val="38463764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3" descr="acute cholecytitis in HIDA scan.jpg"/>
          <p:cNvPicPr>
            <a:picLocks noChangeAspect="1"/>
          </p:cNvPicPr>
          <p:nvPr/>
        </p:nvPicPr>
        <p:blipFill>
          <a:blip r:embed="rId2"/>
          <a:srcRect/>
          <a:stretch>
            <a:fillRect/>
          </a:stretch>
        </p:blipFill>
        <p:spPr bwMode="auto">
          <a:xfrm>
            <a:off x="609600" y="381000"/>
            <a:ext cx="7720577" cy="579596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6D205B2-5D52-4C45-BAA3-64F22B7531C1}"/>
              </a:ext>
            </a:extLst>
          </p:cNvPr>
          <p:cNvSpPr>
            <a:spLocks noGrp="1"/>
          </p:cNvSpPr>
          <p:nvPr>
            <p:ph idx="1"/>
          </p:nvPr>
        </p:nvSpPr>
        <p:spPr>
          <a:xfrm>
            <a:off x="857250" y="533400"/>
            <a:ext cx="7429499" cy="5562600"/>
          </a:xfrm>
        </p:spPr>
        <p:txBody>
          <a:bodyPr/>
          <a:lstStyle/>
          <a:p>
            <a:pPr algn="l"/>
            <a:r>
              <a:rPr lang="en-US" dirty="0" smtClean="0">
                <a:solidFill>
                  <a:schemeClr val="bg1"/>
                </a:solidFill>
              </a:rPr>
              <a:t>Technetium-99m </a:t>
            </a:r>
            <a:r>
              <a:rPr lang="en-US" dirty="0" smtClean="0"/>
              <a:t>⁹⁹ᵐ</a:t>
            </a:r>
            <a:r>
              <a:rPr lang="en-US" dirty="0" err="1" smtClean="0"/>
              <a:t>Tc</a:t>
            </a:r>
            <a:r>
              <a:rPr lang="en-US" dirty="0" smtClean="0">
                <a:solidFill>
                  <a:schemeClr val="bg1"/>
                </a:solidFill>
              </a:rPr>
              <a:t>  </a:t>
            </a:r>
            <a:r>
              <a:rPr lang="en-US" dirty="0">
                <a:solidFill>
                  <a:schemeClr val="bg1"/>
                </a:solidFill>
              </a:rPr>
              <a:t>can be used in ionic form (as the </a:t>
            </a:r>
            <a:r>
              <a:rPr lang="en-US" dirty="0" err="1">
                <a:solidFill>
                  <a:schemeClr val="bg1"/>
                </a:solidFill>
              </a:rPr>
              <a:t>pertechnetate</a:t>
            </a:r>
            <a:r>
              <a:rPr lang="en-US" dirty="0">
                <a:solidFill>
                  <a:schemeClr val="bg1"/>
                </a:solidFill>
              </a:rPr>
              <a:t>) to detect ectopic gastric mucosa in Meckel’s diverticulum, but it is usually tagged to other substances. For example, a complex organic phosphate labelled with </a:t>
            </a:r>
            <a:r>
              <a:rPr lang="en-US" dirty="0" smtClean="0"/>
              <a:t>⁹⁹ᵐ</a:t>
            </a:r>
            <a:r>
              <a:rPr lang="en-US" dirty="0" err="1" smtClean="0"/>
              <a:t>Tc</a:t>
            </a:r>
            <a:r>
              <a:rPr lang="en-US" dirty="0" smtClean="0"/>
              <a:t> </a:t>
            </a:r>
            <a:r>
              <a:rPr lang="en-US" dirty="0" smtClean="0">
                <a:solidFill>
                  <a:schemeClr val="bg1"/>
                </a:solidFill>
              </a:rPr>
              <a:t>will </a:t>
            </a:r>
            <a:r>
              <a:rPr lang="en-US" dirty="0">
                <a:solidFill>
                  <a:schemeClr val="bg1"/>
                </a:solidFill>
              </a:rPr>
              <a:t>be taken up by the bones  and can be used to visualize the skeleton .</a:t>
            </a:r>
          </a:p>
          <a:p>
            <a:pPr algn="l"/>
            <a:r>
              <a:rPr lang="en-US" dirty="0">
                <a:solidFill>
                  <a:schemeClr val="bg1"/>
                </a:solidFill>
              </a:rPr>
              <a:t> Particles are used in lung perfusion images; macroaggregates of albumin with a particle size of 10–75 µm when injected intravenously are trapped in the pulmonary capillaries. If the macroaggregates are </a:t>
            </a:r>
            <a:r>
              <a:rPr lang="en-US" dirty="0" err="1">
                <a:solidFill>
                  <a:schemeClr val="bg1"/>
                </a:solidFill>
              </a:rPr>
              <a:t>labelled</a:t>
            </a:r>
            <a:r>
              <a:rPr lang="en-US" dirty="0">
                <a:solidFill>
                  <a:schemeClr val="bg1"/>
                </a:solidFill>
              </a:rPr>
              <a:t> </a:t>
            </a:r>
            <a:r>
              <a:rPr lang="en-US" dirty="0" smtClean="0">
                <a:solidFill>
                  <a:schemeClr val="bg1"/>
                </a:solidFill>
              </a:rPr>
              <a:t>with </a:t>
            </a:r>
            <a:r>
              <a:rPr lang="en-US" dirty="0" smtClean="0"/>
              <a:t>⁹⁹ᵐ</a:t>
            </a:r>
            <a:r>
              <a:rPr lang="en-US" dirty="0" err="1" smtClean="0"/>
              <a:t>Tc</a:t>
            </a:r>
            <a:r>
              <a:rPr lang="en-US" dirty="0" smtClean="0">
                <a:solidFill>
                  <a:schemeClr val="bg1"/>
                </a:solidFill>
              </a:rPr>
              <a:t> , </a:t>
            </a:r>
            <a:r>
              <a:rPr lang="en-US" dirty="0">
                <a:solidFill>
                  <a:schemeClr val="bg1"/>
                </a:solidFill>
              </a:rPr>
              <a:t>then the blood flow to the lungs can be visualized.</a:t>
            </a:r>
          </a:p>
        </p:txBody>
      </p:sp>
    </p:spTree>
    <p:extLst>
      <p:ext uri="{BB962C8B-B14F-4D97-AF65-F5344CB8AC3E}">
        <p14:creationId xmlns:p14="http://schemas.microsoft.com/office/powerpoint/2010/main" val="40380735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2" descr="HIDA baby scan in atresia.jpg"/>
          <p:cNvPicPr>
            <a:picLocks noChangeAspect="1"/>
          </p:cNvPicPr>
          <p:nvPr/>
        </p:nvPicPr>
        <p:blipFill>
          <a:blip r:embed="rId2"/>
          <a:srcRect/>
          <a:stretch>
            <a:fillRect/>
          </a:stretch>
        </p:blipFill>
        <p:spPr bwMode="auto">
          <a:xfrm>
            <a:off x="838200" y="1066800"/>
            <a:ext cx="6854825" cy="5145087"/>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1" descr="A.jpg"/>
          <p:cNvPicPr>
            <a:picLocks noChangeAspect="1"/>
          </p:cNvPicPr>
          <p:nvPr/>
        </p:nvPicPr>
        <p:blipFill>
          <a:blip r:embed="rId2"/>
          <a:stretch>
            <a:fillRect/>
          </a:stretch>
        </p:blipFill>
        <p:spPr>
          <a:xfrm>
            <a:off x="1219200" y="914400"/>
            <a:ext cx="6828889" cy="5127018"/>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6060" y="304800"/>
            <a:ext cx="7429499" cy="533400"/>
          </a:xfrm>
        </p:spPr>
        <p:txBody>
          <a:bodyPr>
            <a:normAutofit fontScale="90000"/>
          </a:bodyPr>
          <a:lstStyle/>
          <a:p>
            <a:pPr algn="ctr"/>
            <a:r>
              <a:rPr lang="en-US" dirty="0" smtClean="0">
                <a:solidFill>
                  <a:srgbClr val="C00000"/>
                </a:solidFill>
              </a:rPr>
              <a:t>RENAL radionuclide examination</a:t>
            </a:r>
            <a:br>
              <a:rPr lang="en-US" dirty="0" smtClean="0">
                <a:solidFill>
                  <a:srgbClr val="C00000"/>
                </a:solidFill>
              </a:rPr>
            </a:br>
            <a:endParaRPr lang="ar-LY" dirty="0"/>
          </a:p>
        </p:txBody>
      </p:sp>
      <p:sp>
        <p:nvSpPr>
          <p:cNvPr id="3" name="عنصر نائب للمحتوى 2"/>
          <p:cNvSpPr>
            <a:spLocks noGrp="1"/>
          </p:cNvSpPr>
          <p:nvPr>
            <p:ph idx="1"/>
          </p:nvPr>
        </p:nvSpPr>
        <p:spPr>
          <a:xfrm>
            <a:off x="609600" y="838200"/>
            <a:ext cx="8001000" cy="5486400"/>
          </a:xfrm>
        </p:spPr>
        <p:txBody>
          <a:bodyPr>
            <a:normAutofit fontScale="55000" lnSpcReduction="20000"/>
          </a:bodyPr>
          <a:lstStyle/>
          <a:p>
            <a:pPr algn="l"/>
            <a:r>
              <a:rPr lang="en-US" sz="4400" dirty="0" smtClean="0">
                <a:solidFill>
                  <a:schemeClr val="bg1"/>
                </a:solidFill>
              </a:rPr>
              <a:t>Radionuclide techniques for studying the kidneys include:</a:t>
            </a:r>
          </a:p>
          <a:p>
            <a:pPr algn="l">
              <a:buNone/>
            </a:pPr>
            <a:r>
              <a:rPr lang="en-US" sz="4400" dirty="0" smtClean="0">
                <a:solidFill>
                  <a:schemeClr val="bg1"/>
                </a:solidFill>
              </a:rPr>
              <a:t> • Dynamic renal </a:t>
            </a:r>
            <a:r>
              <a:rPr lang="en-US" sz="4400" dirty="0" err="1" smtClean="0">
                <a:solidFill>
                  <a:schemeClr val="bg1"/>
                </a:solidFill>
              </a:rPr>
              <a:t>scintigraphy</a:t>
            </a:r>
            <a:r>
              <a:rPr lang="en-US" sz="4400" dirty="0" smtClean="0">
                <a:solidFill>
                  <a:schemeClr val="bg1"/>
                </a:solidFill>
              </a:rPr>
              <a:t>: study the renal function &amp; </a:t>
            </a:r>
            <a:r>
              <a:rPr lang="en-US" sz="4400" dirty="0" err="1" smtClean="0">
                <a:solidFill>
                  <a:schemeClr val="bg1"/>
                </a:solidFill>
              </a:rPr>
              <a:t>hydronephrosis</a:t>
            </a:r>
            <a:r>
              <a:rPr lang="en-US" sz="4400" dirty="0" smtClean="0">
                <a:solidFill>
                  <a:schemeClr val="bg1"/>
                </a:solidFill>
              </a:rPr>
              <a:t> for surgical purpose </a:t>
            </a:r>
            <a:r>
              <a:rPr lang="en-US" sz="4400" dirty="0" smtClean="0">
                <a:solidFill>
                  <a:schemeClr val="bg1"/>
                </a:solidFill>
              </a:rPr>
              <a:t>.</a:t>
            </a:r>
          </a:p>
          <a:p>
            <a:pPr algn="l">
              <a:buNone/>
            </a:pPr>
            <a:endParaRPr lang="en-US" sz="4400" dirty="0" smtClean="0">
              <a:solidFill>
                <a:schemeClr val="bg1"/>
              </a:solidFill>
            </a:endParaRPr>
          </a:p>
          <a:p>
            <a:pPr algn="l">
              <a:buNone/>
            </a:pPr>
            <a:r>
              <a:rPr lang="en-US" sz="4400" dirty="0" smtClean="0">
                <a:solidFill>
                  <a:schemeClr val="bg1"/>
                </a:solidFill>
              </a:rPr>
              <a:t> • Static renal </a:t>
            </a:r>
            <a:r>
              <a:rPr lang="en-US" sz="4400" dirty="0" err="1" smtClean="0">
                <a:solidFill>
                  <a:schemeClr val="bg1"/>
                </a:solidFill>
              </a:rPr>
              <a:t>scinitgraphy</a:t>
            </a:r>
            <a:r>
              <a:rPr lang="en-US" sz="4400" dirty="0" smtClean="0">
                <a:solidFill>
                  <a:schemeClr val="bg1"/>
                </a:solidFill>
              </a:rPr>
              <a:t>:  study the morphology structure &amp; shape (renal scar, kidney anomalies as horseshoe &amp; ectopic kidney), although the advent of CT and ultrasound has reduced the need for such scans. </a:t>
            </a:r>
          </a:p>
          <a:p>
            <a:pPr algn="l">
              <a:buNone/>
            </a:pPr>
            <a:endParaRPr lang="en-US" sz="4400" dirty="0" smtClean="0">
              <a:solidFill>
                <a:schemeClr val="bg1"/>
              </a:solidFill>
            </a:endParaRPr>
          </a:p>
          <a:p>
            <a:pPr algn="l">
              <a:buNone/>
            </a:pPr>
            <a:r>
              <a:rPr lang="en-US" sz="4400" dirty="0" smtClean="0">
                <a:solidFill>
                  <a:schemeClr val="bg1"/>
                </a:solidFill>
              </a:rPr>
              <a:t>• Radionuclide cystography: study of VUR reflux in </a:t>
            </a:r>
            <a:r>
              <a:rPr lang="en-US" sz="4400" dirty="0" smtClean="0">
                <a:solidFill>
                  <a:schemeClr val="bg1"/>
                </a:solidFill>
              </a:rPr>
              <a:t>children.</a:t>
            </a:r>
            <a:endParaRPr lang="en-US" sz="4400" dirty="0" smtClean="0">
              <a:solidFill>
                <a:schemeClr val="bg1"/>
              </a:solidFill>
            </a:endParaRPr>
          </a:p>
          <a:p>
            <a:pPr algn="l"/>
            <a:endParaRPr lang="ar-LY"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927A37-A4A3-4D29-8E88-878084807F20}"/>
              </a:ext>
            </a:extLst>
          </p:cNvPr>
          <p:cNvSpPr>
            <a:spLocks noGrp="1"/>
          </p:cNvSpPr>
          <p:nvPr>
            <p:ph type="title"/>
          </p:nvPr>
        </p:nvSpPr>
        <p:spPr>
          <a:xfrm>
            <a:off x="856060" y="228600"/>
            <a:ext cx="7429499" cy="1143000"/>
          </a:xfrm>
        </p:spPr>
        <p:txBody>
          <a:bodyPr/>
          <a:lstStyle/>
          <a:p>
            <a:pPr algn="ctr"/>
            <a:r>
              <a:rPr lang="en-US" dirty="0" smtClean="0">
                <a:solidFill>
                  <a:srgbClr val="C00000"/>
                </a:solidFill>
              </a:rPr>
              <a:t>Dynamic renal </a:t>
            </a:r>
            <a:r>
              <a:rPr lang="en-US" dirty="0" err="1" smtClean="0">
                <a:solidFill>
                  <a:srgbClr val="C00000"/>
                </a:solidFill>
              </a:rPr>
              <a:t>scintigraphy</a:t>
            </a:r>
            <a:r>
              <a:rPr lang="en-US" dirty="0" smtClean="0">
                <a:solidFill>
                  <a:srgbClr val="C00000"/>
                </a:solidFill>
              </a:rPr>
              <a:t/>
            </a:r>
            <a:br>
              <a:rPr lang="en-US" dirty="0" smtClean="0">
                <a:solidFill>
                  <a:srgbClr val="C00000"/>
                </a:solidFill>
              </a:rPr>
            </a:br>
            <a:r>
              <a:rPr lang="en-US" dirty="0" err="1" smtClean="0">
                <a:solidFill>
                  <a:srgbClr val="C00000"/>
                </a:solidFill>
              </a:rPr>
              <a:t>renogam</a:t>
            </a:r>
            <a:endParaRPr lang="en-US" dirty="0">
              <a:solidFill>
                <a:srgbClr val="C00000"/>
              </a:solidFill>
            </a:endParaRPr>
          </a:p>
        </p:txBody>
      </p:sp>
      <p:sp>
        <p:nvSpPr>
          <p:cNvPr id="3" name="Content Placeholder 2">
            <a:extLst>
              <a:ext uri="{FF2B5EF4-FFF2-40B4-BE49-F238E27FC236}">
                <a16:creationId xmlns:a16="http://schemas.microsoft.com/office/drawing/2014/main" xmlns="" id="{2992D3F9-FB87-42B2-86D2-167A8E81BDA8}"/>
              </a:ext>
            </a:extLst>
          </p:cNvPr>
          <p:cNvSpPr>
            <a:spLocks noGrp="1"/>
          </p:cNvSpPr>
          <p:nvPr>
            <p:ph idx="1"/>
          </p:nvPr>
        </p:nvSpPr>
        <p:spPr>
          <a:xfrm>
            <a:off x="152400" y="1371600"/>
            <a:ext cx="8686800" cy="5257799"/>
          </a:xfrm>
        </p:spPr>
        <p:txBody>
          <a:bodyPr>
            <a:noAutofit/>
          </a:bodyPr>
          <a:lstStyle/>
          <a:p>
            <a:pPr algn="l"/>
            <a:r>
              <a:rPr lang="en-US" sz="2400" dirty="0" smtClean="0">
                <a:solidFill>
                  <a:schemeClr val="bg1"/>
                </a:solidFill>
              </a:rPr>
              <a:t>The two </a:t>
            </a:r>
            <a:r>
              <a:rPr lang="en-US" sz="2400" dirty="0" err="1" smtClean="0">
                <a:solidFill>
                  <a:schemeClr val="bg1"/>
                </a:solidFill>
              </a:rPr>
              <a:t>radionuclides</a:t>
            </a:r>
            <a:r>
              <a:rPr lang="en-US" sz="2400" dirty="0" smtClean="0">
                <a:solidFill>
                  <a:schemeClr val="bg1"/>
                </a:solidFill>
              </a:rPr>
              <a:t> of choice are: </a:t>
            </a:r>
          </a:p>
          <a:p>
            <a:pPr algn="l"/>
            <a:r>
              <a:rPr lang="en-US" sz="2400" b="1" dirty="0" smtClean="0">
                <a:solidFill>
                  <a:srgbClr val="FFC000"/>
                </a:solidFill>
              </a:rPr>
              <a:t>Tc-99m DTPA</a:t>
            </a:r>
            <a:r>
              <a:rPr lang="en-US" sz="2400" dirty="0" smtClean="0">
                <a:solidFill>
                  <a:schemeClr val="bg1"/>
                </a:solidFill>
              </a:rPr>
              <a:t>= </a:t>
            </a:r>
            <a:r>
              <a:rPr lang="en-US" sz="2400" b="1" i="1" dirty="0" err="1" smtClean="0">
                <a:solidFill>
                  <a:srgbClr val="FFC000"/>
                </a:solidFill>
              </a:rPr>
              <a:t>D</a:t>
            </a:r>
            <a:r>
              <a:rPr lang="en-US" sz="2400" b="1" i="1" dirty="0" err="1" smtClean="0"/>
              <a:t>iethylene</a:t>
            </a:r>
            <a:r>
              <a:rPr lang="en-US" sz="2400" b="1" i="1" dirty="0" smtClean="0">
                <a:solidFill>
                  <a:srgbClr val="FFC000"/>
                </a:solidFill>
              </a:rPr>
              <a:t> </a:t>
            </a:r>
            <a:r>
              <a:rPr lang="en-US" sz="2400" b="1" i="1" dirty="0" smtClean="0"/>
              <a:t> </a:t>
            </a:r>
            <a:r>
              <a:rPr lang="en-US" sz="2400" b="1" i="1" dirty="0" err="1" smtClean="0">
                <a:solidFill>
                  <a:srgbClr val="FFC000"/>
                </a:solidFill>
              </a:rPr>
              <a:t>T</a:t>
            </a:r>
            <a:r>
              <a:rPr lang="en-US" sz="2400" b="1" i="1" dirty="0" err="1" smtClean="0"/>
              <a:t>riamine</a:t>
            </a:r>
            <a:r>
              <a:rPr lang="en-US" sz="2400" b="1" i="1" dirty="0" smtClean="0"/>
              <a:t> </a:t>
            </a:r>
            <a:r>
              <a:rPr lang="en-US" sz="2400" b="1" i="1" dirty="0" err="1" smtClean="0">
                <a:solidFill>
                  <a:srgbClr val="FFC000"/>
                </a:solidFill>
              </a:rPr>
              <a:t>P</a:t>
            </a:r>
            <a:r>
              <a:rPr lang="en-US" sz="2400" b="1" i="1" dirty="0" err="1" smtClean="0"/>
              <a:t>enta</a:t>
            </a:r>
            <a:r>
              <a:rPr lang="en-US" sz="2400" b="1" i="1" dirty="0" err="1" smtClean="0">
                <a:solidFill>
                  <a:srgbClr val="FFC000"/>
                </a:solidFill>
              </a:rPr>
              <a:t>A</a:t>
            </a:r>
            <a:r>
              <a:rPr lang="en-US" sz="2400" b="1" i="1" dirty="0" err="1" smtClean="0"/>
              <a:t>cetate</a:t>
            </a:r>
            <a:r>
              <a:rPr lang="en-US" sz="2400" b="1" i="1" dirty="0" smtClean="0"/>
              <a:t>, </a:t>
            </a:r>
            <a:r>
              <a:rPr lang="en-US" sz="2400" dirty="0" smtClean="0">
                <a:solidFill>
                  <a:schemeClr val="bg1"/>
                </a:solidFill>
              </a:rPr>
              <a:t>filtered by the </a:t>
            </a:r>
            <a:r>
              <a:rPr lang="en-US" sz="2400" dirty="0" err="1" smtClean="0">
                <a:solidFill>
                  <a:schemeClr val="bg1"/>
                </a:solidFill>
              </a:rPr>
              <a:t>glomeruli</a:t>
            </a:r>
            <a:r>
              <a:rPr lang="en-US" sz="2400" dirty="0" smtClean="0">
                <a:solidFill>
                  <a:schemeClr val="bg1"/>
                </a:solidFill>
              </a:rPr>
              <a:t> and is not absorbed or secreted by the tubules , used in adult with normal RFT. </a:t>
            </a:r>
          </a:p>
          <a:p>
            <a:pPr algn="l"/>
            <a:r>
              <a:rPr lang="en-US" sz="2400" b="1" dirty="0" smtClean="0">
                <a:solidFill>
                  <a:srgbClr val="FFC000"/>
                </a:solidFill>
              </a:rPr>
              <a:t>Tc-99m MAG3</a:t>
            </a:r>
            <a:r>
              <a:rPr lang="en-US" sz="2400" b="1" i="1" dirty="0" smtClean="0">
                <a:solidFill>
                  <a:srgbClr val="FFC000"/>
                </a:solidFill>
              </a:rPr>
              <a:t> </a:t>
            </a:r>
            <a:r>
              <a:rPr lang="en-US" sz="2400" b="1" i="1" dirty="0" smtClean="0"/>
              <a:t>= </a:t>
            </a:r>
            <a:r>
              <a:rPr lang="en-US" sz="2400" b="1" i="1" dirty="0" err="1" smtClean="0">
                <a:solidFill>
                  <a:srgbClr val="FFC000"/>
                </a:solidFill>
              </a:rPr>
              <a:t>M</a:t>
            </a:r>
            <a:r>
              <a:rPr lang="en-US" sz="2400" b="1" i="1" dirty="0" err="1" smtClean="0"/>
              <a:t>ercapto</a:t>
            </a:r>
            <a:r>
              <a:rPr lang="en-US" sz="2400" b="1" i="1" dirty="0" smtClean="0"/>
              <a:t> </a:t>
            </a:r>
            <a:r>
              <a:rPr lang="en-US" sz="2400" b="1" i="1" dirty="0" smtClean="0">
                <a:solidFill>
                  <a:srgbClr val="FFC000"/>
                </a:solidFill>
              </a:rPr>
              <a:t>A</a:t>
            </a:r>
            <a:r>
              <a:rPr lang="en-US" sz="2400" b="1" i="1" dirty="0" smtClean="0"/>
              <a:t>cetyl </a:t>
            </a:r>
            <a:r>
              <a:rPr lang="en-US" sz="2400" b="1" i="1" dirty="0" err="1" smtClean="0"/>
              <a:t>tri</a:t>
            </a:r>
            <a:r>
              <a:rPr lang="en-US" sz="2400" b="1" i="1" dirty="0" err="1" smtClean="0">
                <a:solidFill>
                  <a:srgbClr val="FFC000"/>
                </a:solidFill>
              </a:rPr>
              <a:t>G</a:t>
            </a:r>
            <a:r>
              <a:rPr lang="en-US" sz="2400" b="1" i="1" dirty="0" err="1" smtClean="0"/>
              <a:t>lycrine</a:t>
            </a:r>
            <a:r>
              <a:rPr lang="en-US" sz="2400" b="1" i="1" dirty="0" smtClean="0"/>
              <a:t>,</a:t>
            </a:r>
            <a:r>
              <a:rPr lang="en-US" sz="2400" dirty="0" smtClean="0">
                <a:solidFill>
                  <a:schemeClr val="bg1"/>
                </a:solidFill>
              </a:rPr>
              <a:t> filtered by the </a:t>
            </a:r>
            <a:r>
              <a:rPr lang="en-US" sz="2400" dirty="0" err="1" smtClean="0">
                <a:solidFill>
                  <a:schemeClr val="bg1"/>
                </a:solidFill>
              </a:rPr>
              <a:t>glomeruli</a:t>
            </a:r>
            <a:r>
              <a:rPr lang="en-US" sz="2400" dirty="0" smtClean="0">
                <a:solidFill>
                  <a:schemeClr val="bg1"/>
                </a:solidFill>
              </a:rPr>
              <a:t> and secreted by the tubules, used in children &amp; adult with  poor function RFT .</a:t>
            </a:r>
          </a:p>
          <a:p>
            <a:pPr algn="l"/>
            <a:r>
              <a:rPr lang="en-US" sz="2400" dirty="0" smtClean="0">
                <a:solidFill>
                  <a:schemeClr val="bg1"/>
                </a:solidFill>
              </a:rPr>
              <a:t> given  intravenously</a:t>
            </a:r>
            <a:r>
              <a:rPr lang="en-US" sz="2400" dirty="0">
                <a:solidFill>
                  <a:schemeClr val="bg1"/>
                </a:solidFill>
              </a:rPr>
              <a:t>, their passage through the kidney can be observed with a </a:t>
            </a:r>
            <a:r>
              <a:rPr lang="en-US" sz="2400" dirty="0" smtClean="0">
                <a:solidFill>
                  <a:schemeClr val="bg1"/>
                </a:solidFill>
              </a:rPr>
              <a:t>gamma camera.</a:t>
            </a:r>
            <a:endParaRPr lang="en-US" sz="2400" dirty="0">
              <a:solidFill>
                <a:schemeClr val="bg1"/>
              </a:solidFill>
            </a:endParaRPr>
          </a:p>
        </p:txBody>
      </p:sp>
    </p:spTree>
    <p:extLst>
      <p:ext uri="{BB962C8B-B14F-4D97-AF65-F5344CB8AC3E}">
        <p14:creationId xmlns:p14="http://schemas.microsoft.com/office/powerpoint/2010/main" val="35525555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36A422B-D5DA-41AC-9BB0-A1F2E2235796}"/>
              </a:ext>
            </a:extLst>
          </p:cNvPr>
          <p:cNvSpPr>
            <a:spLocks noGrp="1"/>
          </p:cNvSpPr>
          <p:nvPr>
            <p:ph idx="1"/>
          </p:nvPr>
        </p:nvSpPr>
        <p:spPr>
          <a:xfrm>
            <a:off x="228600" y="228600"/>
            <a:ext cx="8534400" cy="6019800"/>
          </a:xfrm>
        </p:spPr>
        <p:txBody>
          <a:bodyPr>
            <a:noAutofit/>
          </a:bodyPr>
          <a:lstStyle/>
          <a:p>
            <a:pPr algn="l"/>
            <a:r>
              <a:rPr lang="en-US" sz="2400" dirty="0">
                <a:solidFill>
                  <a:schemeClr val="bg1"/>
                </a:solidFill>
              </a:rPr>
              <a:t>The gamma camera is positioned </a:t>
            </a:r>
            <a:r>
              <a:rPr lang="en-US" sz="2400" dirty="0" err="1">
                <a:solidFill>
                  <a:schemeClr val="bg1"/>
                </a:solidFill>
              </a:rPr>
              <a:t>posteriorly</a:t>
            </a:r>
            <a:r>
              <a:rPr lang="en-US" sz="2400" dirty="0">
                <a:solidFill>
                  <a:schemeClr val="bg1"/>
                </a:solidFill>
              </a:rPr>
              <a:t> </a:t>
            </a:r>
            <a:r>
              <a:rPr lang="en-US" sz="2400" dirty="0" smtClean="0">
                <a:solidFill>
                  <a:schemeClr val="bg1"/>
                </a:solidFill>
              </a:rPr>
              <a:t>to </a:t>
            </a:r>
            <a:r>
              <a:rPr lang="en-US" sz="2400" dirty="0">
                <a:solidFill>
                  <a:schemeClr val="bg1"/>
                </a:solidFill>
              </a:rPr>
              <a:t>the kidneys </a:t>
            </a:r>
            <a:r>
              <a:rPr lang="en-US" sz="2400" dirty="0" smtClean="0">
                <a:solidFill>
                  <a:schemeClr val="bg1"/>
                </a:solidFill>
              </a:rPr>
              <a:t>&amp; </a:t>
            </a:r>
            <a:r>
              <a:rPr lang="en-US" sz="2400" dirty="0">
                <a:solidFill>
                  <a:schemeClr val="bg1"/>
                </a:solidFill>
              </a:rPr>
              <a:t>a rapid injection of the </a:t>
            </a:r>
            <a:r>
              <a:rPr lang="en-US" sz="2400" dirty="0" smtClean="0">
                <a:solidFill>
                  <a:schemeClr val="bg1"/>
                </a:solidFill>
              </a:rPr>
              <a:t>radioactive drug </a:t>
            </a:r>
            <a:r>
              <a:rPr lang="en-US" sz="2400" dirty="0">
                <a:solidFill>
                  <a:schemeClr val="bg1"/>
                </a:solidFill>
              </a:rPr>
              <a:t>is given. </a:t>
            </a:r>
            <a:endParaRPr lang="en-US" sz="2400" dirty="0" smtClean="0">
              <a:solidFill>
                <a:schemeClr val="bg1"/>
              </a:solidFill>
            </a:endParaRPr>
          </a:p>
          <a:p>
            <a:pPr algn="l"/>
            <a:r>
              <a:rPr lang="en-US" sz="2400" dirty="0" smtClean="0">
                <a:solidFill>
                  <a:schemeClr val="bg1"/>
                </a:solidFill>
              </a:rPr>
              <a:t>Early </a:t>
            </a:r>
            <a:r>
              <a:rPr lang="en-US" sz="2400" dirty="0">
                <a:solidFill>
                  <a:schemeClr val="bg1"/>
                </a:solidFill>
              </a:rPr>
              <a:t>images show the major blood vessels and both </a:t>
            </a:r>
            <a:r>
              <a:rPr lang="en-US" sz="2400" dirty="0" smtClean="0">
                <a:solidFill>
                  <a:schemeClr val="bg1"/>
                </a:solidFill>
              </a:rPr>
              <a:t>kidneys, at 1</a:t>
            </a:r>
            <a:r>
              <a:rPr lang="en-US" sz="2400" baseline="30000" dirty="0" smtClean="0">
                <a:solidFill>
                  <a:schemeClr val="bg1"/>
                </a:solidFill>
              </a:rPr>
              <a:t>st</a:t>
            </a:r>
            <a:r>
              <a:rPr lang="en-US" sz="2400" dirty="0" smtClean="0">
                <a:solidFill>
                  <a:schemeClr val="bg1"/>
                </a:solidFill>
              </a:rPr>
              <a:t> minute, activity </a:t>
            </a:r>
            <a:r>
              <a:rPr lang="en-US" sz="2400" dirty="0">
                <a:solidFill>
                  <a:schemeClr val="bg1"/>
                </a:solidFill>
              </a:rPr>
              <a:t>is then seen in the renal parenchyma and by 5 minutes the collecting systems should be visible. Serial images over 20 minutes show progressive excretion and clearance of activity from the kidneys. Computerized quantitative assessment enables a renogram curve to be produced and the relative function of each kidney to be calculated.</a:t>
            </a:r>
          </a:p>
        </p:txBody>
      </p:sp>
    </p:spTree>
    <p:extLst>
      <p:ext uri="{BB962C8B-B14F-4D97-AF65-F5344CB8AC3E}">
        <p14:creationId xmlns:p14="http://schemas.microsoft.com/office/powerpoint/2010/main" val="37417135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53BD2A33-E750-42FD-8D6F-72844D990A3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0"/>
            <a:ext cx="8001000" cy="6745336"/>
          </a:xfrm>
        </p:spPr>
      </p:pic>
    </p:spTree>
    <p:extLst>
      <p:ext uri="{BB962C8B-B14F-4D97-AF65-F5344CB8AC3E}">
        <p14:creationId xmlns:p14="http://schemas.microsoft.com/office/powerpoint/2010/main" val="36622945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6060" y="381000"/>
            <a:ext cx="7429499" cy="990600"/>
          </a:xfrm>
        </p:spPr>
        <p:txBody>
          <a:bodyPr>
            <a:normAutofit fontScale="90000"/>
          </a:bodyPr>
          <a:lstStyle/>
          <a:p>
            <a:pPr algn="ctr"/>
            <a:r>
              <a:rPr lang="en-US" dirty="0" smtClean="0">
                <a:solidFill>
                  <a:srgbClr val="C00000"/>
                </a:solidFill>
              </a:rPr>
              <a:t>Static renal </a:t>
            </a:r>
            <a:r>
              <a:rPr lang="en-US" dirty="0" err="1" smtClean="0">
                <a:solidFill>
                  <a:srgbClr val="C00000"/>
                </a:solidFill>
              </a:rPr>
              <a:t>scintigraphy</a:t>
            </a:r>
            <a:r>
              <a:rPr lang="en-US" dirty="0" smtClean="0">
                <a:solidFill>
                  <a:srgbClr val="C00000"/>
                </a:solidFill>
              </a:rPr>
              <a:t/>
            </a:r>
            <a:br>
              <a:rPr lang="en-US" dirty="0" smtClean="0">
                <a:solidFill>
                  <a:srgbClr val="C00000"/>
                </a:solidFill>
              </a:rPr>
            </a:br>
            <a:endParaRPr lang="ar-LY" dirty="0"/>
          </a:p>
        </p:txBody>
      </p:sp>
      <p:sp>
        <p:nvSpPr>
          <p:cNvPr id="3" name="عنصر نائب للمحتوى 2"/>
          <p:cNvSpPr>
            <a:spLocks noGrp="1"/>
          </p:cNvSpPr>
          <p:nvPr>
            <p:ph idx="1"/>
          </p:nvPr>
        </p:nvSpPr>
        <p:spPr>
          <a:xfrm>
            <a:off x="856060" y="1371600"/>
            <a:ext cx="7429499" cy="4953000"/>
          </a:xfrm>
        </p:spPr>
        <p:txBody>
          <a:bodyPr/>
          <a:lstStyle/>
          <a:p>
            <a:pPr algn="l"/>
            <a:r>
              <a:rPr lang="en-US" dirty="0" smtClean="0">
                <a:solidFill>
                  <a:schemeClr val="bg1"/>
                </a:solidFill>
              </a:rPr>
              <a:t>The radionuclide of choice is </a:t>
            </a:r>
          </a:p>
          <a:p>
            <a:pPr algn="l"/>
            <a:r>
              <a:rPr lang="en-US" b="1" dirty="0" smtClean="0">
                <a:solidFill>
                  <a:srgbClr val="FFC000"/>
                </a:solidFill>
              </a:rPr>
              <a:t>Tc-99m DMSA</a:t>
            </a:r>
            <a:r>
              <a:rPr lang="en-US" b="1" i="1" dirty="0" smtClean="0">
                <a:solidFill>
                  <a:srgbClr val="FFC000"/>
                </a:solidFill>
              </a:rPr>
              <a:t> </a:t>
            </a:r>
            <a:r>
              <a:rPr lang="en-US" b="1" i="1" dirty="0" smtClean="0"/>
              <a:t>=</a:t>
            </a:r>
            <a:r>
              <a:rPr lang="en-US" b="1" i="1" dirty="0" smtClean="0">
                <a:solidFill>
                  <a:srgbClr val="FFC000"/>
                </a:solidFill>
              </a:rPr>
              <a:t>D</a:t>
            </a:r>
            <a:r>
              <a:rPr lang="en-US" b="1" i="1" dirty="0" smtClean="0"/>
              <a:t>i </a:t>
            </a:r>
            <a:r>
              <a:rPr lang="en-US" b="1" i="1" dirty="0" err="1" smtClean="0">
                <a:solidFill>
                  <a:srgbClr val="FFC000"/>
                </a:solidFill>
              </a:rPr>
              <a:t>M</a:t>
            </a:r>
            <a:r>
              <a:rPr lang="en-US" b="1" i="1" dirty="0" err="1" smtClean="0"/>
              <a:t>ercepto</a:t>
            </a:r>
            <a:r>
              <a:rPr lang="en-US" b="1" i="1" dirty="0" smtClean="0"/>
              <a:t> </a:t>
            </a:r>
            <a:r>
              <a:rPr lang="en-US" b="1" i="1" dirty="0" err="1" smtClean="0">
                <a:solidFill>
                  <a:srgbClr val="FFC000"/>
                </a:solidFill>
              </a:rPr>
              <a:t>S</a:t>
            </a:r>
            <a:r>
              <a:rPr lang="en-US" b="1" i="1" dirty="0" err="1" smtClean="0"/>
              <a:t>ussinic</a:t>
            </a:r>
            <a:r>
              <a:rPr lang="en-US" b="1" i="1" dirty="0" smtClean="0"/>
              <a:t> </a:t>
            </a:r>
            <a:r>
              <a:rPr lang="en-US" b="1" i="1" dirty="0" smtClean="0">
                <a:solidFill>
                  <a:srgbClr val="FFC000"/>
                </a:solidFill>
              </a:rPr>
              <a:t>A</a:t>
            </a:r>
            <a:r>
              <a:rPr lang="en-US" b="1" i="1" dirty="0" smtClean="0"/>
              <a:t>cid</a:t>
            </a:r>
          </a:p>
          <a:p>
            <a:pPr algn="l"/>
            <a:r>
              <a:rPr lang="en-US" dirty="0" smtClean="0">
                <a:solidFill>
                  <a:schemeClr val="bg1"/>
                </a:solidFill>
              </a:rPr>
              <a:t>static  study of renal structure &amp; renal shape</a:t>
            </a:r>
          </a:p>
          <a:p>
            <a:pPr algn="l"/>
            <a:r>
              <a:rPr lang="en-US" dirty="0" smtClean="0">
                <a:solidFill>
                  <a:schemeClr val="bg1"/>
                </a:solidFill>
              </a:rPr>
              <a:t>given  intravenously, their passage through the kidney can be observed with a gamma camera.</a:t>
            </a:r>
          </a:p>
          <a:p>
            <a:pPr algn="l"/>
            <a:r>
              <a:rPr lang="en-US" b="1" i="1" dirty="0" smtClean="0"/>
              <a:t>Uptake by renal cortex, no or very small amount are excreted by </a:t>
            </a:r>
            <a:r>
              <a:rPr lang="en-US" b="1" i="1" dirty="0" err="1" smtClean="0"/>
              <a:t>U.bladder</a:t>
            </a:r>
            <a:r>
              <a:rPr lang="en-US" b="1" i="1" dirty="0" smtClean="0"/>
              <a:t>.</a:t>
            </a:r>
          </a:p>
          <a:p>
            <a:pPr algn="l"/>
            <a:r>
              <a:rPr lang="en-US" b="1" i="1" dirty="0" smtClean="0">
                <a:solidFill>
                  <a:schemeClr val="bg1"/>
                </a:solidFill>
              </a:rPr>
              <a:t>Start scan 2 hours after injection.</a:t>
            </a:r>
          </a:p>
          <a:p>
            <a:pPr algn="l"/>
            <a:r>
              <a:rPr lang="en-US" b="1" i="1" dirty="0" smtClean="0">
                <a:solidFill>
                  <a:schemeClr val="bg1"/>
                </a:solidFill>
              </a:rPr>
              <a:t>Gamma camera &amp; SPECT scan are used.</a:t>
            </a:r>
            <a:endParaRPr lang="ar-LY" dirty="0" smtClean="0">
              <a:solidFill>
                <a:schemeClr val="bg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صورة 2" descr="DMSA  scared lt. kidney.gif"/>
          <p:cNvPicPr>
            <a:picLocks noChangeAspect="1"/>
          </p:cNvPicPr>
          <p:nvPr/>
        </p:nvPicPr>
        <p:blipFill>
          <a:blip r:embed="rId2"/>
          <a:srcRect/>
          <a:stretch>
            <a:fillRect/>
          </a:stretch>
        </p:blipFill>
        <p:spPr bwMode="auto">
          <a:xfrm>
            <a:off x="1447800" y="533400"/>
            <a:ext cx="6029757" cy="5840736"/>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1" descr="DMSA horseshoe kid.png"/>
          <p:cNvPicPr>
            <a:picLocks noChangeAspect="1"/>
          </p:cNvPicPr>
          <p:nvPr/>
        </p:nvPicPr>
        <p:blipFill>
          <a:blip r:embed="rId2"/>
          <a:stretch>
            <a:fillRect/>
          </a:stretch>
        </p:blipFill>
        <p:spPr>
          <a:xfrm>
            <a:off x="304801" y="228601"/>
            <a:ext cx="7467600" cy="2933370"/>
          </a:xfrm>
          <a:prstGeom prst="rect">
            <a:avLst/>
          </a:prstGeom>
        </p:spPr>
      </p:pic>
      <p:pic>
        <p:nvPicPr>
          <p:cNvPr id="3" name="صورة 3" descr="DMSA ectopic kidney.jpg"/>
          <p:cNvPicPr>
            <a:picLocks noChangeAspect="1"/>
          </p:cNvPicPr>
          <p:nvPr/>
        </p:nvPicPr>
        <p:blipFill>
          <a:blip r:embed="rId3"/>
          <a:srcRect/>
          <a:stretch>
            <a:fillRect/>
          </a:stretch>
        </p:blipFill>
        <p:spPr bwMode="auto">
          <a:xfrm>
            <a:off x="5181600" y="3200400"/>
            <a:ext cx="3646857" cy="3437739"/>
          </a:xfrm>
          <a:prstGeom prst="rect">
            <a:avLst/>
          </a:prstGeom>
          <a:noFill/>
          <a:ln w="9525">
            <a:noFill/>
            <a:miter lim="800000"/>
            <a:headEnd/>
            <a:tailEnd/>
          </a:ln>
        </p:spPr>
      </p:pic>
      <p:pic>
        <p:nvPicPr>
          <p:cNvPr id="2050" name="Picture 2"/>
          <p:cNvPicPr>
            <a:picLocks noChangeAspect="1" noChangeArrowheads="1"/>
          </p:cNvPicPr>
          <p:nvPr/>
        </p:nvPicPr>
        <p:blipFill>
          <a:blip r:embed="rId4"/>
          <a:srcRect/>
          <a:stretch>
            <a:fillRect/>
          </a:stretch>
        </p:blipFill>
        <p:spPr bwMode="auto">
          <a:xfrm>
            <a:off x="457200" y="3352800"/>
            <a:ext cx="3572100" cy="2800350"/>
          </a:xfrm>
          <a:prstGeom prst="rect">
            <a:avLst/>
          </a:prstGeom>
          <a:noFill/>
          <a:ln w="9525">
            <a:noFill/>
            <a:miter lim="800000"/>
            <a:headEnd/>
            <a:tailEnd/>
          </a:ln>
          <a:effectLst/>
        </p:spPr>
      </p:pic>
      <p:sp>
        <p:nvSpPr>
          <p:cNvPr id="7" name="عنصر نائب للنص 6"/>
          <p:cNvSpPr>
            <a:spLocks noGrp="1"/>
          </p:cNvSpPr>
          <p:nvPr>
            <p:ph type="body" sz="half" idx="2"/>
          </p:nvPr>
        </p:nvSpPr>
        <p:spPr>
          <a:xfrm>
            <a:off x="685800" y="6172200"/>
            <a:ext cx="3352800" cy="685800"/>
          </a:xfrm>
        </p:spPr>
        <p:txBody>
          <a:bodyPr>
            <a:normAutofit fontScale="92500" lnSpcReduction="20000"/>
          </a:bodyPr>
          <a:lstStyle/>
          <a:p>
            <a:r>
              <a:rPr lang="en-US" dirty="0" smtClean="0"/>
              <a:t>Rt. Renal scaring post reflux nephropathy “chronic </a:t>
            </a:r>
            <a:r>
              <a:rPr lang="en-US" dirty="0" err="1" smtClean="0"/>
              <a:t>Pyelonephritis</a:t>
            </a:r>
            <a:r>
              <a:rPr lang="en-US" dirty="0" smtClean="0"/>
              <a:t>”</a:t>
            </a:r>
            <a:endParaRPr lang="ar-LY"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6060" y="381000"/>
            <a:ext cx="7429499" cy="1143000"/>
          </a:xfrm>
        </p:spPr>
        <p:txBody>
          <a:bodyPr/>
          <a:lstStyle/>
          <a:p>
            <a:pPr algn="ctr"/>
            <a:r>
              <a:rPr lang="en-US" dirty="0" smtClean="0">
                <a:solidFill>
                  <a:srgbClr val="C00000"/>
                </a:solidFill>
              </a:rPr>
              <a:t> radionuclide </a:t>
            </a:r>
            <a:r>
              <a:rPr lang="en-US" dirty="0" err="1" smtClean="0">
                <a:solidFill>
                  <a:srgbClr val="C00000"/>
                </a:solidFill>
              </a:rPr>
              <a:t>cystography</a:t>
            </a:r>
            <a:endParaRPr lang="ar-LY" dirty="0"/>
          </a:p>
        </p:txBody>
      </p:sp>
      <p:sp>
        <p:nvSpPr>
          <p:cNvPr id="3" name="عنصر نائب للمحتوى 2"/>
          <p:cNvSpPr>
            <a:spLocks noGrp="1"/>
          </p:cNvSpPr>
          <p:nvPr>
            <p:ph idx="1"/>
          </p:nvPr>
        </p:nvSpPr>
        <p:spPr>
          <a:xfrm>
            <a:off x="533400" y="1524000"/>
            <a:ext cx="8153400" cy="4572000"/>
          </a:xfrm>
        </p:spPr>
        <p:txBody>
          <a:bodyPr>
            <a:normAutofit/>
          </a:bodyPr>
          <a:lstStyle/>
          <a:p>
            <a:pPr algn="l">
              <a:buFontTx/>
              <a:buChar char="-"/>
              <a:defRPr/>
            </a:pPr>
            <a:r>
              <a:rPr lang="en-US" dirty="0" smtClean="0">
                <a:solidFill>
                  <a:schemeClr val="bg1"/>
                </a:solidFill>
              </a:rPr>
              <a:t>The radioactive </a:t>
            </a:r>
            <a:r>
              <a:rPr lang="en-US" b="1" dirty="0" smtClean="0">
                <a:solidFill>
                  <a:srgbClr val="FFC000"/>
                </a:solidFill>
              </a:rPr>
              <a:t>Tc-99m  DTPA or Tc-99m  </a:t>
            </a:r>
            <a:r>
              <a:rPr lang="en-US" b="1" dirty="0" err="1" smtClean="0">
                <a:solidFill>
                  <a:srgbClr val="FFC000"/>
                </a:solidFill>
              </a:rPr>
              <a:t>sulfer</a:t>
            </a:r>
            <a:r>
              <a:rPr lang="en-US" b="1" dirty="0" smtClean="0">
                <a:solidFill>
                  <a:srgbClr val="FFC000"/>
                </a:solidFill>
              </a:rPr>
              <a:t> colloid </a:t>
            </a:r>
            <a:r>
              <a:rPr lang="en-US" dirty="0" smtClean="0">
                <a:solidFill>
                  <a:schemeClr val="bg1"/>
                </a:solidFill>
              </a:rPr>
              <a:t> more frequently use.</a:t>
            </a:r>
          </a:p>
          <a:p>
            <a:pPr algn="l">
              <a:buNone/>
              <a:defRPr/>
            </a:pPr>
            <a:r>
              <a:rPr lang="en-US" b="1" i="1" dirty="0" smtClean="0">
                <a:solidFill>
                  <a:schemeClr val="bg1"/>
                </a:solidFill>
              </a:rPr>
              <a:t>study used for :</a:t>
            </a:r>
          </a:p>
          <a:p>
            <a:pPr algn="l">
              <a:buNone/>
              <a:defRPr/>
            </a:pPr>
            <a:r>
              <a:rPr lang="en-US" b="1" i="1" dirty="0" smtClean="0">
                <a:solidFill>
                  <a:schemeClr val="bg1"/>
                </a:solidFill>
              </a:rPr>
              <a:t> 1. initial screening test for recurrent urinary tract infection UTI specially in children to diagnose the </a:t>
            </a:r>
            <a:r>
              <a:rPr lang="en-US" b="1" i="1" dirty="0" err="1" smtClean="0">
                <a:solidFill>
                  <a:schemeClr val="bg1"/>
                </a:solidFill>
              </a:rPr>
              <a:t>vesicu-uretric</a:t>
            </a:r>
            <a:r>
              <a:rPr lang="en-US" b="1" i="1" dirty="0" smtClean="0">
                <a:solidFill>
                  <a:schemeClr val="bg1"/>
                </a:solidFill>
              </a:rPr>
              <a:t> reflux  VUR.</a:t>
            </a:r>
          </a:p>
          <a:p>
            <a:pPr algn="l">
              <a:buNone/>
              <a:defRPr/>
            </a:pPr>
            <a:r>
              <a:rPr lang="en-US" b="1" i="1" dirty="0" smtClean="0">
                <a:solidFill>
                  <a:schemeClr val="bg1"/>
                </a:solidFill>
              </a:rPr>
              <a:t>2. Follow up exam for pts with VUR.</a:t>
            </a:r>
          </a:p>
          <a:p>
            <a:pPr algn="l">
              <a:buNone/>
              <a:defRPr/>
            </a:pPr>
            <a:r>
              <a:rPr lang="en-US" b="1" i="1" dirty="0" smtClean="0">
                <a:solidFill>
                  <a:schemeClr val="bg1"/>
                </a:solidFill>
              </a:rPr>
              <a:t>3. Assessment of neuropathic bladder who at risk to develop VUR.</a:t>
            </a:r>
          </a:p>
          <a:p>
            <a:pPr algn="l">
              <a:buNone/>
              <a:defRPr/>
            </a:pPr>
            <a:r>
              <a:rPr lang="en-US" b="1" i="1" dirty="0" smtClean="0">
                <a:solidFill>
                  <a:schemeClr val="bg1"/>
                </a:solidFill>
              </a:rPr>
              <a:t>4. Assess the result of reflux surgery.</a:t>
            </a:r>
            <a:r>
              <a:rPr lang="en-US" sz="2000" b="1" i="1" dirty="0" smtClean="0">
                <a:solidFill>
                  <a:schemeClr val="bg1"/>
                </a:solidFill>
              </a:rPr>
              <a:t> </a:t>
            </a:r>
            <a:endParaRPr lang="ar-LY" sz="2000" b="1" i="1" dirty="0" smtClean="0">
              <a:solidFill>
                <a:schemeClr val="bg1"/>
              </a:solidFill>
            </a:endParaRPr>
          </a:p>
          <a:p>
            <a:pPr algn="l"/>
            <a:endParaRPr lang="ar-LY"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1C598E-7306-4227-9F7A-B163354A71F8}"/>
              </a:ext>
            </a:extLst>
          </p:cNvPr>
          <p:cNvSpPr>
            <a:spLocks noGrp="1"/>
          </p:cNvSpPr>
          <p:nvPr>
            <p:ph idx="1"/>
          </p:nvPr>
        </p:nvSpPr>
        <p:spPr>
          <a:xfrm>
            <a:off x="533400" y="609600"/>
            <a:ext cx="8229600" cy="5562599"/>
          </a:xfrm>
        </p:spPr>
        <p:txBody>
          <a:bodyPr>
            <a:normAutofit/>
          </a:bodyPr>
          <a:lstStyle/>
          <a:p>
            <a:pPr algn="l"/>
            <a:r>
              <a:rPr lang="en-US" dirty="0">
                <a:solidFill>
                  <a:schemeClr val="bg1"/>
                </a:solidFill>
              </a:rPr>
              <a:t>. It is also possible to label the patient’s own red blood cells with </a:t>
            </a:r>
            <a:r>
              <a:rPr lang="en-US" dirty="0" smtClean="0"/>
              <a:t> ⁹⁹ᵐ</a:t>
            </a:r>
            <a:r>
              <a:rPr lang="en-US" dirty="0" err="1" smtClean="0"/>
              <a:t>Tc</a:t>
            </a:r>
            <a:r>
              <a:rPr lang="en-US" dirty="0" smtClean="0">
                <a:solidFill>
                  <a:schemeClr val="bg1"/>
                </a:solidFill>
              </a:rPr>
              <a:t> </a:t>
            </a:r>
            <a:r>
              <a:rPr lang="en-US" dirty="0">
                <a:solidFill>
                  <a:schemeClr val="bg1"/>
                </a:solidFill>
              </a:rPr>
              <a:t>to assess cardiac function, or the white cells with </a:t>
            </a:r>
            <a:r>
              <a:rPr lang="en-US" dirty="0" smtClean="0">
                <a:solidFill>
                  <a:schemeClr val="bg1"/>
                </a:solidFill>
              </a:rPr>
              <a:t>    indium-111 </a:t>
            </a:r>
            <a:r>
              <a:rPr lang="en-US" dirty="0">
                <a:solidFill>
                  <a:schemeClr val="bg1"/>
                </a:solidFill>
              </a:rPr>
              <a:t>or </a:t>
            </a:r>
            <a:r>
              <a:rPr lang="en-US" dirty="0" smtClean="0"/>
              <a:t>⁹⁹ᵐ</a:t>
            </a:r>
            <a:r>
              <a:rPr lang="en-US" dirty="0" err="1" smtClean="0"/>
              <a:t>Tc</a:t>
            </a:r>
            <a:r>
              <a:rPr lang="en-US" dirty="0" smtClean="0">
                <a:solidFill>
                  <a:schemeClr val="bg1"/>
                </a:solidFill>
              </a:rPr>
              <a:t> </a:t>
            </a:r>
            <a:r>
              <a:rPr lang="en-US" dirty="0">
                <a:solidFill>
                  <a:schemeClr val="bg1"/>
                </a:solidFill>
              </a:rPr>
              <a:t>for </a:t>
            </a:r>
            <a:r>
              <a:rPr lang="en-US" dirty="0" smtClean="0">
                <a:solidFill>
                  <a:schemeClr val="bg1"/>
                </a:solidFill>
              </a:rPr>
              <a:t>abscess </a:t>
            </a:r>
            <a:r>
              <a:rPr lang="en-US" dirty="0">
                <a:solidFill>
                  <a:schemeClr val="bg1"/>
                </a:solidFill>
              </a:rPr>
              <a:t>detection. Small quantities of radioactive gases, such as xenon-133, xenon-127 or krypton-81m, can be inhaled to assess ventilation of the lungs. All these radiopharmaceuticals are free of side-effects.</a:t>
            </a:r>
          </a:p>
          <a:p>
            <a:pPr algn="l"/>
            <a:r>
              <a:rPr lang="en-US" dirty="0">
                <a:solidFill>
                  <a:schemeClr val="bg1"/>
                </a:solidFill>
              </a:rPr>
              <a:t>The electrical pulse is further amplified and  analyzed by a processing unit so that a recording can be made. </a:t>
            </a:r>
            <a:r>
              <a:rPr lang="en-US" dirty="0" smtClean="0">
                <a:solidFill>
                  <a:schemeClr val="bg1"/>
                </a:solidFill>
              </a:rPr>
              <a:t>computer </a:t>
            </a:r>
            <a:r>
              <a:rPr lang="en-US" dirty="0">
                <a:solidFill>
                  <a:schemeClr val="bg1"/>
                </a:solidFill>
              </a:rPr>
              <a:t>is linked to the gamma camera to enable rapid serial images to be taken and to perform computer enhancement of the images when relevant</a:t>
            </a:r>
          </a:p>
          <a:p>
            <a:pPr algn="l"/>
            <a:endParaRPr lang="en-US" dirty="0">
              <a:solidFill>
                <a:schemeClr val="bg1"/>
              </a:solidFill>
            </a:endParaRPr>
          </a:p>
        </p:txBody>
      </p:sp>
    </p:spTree>
    <p:extLst>
      <p:ext uri="{BB962C8B-B14F-4D97-AF65-F5344CB8AC3E}">
        <p14:creationId xmlns:p14="http://schemas.microsoft.com/office/powerpoint/2010/main" val="24555469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56060" y="381000"/>
            <a:ext cx="7429499" cy="6096000"/>
          </a:xfrm>
        </p:spPr>
        <p:txBody>
          <a:bodyPr/>
          <a:lstStyle/>
          <a:p>
            <a:pPr algn="l">
              <a:buNone/>
              <a:defRPr/>
            </a:pPr>
            <a:r>
              <a:rPr lang="en-US" b="1" i="1" dirty="0" smtClean="0">
                <a:solidFill>
                  <a:schemeClr val="bg1"/>
                </a:solidFill>
              </a:rPr>
              <a:t>Procedure :</a:t>
            </a:r>
          </a:p>
          <a:p>
            <a:pPr algn="l">
              <a:buFontTx/>
              <a:buChar char="-"/>
              <a:defRPr/>
            </a:pPr>
            <a:r>
              <a:rPr lang="en-US" b="1" i="1" dirty="0" smtClean="0">
                <a:solidFill>
                  <a:schemeClr val="bg1"/>
                </a:solidFill>
              </a:rPr>
              <a:t>- the pt. must be lie supine on a scanner table</a:t>
            </a:r>
          </a:p>
          <a:p>
            <a:pPr algn="l">
              <a:buFontTx/>
              <a:buChar char="-"/>
              <a:defRPr/>
            </a:pPr>
            <a:r>
              <a:rPr lang="en-US" b="1" i="1" dirty="0" smtClean="0">
                <a:solidFill>
                  <a:schemeClr val="bg1"/>
                </a:solidFill>
              </a:rPr>
              <a:t>- the health care cleans the urinary opening, then insert the catheter through urethra &amp; </a:t>
            </a:r>
            <a:r>
              <a:rPr lang="ar-LY" b="1" i="1" dirty="0" smtClean="0">
                <a:solidFill>
                  <a:schemeClr val="bg1"/>
                </a:solidFill>
              </a:rPr>
              <a:t> </a:t>
            </a:r>
            <a:r>
              <a:rPr lang="en-US" b="1" i="1" dirty="0" smtClean="0">
                <a:solidFill>
                  <a:schemeClr val="bg1"/>
                </a:solidFill>
              </a:rPr>
              <a:t>into the bladder.</a:t>
            </a:r>
          </a:p>
          <a:p>
            <a:pPr algn="l">
              <a:buFontTx/>
              <a:buChar char="-"/>
              <a:defRPr/>
            </a:pPr>
            <a:r>
              <a:rPr lang="en-US" b="1" i="1" dirty="0" smtClean="0">
                <a:solidFill>
                  <a:schemeClr val="bg1"/>
                </a:solidFill>
              </a:rPr>
              <a:t>- the (mixed </a:t>
            </a:r>
            <a:r>
              <a:rPr lang="en-US" b="1" i="1" dirty="0" err="1" smtClean="0">
                <a:solidFill>
                  <a:schemeClr val="bg1"/>
                </a:solidFill>
              </a:rPr>
              <a:t>radionuclide+saline</a:t>
            </a:r>
            <a:r>
              <a:rPr lang="en-US" b="1" i="1" dirty="0" smtClean="0">
                <a:solidFill>
                  <a:schemeClr val="bg1"/>
                </a:solidFill>
              </a:rPr>
              <a:t> liquid ) bag is  placed  1 meter above the scanner table.</a:t>
            </a:r>
          </a:p>
          <a:p>
            <a:pPr algn="l">
              <a:buFontTx/>
              <a:buChar char="-"/>
              <a:defRPr/>
            </a:pPr>
            <a:r>
              <a:rPr lang="en-US" b="1" i="1" dirty="0" smtClean="0">
                <a:solidFill>
                  <a:schemeClr val="bg1"/>
                </a:solidFill>
              </a:rPr>
              <a:t>- flow the liquid into the bladder until the bladder is full or the pt. says that he/she feels full bladder.</a:t>
            </a:r>
          </a:p>
          <a:p>
            <a:pPr algn="l">
              <a:buFontTx/>
              <a:buChar char="-"/>
              <a:defRPr/>
            </a:pPr>
            <a:r>
              <a:rPr lang="en-US" b="1" i="1" dirty="0" smtClean="0">
                <a:solidFill>
                  <a:schemeClr val="bg1"/>
                </a:solidFill>
              </a:rPr>
              <a:t>- bladder filling volume formula is:</a:t>
            </a:r>
          </a:p>
          <a:p>
            <a:pPr algn="l">
              <a:buFontTx/>
              <a:buChar char="-"/>
              <a:defRPr/>
            </a:pPr>
            <a:r>
              <a:rPr lang="en-US" b="1" i="1" dirty="0" smtClean="0">
                <a:solidFill>
                  <a:srgbClr val="FFC000"/>
                </a:solidFill>
              </a:rPr>
              <a:t>Volume= (age in years + 3) X 30 ml</a:t>
            </a:r>
            <a:endParaRPr lang="ar-LY"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4BC5B282-884D-4FE7-84C1-166B05479AE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6631" y="914400"/>
            <a:ext cx="8938319" cy="5029200"/>
          </a:xfrm>
        </p:spPr>
      </p:pic>
    </p:spTree>
    <p:extLst>
      <p:ext uri="{BB962C8B-B14F-4D97-AF65-F5344CB8AC3E}">
        <p14:creationId xmlns:p14="http://schemas.microsoft.com/office/powerpoint/2010/main" val="15276397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BE6AE8B-658B-442D-9D6A-7B11C028444F}"/>
              </a:ext>
            </a:extLst>
          </p:cNvPr>
          <p:cNvSpPr>
            <a:spLocks noGrp="1"/>
          </p:cNvSpPr>
          <p:nvPr>
            <p:ph idx="1"/>
          </p:nvPr>
        </p:nvSpPr>
        <p:spPr>
          <a:xfrm>
            <a:off x="533400" y="533400"/>
            <a:ext cx="6554867" cy="4572000"/>
          </a:xfrm>
        </p:spPr>
        <p:txBody>
          <a:bodyPr>
            <a:normAutofit/>
          </a:bodyPr>
          <a:lstStyle/>
          <a:p>
            <a:pPr algn="l"/>
            <a:endParaRPr lang="en-US" sz="2400" dirty="0" smtClean="0">
              <a:solidFill>
                <a:schemeClr val="bg1"/>
              </a:solidFill>
            </a:endParaRPr>
          </a:p>
          <a:p>
            <a:pPr algn="ctr"/>
            <a:r>
              <a:rPr lang="en-US" sz="3200" b="1" dirty="0">
                <a:solidFill>
                  <a:srgbClr val="C00000"/>
                </a:solidFill>
              </a:rPr>
              <a:t>RETROPERITONEUM</a:t>
            </a:r>
            <a:endParaRPr lang="en-US" sz="3200" b="1" dirty="0">
              <a:solidFill>
                <a:schemeClr val="bg1"/>
              </a:solidFill>
            </a:endParaRPr>
          </a:p>
          <a:p>
            <a:pPr algn="l"/>
            <a:endParaRPr lang="en-US" sz="2400" dirty="0" smtClean="0">
              <a:solidFill>
                <a:schemeClr val="bg1"/>
              </a:solidFill>
            </a:endParaRPr>
          </a:p>
          <a:p>
            <a:pPr algn="l"/>
            <a:endParaRPr lang="en-US" sz="2400" dirty="0" smtClean="0">
              <a:solidFill>
                <a:schemeClr val="bg1"/>
              </a:solidFill>
            </a:endParaRPr>
          </a:p>
          <a:p>
            <a:pPr algn="l"/>
            <a:r>
              <a:rPr lang="en-US" sz="2400" dirty="0" smtClean="0">
                <a:solidFill>
                  <a:schemeClr val="bg1"/>
                </a:solidFill>
              </a:rPr>
              <a:t>If </a:t>
            </a:r>
            <a:r>
              <a:rPr lang="en-US" sz="2400" dirty="0">
                <a:solidFill>
                  <a:schemeClr val="bg1"/>
                </a:solidFill>
              </a:rPr>
              <a:t>CT and ultrasound have been unsuccessful in locating an abscess, then some of the patient’s </a:t>
            </a:r>
            <a:r>
              <a:rPr lang="en-US" sz="2400" b="1" dirty="0">
                <a:solidFill>
                  <a:srgbClr val="FFC000"/>
                </a:solidFill>
              </a:rPr>
              <a:t>own white blood cells can be labelled with technetium-99m or with indium-111</a:t>
            </a:r>
            <a:r>
              <a:rPr lang="en-US" sz="2400" dirty="0">
                <a:solidFill>
                  <a:schemeClr val="bg1"/>
                </a:solidFill>
              </a:rPr>
              <a:t>, which will accumulate in an abscess.</a:t>
            </a:r>
          </a:p>
          <a:p>
            <a:pPr algn="l"/>
            <a:endParaRPr lang="en-US" sz="2400" dirty="0">
              <a:solidFill>
                <a:schemeClr val="bg1"/>
              </a:solidFill>
            </a:endParaRPr>
          </a:p>
        </p:txBody>
      </p:sp>
    </p:spTree>
    <p:extLst>
      <p:ext uri="{BB962C8B-B14F-4D97-AF65-F5344CB8AC3E}">
        <p14:creationId xmlns:p14="http://schemas.microsoft.com/office/powerpoint/2010/main" val="14562016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763" t="14516" r="52946" b="2343"/>
          <a:stretch/>
        </p:blipFill>
        <p:spPr bwMode="auto">
          <a:xfrm>
            <a:off x="609600" y="381000"/>
            <a:ext cx="8001000" cy="6081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02859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صورة 3"/>
          <p:cNvPicPr/>
          <p:nvPr/>
        </p:nvPicPr>
        <p:blipFill>
          <a:blip r:embed="rId2"/>
          <a:srcRect/>
          <a:stretch>
            <a:fillRect/>
          </a:stretch>
        </p:blipFill>
        <p:spPr bwMode="auto">
          <a:xfrm>
            <a:off x="2819400" y="304800"/>
            <a:ext cx="3124200" cy="5029200"/>
          </a:xfrm>
          <a:prstGeom prst="rect">
            <a:avLst/>
          </a:prstGeom>
          <a:noFill/>
          <a:ln w="9525">
            <a:noFill/>
            <a:miter lim="800000"/>
            <a:headEnd/>
            <a:tailEnd/>
          </a:ln>
        </p:spPr>
      </p:pic>
      <p:sp>
        <p:nvSpPr>
          <p:cNvPr id="7" name="عنصر نائب للنص 6"/>
          <p:cNvSpPr>
            <a:spLocks noGrp="1"/>
          </p:cNvSpPr>
          <p:nvPr>
            <p:ph type="body" sz="half" idx="2"/>
          </p:nvPr>
        </p:nvSpPr>
        <p:spPr>
          <a:xfrm>
            <a:off x="381000" y="5334000"/>
            <a:ext cx="8229600" cy="1295400"/>
          </a:xfrm>
        </p:spPr>
        <p:txBody>
          <a:bodyPr>
            <a:noAutofit/>
          </a:bodyPr>
          <a:lstStyle/>
          <a:p>
            <a:pPr algn="l"/>
            <a:r>
              <a:rPr lang="en-US" b="1" dirty="0" smtClean="0">
                <a:solidFill>
                  <a:schemeClr val="bg1"/>
                </a:solidFill>
              </a:rPr>
              <a:t>FDG-PET/CT in a patient with esophageal carcinoma.</a:t>
            </a:r>
          </a:p>
          <a:p>
            <a:pPr algn="l"/>
            <a:r>
              <a:rPr lang="en-US" b="1" dirty="0" smtClean="0">
                <a:solidFill>
                  <a:schemeClr val="bg1"/>
                </a:solidFill>
              </a:rPr>
              <a:t>The PET component of the study demonstrates the primary tumor (short arrow) at the lower esophagus. In addition, there is a hot spot over the liver (long arrow).</a:t>
            </a:r>
            <a:endParaRPr lang="ar-LY" b="1" dirty="0">
              <a:solidFill>
                <a:schemeClr val="bg1"/>
              </a:solidFill>
            </a:endParaRPr>
          </a:p>
        </p:txBody>
      </p:sp>
      <p:cxnSp>
        <p:nvCxnSpPr>
          <p:cNvPr id="9" name="رابط كسهم مستقيم 8"/>
          <p:cNvCxnSpPr/>
          <p:nvPr/>
        </p:nvCxnSpPr>
        <p:spPr>
          <a:xfrm rot="10800000" flipV="1">
            <a:off x="4648200" y="2514600"/>
            <a:ext cx="228600" cy="1524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16200000" flipH="1">
            <a:off x="3009900" y="2324100"/>
            <a:ext cx="685800" cy="4572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60FDF61-0A54-4A6B-B46B-C9E1F7640E98}"/>
              </a:ext>
            </a:extLst>
          </p:cNvPr>
          <p:cNvSpPr>
            <a:spLocks noGrp="1"/>
          </p:cNvSpPr>
          <p:nvPr>
            <p:ph idx="1"/>
          </p:nvPr>
        </p:nvSpPr>
        <p:spPr>
          <a:xfrm>
            <a:off x="533400" y="609600"/>
            <a:ext cx="8229600" cy="5562600"/>
          </a:xfrm>
        </p:spPr>
        <p:txBody>
          <a:bodyPr>
            <a:normAutofit/>
          </a:bodyPr>
          <a:lstStyle/>
          <a:p>
            <a:pPr lvl="1" algn="ctr">
              <a:lnSpc>
                <a:spcPct val="90000"/>
              </a:lnSpc>
            </a:pPr>
            <a:r>
              <a:rPr lang="en-US" sz="3200" b="1" dirty="0">
                <a:solidFill>
                  <a:srgbClr val="C00000"/>
                </a:solidFill>
                <a:effectLst>
                  <a:outerShdw blurRad="38100" dist="38100" dir="2700000" algn="tl">
                    <a:srgbClr val="000000">
                      <a:alpha val="43137"/>
                    </a:srgbClr>
                  </a:outerShdw>
                </a:effectLst>
              </a:rPr>
              <a:t>Spleen scan </a:t>
            </a:r>
            <a:endParaRPr lang="en-US" sz="3200" b="1" dirty="0" smtClean="0">
              <a:solidFill>
                <a:srgbClr val="C00000"/>
              </a:solidFill>
              <a:effectLst>
                <a:outerShdw blurRad="38100" dist="38100" dir="2700000" algn="tl">
                  <a:srgbClr val="000000">
                    <a:alpha val="43137"/>
                  </a:srgbClr>
                </a:outerShdw>
              </a:effectLst>
            </a:endParaRPr>
          </a:p>
          <a:p>
            <a:pPr lvl="1" algn="l">
              <a:lnSpc>
                <a:spcPct val="90000"/>
              </a:lnSpc>
            </a:pPr>
            <a:endParaRPr lang="en-US" altLang="en-US" sz="2800" b="1" baseline="30000" dirty="0">
              <a:solidFill>
                <a:srgbClr val="C00000"/>
              </a:solidFill>
              <a:effectLst>
                <a:outerShdw blurRad="38100" dist="38100" dir="2700000" algn="tl">
                  <a:srgbClr val="000000">
                    <a:alpha val="43137"/>
                  </a:srgbClr>
                </a:outerShdw>
              </a:effectLst>
              <a:cs typeface="Traditional Arabic" pitchFamily="18" charset="-78"/>
            </a:endParaRPr>
          </a:p>
          <a:p>
            <a:pPr lvl="1" algn="l">
              <a:lnSpc>
                <a:spcPct val="90000"/>
              </a:lnSpc>
            </a:pPr>
            <a:r>
              <a:rPr lang="en-US" altLang="en-US" sz="2600" b="1" baseline="30000" dirty="0" smtClean="0">
                <a:solidFill>
                  <a:srgbClr val="FFC000"/>
                </a:solidFill>
                <a:cs typeface="Traditional Arabic" pitchFamily="18" charset="-78"/>
              </a:rPr>
              <a:t>99</a:t>
            </a:r>
            <a:r>
              <a:rPr lang="en-US" altLang="ar-SA" sz="2600" b="1" dirty="0" smtClean="0">
                <a:solidFill>
                  <a:srgbClr val="FFC000"/>
                </a:solidFill>
                <a:cs typeface="Traditional Arabic" pitchFamily="18" charset="-78"/>
              </a:rPr>
              <a:t>m-Tc- Sulfur Colloid</a:t>
            </a:r>
            <a:r>
              <a:rPr lang="en-US" altLang="ar-SA" sz="2600" b="1" dirty="0" smtClean="0">
                <a:solidFill>
                  <a:schemeClr val="bg2">
                    <a:lumMod val="10000"/>
                  </a:schemeClr>
                </a:solidFill>
                <a:cs typeface="Traditional Arabic" pitchFamily="18" charset="-78"/>
              </a:rPr>
              <a:t> Is The Agent Of choice. </a:t>
            </a:r>
          </a:p>
          <a:p>
            <a:pPr lvl="1" algn="l">
              <a:lnSpc>
                <a:spcPct val="90000"/>
              </a:lnSpc>
            </a:pPr>
            <a:r>
              <a:rPr lang="en-US" altLang="ar-SA" sz="2600" b="1" dirty="0" smtClean="0">
                <a:solidFill>
                  <a:schemeClr val="bg2">
                    <a:lumMod val="10000"/>
                  </a:schemeClr>
                </a:solidFill>
                <a:cs typeface="Traditional Arabic" pitchFamily="18" charset="-78"/>
              </a:rPr>
              <a:t>Used To Detect Space Occupying Lesion (Metastases, Cyst Or Abscesses) ,  USS is often requested to characterize a focal defect seen in spleen. .</a:t>
            </a:r>
          </a:p>
          <a:p>
            <a:pPr lvl="1" algn="l">
              <a:lnSpc>
                <a:spcPct val="90000"/>
              </a:lnSpc>
            </a:pPr>
            <a:r>
              <a:rPr lang="en-US" altLang="ar-SA" sz="2600" b="1" dirty="0" smtClean="0">
                <a:solidFill>
                  <a:schemeClr val="bg2">
                    <a:lumMod val="10000"/>
                  </a:schemeClr>
                </a:solidFill>
                <a:cs typeface="Traditional Arabic" pitchFamily="18" charset="-78"/>
              </a:rPr>
              <a:t>In </a:t>
            </a:r>
            <a:r>
              <a:rPr lang="en-US" altLang="ar-SA" sz="2600" b="1" dirty="0">
                <a:solidFill>
                  <a:schemeClr val="bg2">
                    <a:lumMod val="10000"/>
                  </a:schemeClr>
                </a:solidFill>
                <a:cs typeface="Traditional Arabic" pitchFamily="18" charset="-78"/>
              </a:rPr>
              <a:t>Cirrhosis Produces Patchy Uptake With Enlarged Spleen.</a:t>
            </a:r>
          </a:p>
          <a:p>
            <a:pPr lvl="1" algn="l">
              <a:lnSpc>
                <a:spcPct val="90000"/>
              </a:lnSpc>
            </a:pPr>
            <a:endParaRPr lang="en-US" altLang="ar-SA" sz="2600" b="1" dirty="0">
              <a:solidFill>
                <a:schemeClr val="bg2">
                  <a:lumMod val="10000"/>
                </a:schemeClr>
              </a:solidFill>
              <a:cs typeface="Traditional Arabic" pitchFamily="18" charset="-78"/>
            </a:endParaRPr>
          </a:p>
          <a:p>
            <a:pPr algn="l"/>
            <a:endParaRPr lang="en-US" dirty="0"/>
          </a:p>
        </p:txBody>
      </p:sp>
    </p:spTree>
    <p:extLst>
      <p:ext uri="{BB962C8B-B14F-4D97-AF65-F5344CB8AC3E}">
        <p14:creationId xmlns:p14="http://schemas.microsoft.com/office/powerpoint/2010/main" val="26182972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545" t="38610" r="28677" b="21975"/>
          <a:stretch/>
        </p:blipFill>
        <p:spPr bwMode="auto">
          <a:xfrm>
            <a:off x="2057400" y="762000"/>
            <a:ext cx="6781800" cy="4772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صر نائب للنص 4"/>
          <p:cNvSpPr>
            <a:spLocks noGrp="1"/>
          </p:cNvSpPr>
          <p:nvPr>
            <p:ph type="body" sz="half" idx="2"/>
          </p:nvPr>
        </p:nvSpPr>
        <p:spPr>
          <a:xfrm>
            <a:off x="152400" y="914400"/>
            <a:ext cx="1752601" cy="3581400"/>
          </a:xfrm>
        </p:spPr>
        <p:txBody>
          <a:bodyPr>
            <a:normAutofit/>
          </a:bodyPr>
          <a:lstStyle/>
          <a:p>
            <a:r>
              <a:rPr lang="en-US" sz="2000" dirty="0" smtClean="0"/>
              <a:t>Normal  uniform both liver and spleen          Tc-99m </a:t>
            </a:r>
            <a:r>
              <a:rPr lang="en-US" sz="2000" dirty="0" err="1" smtClean="0"/>
              <a:t>sulfer</a:t>
            </a:r>
            <a:r>
              <a:rPr lang="en-US" sz="2000" dirty="0" smtClean="0"/>
              <a:t> colloid distribution</a:t>
            </a:r>
            <a:endParaRPr lang="ar-LY" sz="2000" dirty="0"/>
          </a:p>
        </p:txBody>
      </p:sp>
    </p:spTree>
    <p:extLst>
      <p:ext uri="{BB962C8B-B14F-4D97-AF65-F5344CB8AC3E}">
        <p14:creationId xmlns:p14="http://schemas.microsoft.com/office/powerpoint/2010/main" val="3692536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1" descr="spleen  autotransplantation.png"/>
          <p:cNvPicPr>
            <a:picLocks noChangeAspect="1"/>
          </p:cNvPicPr>
          <p:nvPr/>
        </p:nvPicPr>
        <p:blipFill>
          <a:blip r:embed="rId2"/>
          <a:stretch>
            <a:fillRect/>
          </a:stretch>
        </p:blipFill>
        <p:spPr>
          <a:xfrm>
            <a:off x="1219200" y="457200"/>
            <a:ext cx="6580911" cy="3810000"/>
          </a:xfrm>
          <a:prstGeom prst="rect">
            <a:avLst/>
          </a:prstGeom>
        </p:spPr>
      </p:pic>
      <p:sp>
        <p:nvSpPr>
          <p:cNvPr id="5" name="عنصر نائب للنص 4"/>
          <p:cNvSpPr>
            <a:spLocks noGrp="1"/>
          </p:cNvSpPr>
          <p:nvPr>
            <p:ph type="body" sz="half" idx="2"/>
          </p:nvPr>
        </p:nvSpPr>
        <p:spPr>
          <a:xfrm>
            <a:off x="860028" y="4572000"/>
            <a:ext cx="7140972" cy="1524000"/>
          </a:xfrm>
        </p:spPr>
        <p:txBody>
          <a:bodyPr>
            <a:noAutofit/>
          </a:bodyPr>
          <a:lstStyle/>
          <a:p>
            <a:r>
              <a:rPr lang="en-US" sz="2400" dirty="0" smtClean="0"/>
              <a:t>Pt. underwent  surgical </a:t>
            </a:r>
            <a:r>
              <a:rPr lang="en-US" sz="2400" dirty="0" err="1" smtClean="0"/>
              <a:t>spleenectomy</a:t>
            </a:r>
            <a:endParaRPr lang="en-US" sz="2400" dirty="0" smtClean="0"/>
          </a:p>
          <a:p>
            <a:r>
              <a:rPr lang="en-US" sz="2400" dirty="0" smtClean="0"/>
              <a:t>Tc-99m </a:t>
            </a:r>
            <a:r>
              <a:rPr lang="en-US" sz="2400" dirty="0" err="1" smtClean="0"/>
              <a:t>sulfer</a:t>
            </a:r>
            <a:r>
              <a:rPr lang="en-US" sz="2400" dirty="0" smtClean="0"/>
              <a:t> colloid shows </a:t>
            </a:r>
            <a:r>
              <a:rPr lang="en-US" sz="2400" dirty="0" err="1" smtClean="0"/>
              <a:t>splenic</a:t>
            </a:r>
            <a:r>
              <a:rPr lang="en-US" sz="2400" dirty="0" smtClean="0"/>
              <a:t> auto-transplantation </a:t>
            </a:r>
            <a:endParaRPr lang="ar-LY"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صورة 1" descr="spleen cyst.jpg"/>
          <p:cNvPicPr>
            <a:picLocks noChangeAspect="1"/>
          </p:cNvPicPr>
          <p:nvPr/>
        </p:nvPicPr>
        <p:blipFill>
          <a:blip r:embed="rId2"/>
          <a:stretch>
            <a:fillRect/>
          </a:stretch>
        </p:blipFill>
        <p:spPr>
          <a:xfrm>
            <a:off x="2057400" y="171450"/>
            <a:ext cx="5029200" cy="5029200"/>
          </a:xfrm>
          <a:prstGeom prst="rect">
            <a:avLst/>
          </a:prstGeom>
        </p:spPr>
      </p:pic>
      <p:sp>
        <p:nvSpPr>
          <p:cNvPr id="5" name="عنصر نائب للنص 4"/>
          <p:cNvSpPr>
            <a:spLocks noGrp="1"/>
          </p:cNvSpPr>
          <p:nvPr>
            <p:ph type="body" sz="half" idx="2"/>
          </p:nvPr>
        </p:nvSpPr>
        <p:spPr>
          <a:xfrm>
            <a:off x="2057400" y="5257800"/>
            <a:ext cx="5029200" cy="1219200"/>
          </a:xfrm>
        </p:spPr>
        <p:txBody>
          <a:bodyPr>
            <a:noAutofit/>
          </a:bodyPr>
          <a:lstStyle/>
          <a:p>
            <a:r>
              <a:rPr lang="en-US" sz="2400" dirty="0" smtClean="0"/>
              <a:t> </a:t>
            </a:r>
            <a:r>
              <a:rPr lang="en-US" sz="2400" dirty="0" err="1" smtClean="0"/>
              <a:t>splenic</a:t>
            </a:r>
            <a:r>
              <a:rPr lang="en-US" sz="2400" dirty="0" smtClean="0"/>
              <a:t> cyst appears as defect without up take “ </a:t>
            </a:r>
            <a:r>
              <a:rPr lang="en-US" sz="2400" dirty="0" err="1" smtClean="0"/>
              <a:t>uss</a:t>
            </a:r>
            <a:r>
              <a:rPr lang="en-US" sz="2400" dirty="0" smtClean="0"/>
              <a:t> confirm simple cyst”</a:t>
            </a:r>
            <a:endParaRPr lang="ar-LY" sz="24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438400"/>
            <a:ext cx="6553200" cy="1569660"/>
          </a:xfrm>
          <a:prstGeom prst="rect">
            <a:avLst/>
          </a:prstGeom>
          <a:noFill/>
        </p:spPr>
        <p:txBody>
          <a:bodyPr wrap="square" rtlCol="1">
            <a:spAutoFit/>
          </a:bodyPr>
          <a:lstStyle/>
          <a:p>
            <a:pPr algn="ctr"/>
            <a:r>
              <a:rPr lang="en-US" sz="9600" b="1" dirty="0">
                <a:ln w="18000">
                  <a:solidFill>
                    <a:schemeClr val="accent2">
                      <a:satMod val="140000"/>
                    </a:schemeClr>
                  </a:solidFill>
                  <a:prstDash val="solid"/>
                  <a:miter lim="800000"/>
                </a:ln>
                <a:solidFill>
                  <a:schemeClr val="accent6">
                    <a:lumMod val="20000"/>
                    <a:lumOff val="80000"/>
                  </a:schemeClr>
                </a:solidFill>
                <a:effectLst>
                  <a:outerShdw blurRad="25500" dist="23000" dir="7020000" algn="tl">
                    <a:srgbClr val="000000">
                      <a:alpha val="50000"/>
                    </a:srgbClr>
                  </a:outerShdw>
                </a:effectLst>
                <a:latin typeface="Algerian" pitchFamily="82" charset="0"/>
              </a:rPr>
              <a:t>Good luck</a:t>
            </a:r>
            <a:endParaRPr lang="ar-SA" sz="9600" b="1" dirty="0">
              <a:ln w="18000">
                <a:solidFill>
                  <a:schemeClr val="accent2">
                    <a:satMod val="140000"/>
                  </a:schemeClr>
                </a:solidFill>
                <a:prstDash val="solid"/>
                <a:miter lim="800000"/>
              </a:ln>
              <a:solidFill>
                <a:schemeClr val="accent6">
                  <a:lumMod val="20000"/>
                  <a:lumOff val="80000"/>
                </a:schemeClr>
              </a:solidFill>
              <a:effectLst>
                <a:outerShdw blurRad="25500" dist="23000" dir="7020000" algn="tl">
                  <a:srgbClr val="000000">
                    <a:alpha val="50000"/>
                  </a:srgbClr>
                </a:outerShdw>
              </a:effectLst>
              <a:latin typeface="Algerian" pitchFamily="82" charset="0"/>
            </a:endParaRPr>
          </a:p>
        </p:txBody>
      </p:sp>
    </p:spTree>
    <p:extLst>
      <p:ext uri="{BB962C8B-B14F-4D97-AF65-F5344CB8AC3E}">
        <p14:creationId xmlns:p14="http://schemas.microsoft.com/office/powerpoint/2010/main" val="401661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1C6521B-DF26-454F-A2AF-84B582EF52B1}"/>
              </a:ext>
            </a:extLst>
          </p:cNvPr>
          <p:cNvSpPr>
            <a:spLocks noGrp="1"/>
          </p:cNvSpPr>
          <p:nvPr>
            <p:ph idx="1"/>
          </p:nvPr>
        </p:nvSpPr>
        <p:spPr>
          <a:xfrm>
            <a:off x="0" y="495300"/>
            <a:ext cx="9144000" cy="5867400"/>
          </a:xfrm>
        </p:spPr>
        <p:txBody>
          <a:bodyPr>
            <a:noAutofit/>
          </a:bodyPr>
          <a:lstStyle/>
          <a:p>
            <a:pPr marL="0" indent="0" algn="l">
              <a:buNone/>
            </a:pPr>
            <a:r>
              <a:rPr lang="en-US" dirty="0" smtClean="0">
                <a:solidFill>
                  <a:schemeClr val="bg1"/>
                </a:solidFill>
              </a:rPr>
              <a:t>-In </a:t>
            </a:r>
            <a:r>
              <a:rPr lang="en-US" dirty="0">
                <a:solidFill>
                  <a:schemeClr val="bg1"/>
                </a:solidFill>
              </a:rPr>
              <a:t>selected cases emission tomography is </a:t>
            </a:r>
            <a:r>
              <a:rPr lang="en-US" dirty="0" smtClean="0">
                <a:solidFill>
                  <a:schemeClr val="bg1"/>
                </a:solidFill>
              </a:rPr>
              <a:t>performed </a:t>
            </a:r>
          </a:p>
          <a:p>
            <a:pPr marL="0" indent="0" algn="l">
              <a:buNone/>
            </a:pPr>
            <a:r>
              <a:rPr lang="en-US" dirty="0" smtClean="0">
                <a:solidFill>
                  <a:schemeClr val="bg1"/>
                </a:solidFill>
              </a:rPr>
              <a:t>Emission </a:t>
            </a:r>
            <a:r>
              <a:rPr lang="en-US" dirty="0">
                <a:solidFill>
                  <a:schemeClr val="bg1"/>
                </a:solidFill>
              </a:rPr>
              <a:t>tomography can detect lesions not visible on the standard views. Because only one usable photon for each disintegration is emitted, this technique is also known as single photon emission computed tomography (SPECT). </a:t>
            </a:r>
          </a:p>
          <a:p>
            <a:pPr marL="0" indent="0" algn="l">
              <a:buNone/>
            </a:pPr>
            <a:r>
              <a:rPr lang="en-US" dirty="0" smtClean="0">
                <a:solidFill>
                  <a:schemeClr val="bg1"/>
                </a:solidFill>
              </a:rPr>
              <a:t>-Nuclear </a:t>
            </a:r>
            <a:r>
              <a:rPr lang="en-US" dirty="0">
                <a:solidFill>
                  <a:schemeClr val="bg1"/>
                </a:solidFill>
              </a:rPr>
              <a:t>medicine techniques are used to measure function and to produce anatomical images. Even the anatomical images are dependent on function; for example, a bone scan depends on bone turnover.</a:t>
            </a:r>
          </a:p>
          <a:p>
            <a:pPr marL="0" indent="0" algn="l">
              <a:buNone/>
            </a:pPr>
            <a:endParaRPr lang="en-US" dirty="0">
              <a:solidFill>
                <a:schemeClr val="bg1"/>
              </a:solidFill>
            </a:endParaRPr>
          </a:p>
        </p:txBody>
      </p:sp>
    </p:spTree>
    <p:extLst>
      <p:ext uri="{BB962C8B-B14F-4D97-AF65-F5344CB8AC3E}">
        <p14:creationId xmlns:p14="http://schemas.microsoft.com/office/powerpoint/2010/main" val="3507279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BD046B4D-89BF-43D6-8BEA-FC8563B56A6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202310"/>
            <a:ext cx="4207237" cy="6453380"/>
          </a:xfrm>
        </p:spPr>
      </p:pic>
      <p:sp>
        <p:nvSpPr>
          <p:cNvPr id="6" name="Rectangle 5">
            <a:extLst>
              <a:ext uri="{FF2B5EF4-FFF2-40B4-BE49-F238E27FC236}">
                <a16:creationId xmlns:a16="http://schemas.microsoft.com/office/drawing/2014/main" xmlns="" id="{D97E5555-D5D5-4E6F-A002-3C0032B055F4}"/>
              </a:ext>
            </a:extLst>
          </p:cNvPr>
          <p:cNvSpPr/>
          <p:nvPr/>
        </p:nvSpPr>
        <p:spPr>
          <a:xfrm>
            <a:off x="593363" y="1981200"/>
            <a:ext cx="3445237" cy="2862322"/>
          </a:xfrm>
          <a:prstGeom prst="rect">
            <a:avLst/>
          </a:prstGeom>
        </p:spPr>
        <p:txBody>
          <a:bodyPr wrap="square">
            <a:spAutoFit/>
          </a:bodyPr>
          <a:lstStyle/>
          <a:p>
            <a:r>
              <a:rPr lang="en-US" dirty="0">
                <a:solidFill>
                  <a:schemeClr val="bg1"/>
                </a:solidFill>
              </a:rPr>
              <a:t>Radionuclide bone scan. The patient has received an intravenous injection of a 99mTc-labelled bone-scanning agent (a complex organic phosphate). This agent is taken up by bone in proportion to bone turnover and blood flow. The increased uptake in the femur in this patient was due to Paget’s disease.</a:t>
            </a:r>
          </a:p>
        </p:txBody>
      </p:sp>
    </p:spTree>
    <p:extLst>
      <p:ext uri="{BB962C8B-B14F-4D97-AF65-F5344CB8AC3E}">
        <p14:creationId xmlns:p14="http://schemas.microsoft.com/office/powerpoint/2010/main" val="1548230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A13B513-8492-4954-8481-18CCC107E3CF}"/>
              </a:ext>
            </a:extLst>
          </p:cNvPr>
          <p:cNvSpPr>
            <a:spLocks noGrp="1"/>
          </p:cNvSpPr>
          <p:nvPr>
            <p:ph idx="1"/>
          </p:nvPr>
        </p:nvSpPr>
        <p:spPr>
          <a:xfrm>
            <a:off x="533400" y="152400"/>
            <a:ext cx="6554867" cy="5410200"/>
          </a:xfrm>
        </p:spPr>
        <p:txBody>
          <a:bodyPr>
            <a:normAutofit/>
          </a:bodyPr>
          <a:lstStyle/>
          <a:p>
            <a:pPr algn="l"/>
            <a:r>
              <a:rPr lang="en-US" sz="2800" dirty="0">
                <a:solidFill>
                  <a:srgbClr val="C00000"/>
                </a:solidFill>
              </a:rPr>
              <a:t>Positron emission </a:t>
            </a:r>
            <a:r>
              <a:rPr lang="en-US" sz="2800" dirty="0" smtClean="0">
                <a:solidFill>
                  <a:srgbClr val="C00000"/>
                </a:solidFill>
              </a:rPr>
              <a:t>tomography</a:t>
            </a:r>
          </a:p>
          <a:p>
            <a:pPr algn="l"/>
            <a:endParaRPr lang="en-US" sz="2800" dirty="0">
              <a:solidFill>
                <a:srgbClr val="C00000"/>
              </a:solidFill>
            </a:endParaRPr>
          </a:p>
          <a:p>
            <a:pPr algn="l"/>
            <a:r>
              <a:rPr lang="en-US" dirty="0" smtClean="0">
                <a:solidFill>
                  <a:srgbClr val="C00000"/>
                </a:solidFill>
              </a:rPr>
              <a:t> </a:t>
            </a:r>
            <a:r>
              <a:rPr lang="en-US" dirty="0">
                <a:solidFill>
                  <a:srgbClr val="C00000"/>
                </a:solidFill>
              </a:rPr>
              <a:t/>
            </a:r>
            <a:br>
              <a:rPr lang="en-US" dirty="0">
                <a:solidFill>
                  <a:srgbClr val="C00000"/>
                </a:solidFill>
              </a:rPr>
            </a:br>
            <a:r>
              <a:rPr lang="en-US" dirty="0" smtClean="0">
                <a:solidFill>
                  <a:schemeClr val="bg1"/>
                </a:solidFill>
              </a:rPr>
              <a:t>Positron </a:t>
            </a:r>
            <a:r>
              <a:rPr lang="en-US" dirty="0">
                <a:solidFill>
                  <a:schemeClr val="bg1"/>
                </a:solidFill>
              </a:rPr>
              <a:t>emission tomography (PET) uses short-lived positron-emitting isotopes, which are produced by a cyclotron immediately before use. Two gamma-rays are produced from the annihilation of each positron and can be detected by a specialized gamma camera. The resulting images reflect the distribution of the isotope . </a:t>
            </a:r>
          </a:p>
          <a:p>
            <a:pPr algn="l"/>
            <a:endParaRPr lang="en-US" dirty="0">
              <a:solidFill>
                <a:schemeClr val="bg1"/>
              </a:solidFill>
            </a:endParaRPr>
          </a:p>
        </p:txBody>
      </p:sp>
    </p:spTree>
    <p:extLst>
      <p:ext uri="{BB962C8B-B14F-4D97-AF65-F5344CB8AC3E}">
        <p14:creationId xmlns:p14="http://schemas.microsoft.com/office/powerpoint/2010/main" val="1742429674"/>
      </p:ext>
    </p:extLst>
  </p:cSld>
  <p:clrMapOvr>
    <a:masterClrMapping/>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3634</TotalTime>
  <Words>2514</Words>
  <Application>Microsoft Office PowerPoint</Application>
  <PresentationFormat>عرض على الشاشة (3:4)‏</PresentationFormat>
  <Paragraphs>173</Paragraphs>
  <Slides>69</Slides>
  <Notes>1</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69</vt:i4>
      </vt:variant>
    </vt:vector>
  </HeadingPairs>
  <TitlesOfParts>
    <vt:vector size="78" baseType="lpstr">
      <vt:lpstr>Aharoni</vt:lpstr>
      <vt:lpstr>Algerian</vt:lpstr>
      <vt:lpstr>Calibri</vt:lpstr>
      <vt:lpstr>Century Gothic</vt:lpstr>
      <vt:lpstr>Tahoma</vt:lpstr>
      <vt:lpstr>Traditional Arabic</vt:lpstr>
      <vt:lpstr>Wingdings</vt:lpstr>
      <vt:lpstr>Wingdings 3</vt:lpstr>
      <vt:lpstr>شريحة</vt:lpstr>
      <vt:lpstr>عرض تقديمي في PowerPoint</vt:lpstr>
      <vt:lpstr>عرض تقديمي في PowerPoint</vt:lpstr>
      <vt:lpstr>Nuclear medicine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no pregnancy        no breast feeding</vt:lpstr>
      <vt:lpstr>STOP </vt:lpstr>
      <vt:lpstr>Thyroid  radionuclide scan</vt:lpstr>
      <vt:lpstr>عرض تقديمي في PowerPoint</vt:lpstr>
      <vt:lpstr>عرض تقديمي في PowerPoint</vt:lpstr>
      <vt:lpstr>عرض تقديمي في PowerPoint</vt:lpstr>
      <vt:lpstr>Special precautions  after  finishing I-131 treatment   </vt:lpstr>
      <vt:lpstr>عرض تقديمي في PowerPoint</vt:lpstr>
      <vt:lpstr>Staging PET scan &amp; PET/CT Case of bronchioalveolar ca. Focal      Rt. Lobe thyroid  FNA/cytology         PTCa</vt:lpstr>
      <vt:lpstr>Pt. with PTC post thyroidectomy &amp; radioiodine ablation with elevated   thyroglobulin level   131I-WBS                                                                                             FDG-PET/CT ant. &amp; post. –ve scan                                             recurrent PTC  in                                                                                thyroid bed &amp; L.nodes  mets </vt:lpstr>
      <vt:lpstr>عرض تقديمي في PowerPoint</vt:lpstr>
      <vt:lpstr>عرض تقديمي في PowerPoint</vt:lpstr>
      <vt:lpstr>Radionuclide bone scan</vt:lpstr>
      <vt:lpstr>عرض تقديمي في PowerPoint</vt:lpstr>
      <vt:lpstr>عرض تقديمي في PowerPoint</vt:lpstr>
      <vt:lpstr>عرض تقديمي في PowerPoint</vt:lpstr>
      <vt:lpstr>عرض تقديمي في PowerPoint</vt:lpstr>
      <vt:lpstr>عرض تقديمي في PowerPoint</vt:lpstr>
      <vt:lpstr>Bone metastasis from ca. prostate</vt:lpstr>
      <vt:lpstr>عرض تقديمي في PowerPoint</vt:lpstr>
      <vt:lpstr>عرض تقديمي في PowerPoint</vt:lpstr>
      <vt:lpstr>عرض تقديمي في PowerPoint</vt:lpstr>
      <vt:lpstr>Radionuclide lung scans v/Q scan</vt:lpstr>
      <vt:lpstr>عرض تقديمي في PowerPoint</vt:lpstr>
      <vt:lpstr>عرض تقديمي في PowerPoint</vt:lpstr>
      <vt:lpstr>عرض تقديمي في PowerPoint</vt:lpstr>
      <vt:lpstr> Pulmonary emboli. (a) 99mTc macroaggregate perfusion scan (posterior view) showing multiple wedge-shaped defects. The more obvious ones have been arrowed. (b) The ventilation scan, using 81mKr (also a posterior view), is normal. (c) CT pulmonary angiogram showing bilateral filling defects due to emboli in the central pulmonary arteries (arrow). </vt:lpstr>
      <vt:lpstr>Pulmonary embolism</vt:lpstr>
      <vt:lpstr> FDG-PET scan of the chest and abdomen showing a focus of high activity in a lung cancer (large arrow) and mediastinal lymph node metastasis (small arrow). (a) Maximum intensity projection (MIP). (b) Coronal fused PET/CT. (c) Axial fused PET/CT. No other abnormality is seen on any of the images. High activity in the myocardium, kidneys and bladder is normal. </vt:lpstr>
      <vt:lpstr>عرض تقديمي في PowerPoint</vt:lpstr>
      <vt:lpstr>عرض تقديمي في PowerPoint</vt:lpstr>
      <vt:lpstr>Cardiac scan </vt:lpstr>
      <vt:lpstr>Hepatobiliary radionuclide scanning HIDA  SCAN </vt:lpstr>
      <vt:lpstr>عرض تقديمي في PowerPoint</vt:lpstr>
      <vt:lpstr>عرض تقديمي في PowerPoint</vt:lpstr>
      <vt:lpstr>عرض تقديمي في PowerPoint</vt:lpstr>
      <vt:lpstr>عرض تقديمي في PowerPoint</vt:lpstr>
      <vt:lpstr>عرض تقديمي في PowerPoint</vt:lpstr>
      <vt:lpstr>RENAL radionuclide examination </vt:lpstr>
      <vt:lpstr>Dynamic renal scintigraphy renogam</vt:lpstr>
      <vt:lpstr>عرض تقديمي في PowerPoint</vt:lpstr>
      <vt:lpstr>عرض تقديمي في PowerPoint</vt:lpstr>
      <vt:lpstr>Static renal scintigraphy </vt:lpstr>
      <vt:lpstr>عرض تقديمي في PowerPoint</vt:lpstr>
      <vt:lpstr>عرض تقديمي في PowerPoint</vt:lpstr>
      <vt:lpstr> radionuclide cystography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Radionuclide lunge scan</dc:title>
  <dc:creator>user</dc:creator>
  <cp:lastModifiedBy>ALYA ABULGASIM</cp:lastModifiedBy>
  <cp:revision>504</cp:revision>
  <dcterms:created xsi:type="dcterms:W3CDTF">2006-08-16T00:00:00Z</dcterms:created>
  <dcterms:modified xsi:type="dcterms:W3CDTF">2020-09-19T21:47:46Z</dcterms:modified>
</cp:coreProperties>
</file>