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5" r:id="rId15"/>
    <p:sldId id="271" r:id="rId16"/>
    <p:sldId id="272" r:id="rId17"/>
    <p:sldId id="273" r:id="rId18"/>
    <p:sldId id="274" r:id="rId19"/>
    <p:sldId id="275" r:id="rId20"/>
    <p:sldId id="298" r:id="rId21"/>
    <p:sldId id="296" r:id="rId22"/>
    <p:sldId id="29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99" r:id="rId33"/>
    <p:sldId id="305" r:id="rId34"/>
    <p:sldId id="300" r:id="rId35"/>
    <p:sldId id="303" r:id="rId36"/>
    <p:sldId id="306" r:id="rId37"/>
    <p:sldId id="304" r:id="rId38"/>
    <p:sldId id="307" r:id="rId39"/>
    <p:sldId id="288" r:id="rId40"/>
    <p:sldId id="289" r:id="rId41"/>
    <p:sldId id="290" r:id="rId42"/>
    <p:sldId id="291" r:id="rId43"/>
    <p:sldId id="292" r:id="rId44"/>
    <p:sldId id="293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A7031-4F2E-4E05-8C55-9167186C806A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59A47-DCE0-4496-996D-E222A64C8D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6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DE0FA2E-0093-452D-BA6C-D4DC04BF6394}" type="slidenum">
              <a:rPr lang="en-GB" smtClean="0"/>
              <a:pPr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61687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A72517-22DF-4081-987A-DB4C3B105B61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50653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41DDA1-B8B0-4536-A8A1-2679C5BB84D3}" type="slidenum">
              <a:rPr lang="en-GB" smtClean="0"/>
              <a:pPr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18872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F952EB-45E6-45F8-9EE5-7BB74F5B55C1}" type="slidenum">
              <a:rPr lang="en-GB" smtClean="0"/>
              <a:pPr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18774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4B0EC8-77C7-41CC-B02F-DDC7D3EC1898}" type="slidenum">
              <a:rPr lang="en-GB" smtClean="0"/>
              <a:pPr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551927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B3E2C5B-2098-4015-AF0E-770FDF727C52}" type="slidenum">
              <a:rPr lang="en-GB" smtClean="0"/>
              <a:pPr/>
              <a:t>16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19877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7943BB-6446-418F-91D1-320064942807}" type="slidenum">
              <a:rPr lang="en-GB" smtClean="0"/>
              <a:pPr/>
              <a:t>17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782828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906C996-7F0B-40EC-BE3F-21C3E3B7C5E6}" type="slidenum">
              <a:rPr lang="en-GB" smtClean="0"/>
              <a:pPr/>
              <a:t>18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782024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2C1673-8781-43B2-8D20-FE0C422C485A}" type="slidenum">
              <a:rPr lang="en-GB" smtClean="0"/>
              <a:pPr/>
              <a:t>19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08019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A8E952-0B5E-4560-8EEE-693C819890E1}" type="slidenum">
              <a:rPr lang="en-GB" smtClean="0"/>
              <a:pPr/>
              <a:t>20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734965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3F3B33-EAFE-4859-B01E-7F695FC618F8}" type="slidenum">
              <a:rPr lang="en-GB" smtClean="0"/>
              <a:pPr/>
              <a:t>23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0737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F7B0C2-2F93-430A-A4ED-7B38EE1DBB60}" type="slidenum">
              <a:rPr lang="en-GB" smtClean="0"/>
              <a:pPr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62145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CCCB51-C55D-4EC8-8D33-EF50B7CEA067}" type="slidenum">
              <a:rPr lang="en-GB" smtClean="0"/>
              <a:pPr/>
              <a:t>24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65408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880C88-C9E5-4FF7-9816-23FF98CD072B}" type="slidenum">
              <a:rPr lang="en-GB" smtClean="0"/>
              <a:pPr/>
              <a:t>25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454080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C03283-7F75-49CF-AC31-4650D84BB98A}" type="slidenum">
              <a:rPr lang="en-GB" smtClean="0"/>
              <a:pPr/>
              <a:t>26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428574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75156D-0A3C-4B12-839F-587B34D4FED8}" type="slidenum">
              <a:rPr lang="en-GB" smtClean="0"/>
              <a:pPr/>
              <a:t>27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650056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F8119CE-03EA-4970-AB48-8A29873A8A00}" type="slidenum">
              <a:rPr lang="en-GB" smtClean="0"/>
              <a:pPr/>
              <a:t>28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03509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E250F9-0A7F-4302-AEF4-8B2C7C469CB3}" type="slidenum">
              <a:rPr lang="en-GB" smtClean="0"/>
              <a:pPr/>
              <a:t>29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422476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130AAB-9B3F-46D2-A4F1-1CB4CD6CE639}" type="slidenum">
              <a:rPr lang="en-GB" smtClean="0"/>
              <a:pPr/>
              <a:t>30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054940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B87344D-5912-4DCC-8774-0B7D1F412294}" type="slidenum">
              <a:rPr lang="en-GB" smtClean="0"/>
              <a:pPr/>
              <a:t>31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408207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95F583-BBA2-45D1-A71D-982E97273CAB}" type="slidenum">
              <a:rPr lang="en-US"/>
              <a:pPr/>
              <a:t>33</a:t>
            </a:fld>
            <a:endParaRPr 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401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A9799-E683-4F17-9F27-80C54C6E4578}" type="slidenum">
              <a:rPr lang="en-US"/>
              <a:pPr/>
              <a:t>36</a:t>
            </a:fld>
            <a:endParaRPr 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 </a:t>
            </a:r>
          </a:p>
          <a:p>
            <a:r>
              <a:rPr lang="en-US" dirty="0">
                <a:cs typeface="Times New Roman" pitchFamily="18" charset="0"/>
              </a:rPr>
              <a:t>Pain that persists 2 or more months after the acute eruption is known as post-herpetic neuralgia.  NSAIDs and opiates are of little use in the treatment of the neuralgia.  Anticonvulsants in conjunction with TCA or </a:t>
            </a:r>
            <a:r>
              <a:rPr lang="en-US" dirty="0" err="1">
                <a:cs typeface="Times New Roman" pitchFamily="18" charset="0"/>
              </a:rPr>
              <a:t>baclofen</a:t>
            </a:r>
            <a:r>
              <a:rPr lang="en-US" dirty="0">
                <a:cs typeface="Times New Roman" pitchFamily="18" charset="0"/>
              </a:rPr>
              <a:t> are most useful for the control of shooting </a:t>
            </a:r>
            <a:r>
              <a:rPr lang="en-US" dirty="0" err="1">
                <a:cs typeface="Times New Roman" pitchFamily="18" charset="0"/>
              </a:rPr>
              <a:t>neuritic</a:t>
            </a:r>
            <a:r>
              <a:rPr lang="en-US" dirty="0">
                <a:cs typeface="Times New Roman" pitchFamily="18" charset="0"/>
              </a:rPr>
              <a:t> pains.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124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D84FCC-227C-44DA-B15D-B82205F376E7}" type="slidenum">
              <a:rPr lang="en-GB" smtClean="0"/>
              <a:pPr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561925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DFE3FE-18AF-4DBD-98AE-8663D5394A33}" type="slidenum">
              <a:rPr lang="en-US"/>
              <a:pPr/>
              <a:t>38</a:t>
            </a:fld>
            <a:endParaRPr 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 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617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9070227-7BC9-4785-AAD8-85EBEE4B2FE5}" type="slidenum">
              <a:rPr lang="en-GB" smtClean="0"/>
              <a:pPr/>
              <a:t>39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771106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133FAE-025F-4485-92B0-64FC87DFAEC0}" type="slidenum">
              <a:rPr lang="en-GB" smtClean="0"/>
              <a:pPr/>
              <a:t>40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682674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D2A78D-4EF3-4B6B-8954-DEA4817BE175}" type="slidenum">
              <a:rPr lang="en-GB" smtClean="0"/>
              <a:pPr/>
              <a:t>41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710327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1D4CAD-3C75-49A4-B4D0-ECB0DB1224AE}" type="slidenum">
              <a:rPr lang="en-GB" smtClean="0"/>
              <a:pPr/>
              <a:t>42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492858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F4F798-355D-4060-8A91-EAAB601E8EBE}" type="slidenum">
              <a:rPr lang="en-GB" smtClean="0"/>
              <a:pPr/>
              <a:t>43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97737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3CCA3C-C4A9-447C-A4AD-B34B51DB3256}" type="slidenum">
              <a:rPr lang="en-GB" smtClean="0"/>
              <a:pPr/>
              <a:t>44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70591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7D30FD-670D-4135-B048-52F7472DA837}" type="slidenum">
              <a:rPr lang="en-GB" smtClean="0"/>
              <a:pPr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30183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443FF0-340D-4081-84E9-761EF1C2E49E}" type="slidenum">
              <a:rPr lang="en-GB" smtClean="0"/>
              <a:pPr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66739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B0D6DC9-AB95-4065-92C0-9A91272669EE}" type="slidenum">
              <a:rPr lang="en-GB" smtClean="0"/>
              <a:pPr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65516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8046D2-63A8-4263-A2E6-28EDD335A7E6}" type="slidenum">
              <a:rPr lang="en-GB" smtClean="0"/>
              <a:pPr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88418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57D63C-55A4-420A-AA83-3C26CBECF06C}" type="slidenum">
              <a:rPr lang="en-GB" smtClean="0"/>
              <a:pPr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49587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3861F41-12AD-437D-BE32-3786C4A011B9}" type="slidenum">
              <a:rPr lang="en-GB" smtClean="0"/>
              <a:pPr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46082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D7ACC1-A8D0-4EB6-B303-591533F293BE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72BE11-2E68-4705-97C8-D08EBB2D2C6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pathology.vcu.edu/education/cardio/images/1c-a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0"/>
            <a:ext cx="7851648" cy="2852936"/>
          </a:xfrm>
        </p:spPr>
        <p:txBody>
          <a:bodyPr/>
          <a:lstStyle/>
          <a:p>
            <a:r>
              <a:rPr lang="en-GB" dirty="0" smtClean="0"/>
              <a:t>Practical Approach to Headache, facial pain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History taking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763588" y="1903413"/>
            <a:ext cx="7969250" cy="35258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dirty="0">
                <a:latin typeface="+mj-lt"/>
              </a:rPr>
              <a:t>The most important </a:t>
            </a:r>
            <a:r>
              <a:rPr lang="en-GB" dirty="0" smtClean="0">
                <a:latin typeface="+mj-lt"/>
              </a:rPr>
              <a:t>step </a:t>
            </a:r>
            <a:r>
              <a:rPr lang="en-GB" dirty="0">
                <a:latin typeface="+mj-lt"/>
              </a:rPr>
              <a:t>in the evaluation of headaches is </a:t>
            </a:r>
            <a:r>
              <a:rPr lang="en-GB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HISTORY</a:t>
            </a:r>
            <a:endParaRPr lang="en-GB" b="1" dirty="0">
              <a:solidFill>
                <a:srgbClr val="FF33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en-GB" dirty="0">
                <a:latin typeface="+mj-lt"/>
              </a:rPr>
              <a:t>First question to </a:t>
            </a:r>
            <a:r>
              <a:rPr lang="en-GB" dirty="0" smtClean="0">
                <a:latin typeface="+mj-lt"/>
              </a:rPr>
              <a:t>answer </a:t>
            </a:r>
            <a:r>
              <a:rPr lang="en-GB" dirty="0">
                <a:latin typeface="+mj-lt"/>
              </a:rPr>
              <a:t>is whether it is a </a:t>
            </a:r>
            <a:r>
              <a:rPr lang="en-GB" b="1" dirty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PRIMARY or </a:t>
            </a:r>
            <a:r>
              <a:rPr lang="en-GB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</a:rPr>
              <a:t>SECONDARY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headache syndrome.</a:t>
            </a:r>
          </a:p>
          <a:p>
            <a:pPr>
              <a:lnSpc>
                <a:spcPct val="90000"/>
              </a:lnSpc>
              <a:defRPr/>
            </a:pPr>
            <a:r>
              <a:rPr lang="en-GB" dirty="0">
                <a:latin typeface="+mj-lt"/>
              </a:rPr>
              <a:t> Any important red flags in history or examination to consider investigation for a secondary headache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History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Onset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Frequency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Periodicity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Duration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Time to maximum intensity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Time of the day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Recurrence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One type or more than one headaches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Life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8763" y="548680"/>
            <a:ext cx="7561262" cy="1296144"/>
          </a:xfrm>
        </p:spPr>
        <p:txBody>
          <a:bodyPr/>
          <a:lstStyle/>
          <a:p>
            <a:r>
              <a:rPr lang="en-US" dirty="0" smtClean="0"/>
              <a:t>Autonomic Features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64905"/>
            <a:ext cx="8686800" cy="375175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+mj-lt"/>
                <a:cs typeface="Arial" charset="0"/>
              </a:rPr>
              <a:t>Eyelid swelling/</a:t>
            </a:r>
            <a:r>
              <a:rPr lang="en-US" sz="2400" dirty="0" err="1" smtClean="0">
                <a:latin typeface="+mj-lt"/>
                <a:cs typeface="Arial" charset="0"/>
              </a:rPr>
              <a:t>oedema</a:t>
            </a:r>
            <a:endParaRPr lang="en-US" sz="2400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 smtClean="0">
                <a:latin typeface="+mj-lt"/>
                <a:cs typeface="Arial" charset="0"/>
              </a:rPr>
              <a:t>Ptosis</a:t>
            </a:r>
            <a:r>
              <a:rPr lang="en-US" sz="2400" dirty="0" smtClean="0">
                <a:latin typeface="+mj-lt"/>
                <a:cs typeface="Arial" charset="0"/>
              </a:rPr>
              <a:t> “drooping”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latin typeface="+mj-lt"/>
                <a:cs typeface="Arial" charset="0"/>
              </a:rPr>
              <a:t>Miosis</a:t>
            </a:r>
            <a:endParaRPr lang="en-US" sz="2400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+mj-lt"/>
                <a:cs typeface="Arial" charset="0"/>
              </a:rPr>
              <a:t>Watering eye: </a:t>
            </a:r>
            <a:r>
              <a:rPr lang="en-US" sz="2400" dirty="0" err="1" smtClean="0">
                <a:latin typeface="+mj-lt"/>
                <a:cs typeface="Arial" charset="0"/>
              </a:rPr>
              <a:t>Lacrimation</a:t>
            </a:r>
            <a:r>
              <a:rPr lang="en-US" sz="2400" dirty="0" smtClean="0">
                <a:latin typeface="+mj-lt"/>
                <a:cs typeface="Arial" charset="0"/>
              </a:rPr>
              <a:t> “Tearing”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+mj-lt"/>
                <a:cs typeface="Arial" charset="0"/>
              </a:rPr>
              <a:t>Nasal congestion / </a:t>
            </a:r>
            <a:r>
              <a:rPr lang="en-US" sz="2400" dirty="0" err="1" smtClean="0">
                <a:latin typeface="+mj-lt"/>
                <a:cs typeface="Arial" charset="0"/>
              </a:rPr>
              <a:t>Rhinorrhea</a:t>
            </a:r>
            <a:r>
              <a:rPr lang="en-US" sz="2400" dirty="0" smtClean="0">
                <a:latin typeface="+mj-lt"/>
                <a:cs typeface="Arial" charset="0"/>
              </a:rPr>
              <a:t> “runny nose”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+mj-lt"/>
                <a:cs typeface="Arial" charset="0"/>
              </a:rPr>
              <a:t>Forehead and facial sweating  </a:t>
            </a:r>
            <a:endParaRPr lang="en-US" sz="2400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8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Migraine</a:t>
            </a:r>
            <a:endParaRPr 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Aura 1/3 patients only ( mood change, excess energy –euphoria to depression- lethargy and craving for food)</a:t>
            </a:r>
          </a:p>
          <a:p>
            <a:r>
              <a:rPr lang="en-GB" dirty="0" smtClean="0">
                <a:latin typeface="+mj-lt"/>
                <a:cs typeface="Arial" charset="0"/>
              </a:rPr>
              <a:t>Gradual onset no Thunderclap !</a:t>
            </a:r>
          </a:p>
          <a:p>
            <a:r>
              <a:rPr lang="en-GB" dirty="0" smtClean="0">
                <a:latin typeface="+mj-lt"/>
                <a:cs typeface="Arial" charset="0"/>
              </a:rPr>
              <a:t>Examination generally normal </a:t>
            </a:r>
          </a:p>
          <a:p>
            <a:r>
              <a:rPr lang="en-GB" dirty="0" smtClean="0">
                <a:latin typeface="+mj-lt"/>
                <a:cs typeface="Arial" charset="0"/>
              </a:rPr>
              <a:t>Motor disturbances: weakness, </a:t>
            </a:r>
            <a:r>
              <a:rPr lang="en-GB" dirty="0" err="1" smtClean="0">
                <a:latin typeface="+mj-lt"/>
                <a:cs typeface="Arial" charset="0"/>
              </a:rPr>
              <a:t>hemiparesis</a:t>
            </a:r>
            <a:r>
              <a:rPr lang="en-GB" dirty="0" smtClean="0">
                <a:latin typeface="+mj-lt"/>
                <a:cs typeface="Arial" charset="0"/>
              </a:rPr>
              <a:t> and dysphasia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763588" y="692696"/>
            <a:ext cx="7559675" cy="100811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Minimum for migraine without aura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		</a:t>
            </a:r>
            <a:r>
              <a:rPr lang="ar-LY" sz="1400" dirty="0" smtClean="0"/>
              <a:t> 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838" y="1700808"/>
            <a:ext cx="7559675" cy="370939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dirty="0" smtClean="0">
                <a:latin typeface="+mj-lt"/>
              </a:rPr>
              <a:t>&gt; 5 recurrent episodes of headache attacks lasting 4-72 </a:t>
            </a:r>
            <a:r>
              <a:rPr lang="en-GB" dirty="0" err="1" smtClean="0">
                <a:latin typeface="+mj-lt"/>
              </a:rPr>
              <a:t>hs</a:t>
            </a:r>
            <a:endParaRPr lang="en-GB" dirty="0" smtClean="0">
              <a:latin typeface="+mj-lt"/>
            </a:endParaRPr>
          </a:p>
          <a:p>
            <a:pPr>
              <a:defRPr/>
            </a:pPr>
            <a:r>
              <a:rPr lang="en-GB" dirty="0" smtClean="0">
                <a:latin typeface="+mj-lt"/>
              </a:rPr>
              <a:t>With at least 2 of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Unilateral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Pulsating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Moderate to severe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Worsen by physical activity</a:t>
            </a:r>
          </a:p>
          <a:p>
            <a:pPr marL="180000" lvl="1" indent="-252000">
              <a:spcBef>
                <a:spcPts val="0"/>
              </a:spcBef>
              <a:defRPr/>
            </a:pPr>
            <a:r>
              <a:rPr lang="en-GB" sz="2500" dirty="0" smtClean="0">
                <a:latin typeface="+mj-lt"/>
              </a:rPr>
              <a:t>And at least 1 of</a:t>
            </a:r>
          </a:p>
          <a:p>
            <a:pPr marL="694350" lvl="2" indent="-2520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+mj-lt"/>
              </a:rPr>
              <a:t>Nauseas =/or vomiting</a:t>
            </a:r>
          </a:p>
          <a:p>
            <a:pPr marL="694350" lvl="2" indent="-252000">
              <a:spcBef>
                <a:spcPts val="0"/>
              </a:spcBef>
              <a:defRPr/>
            </a:pPr>
            <a:r>
              <a:rPr lang="en-GB" sz="2000" dirty="0" smtClean="0">
                <a:latin typeface="+mj-lt"/>
              </a:rPr>
              <a:t>Increase light sensitivity</a:t>
            </a:r>
          </a:p>
          <a:p>
            <a:pPr marL="694350" lvl="2" indent="-252000">
              <a:spcBef>
                <a:spcPts val="0"/>
              </a:spcBef>
              <a:defRPr/>
            </a:pPr>
            <a:r>
              <a:rPr lang="en-GB" sz="2000" dirty="0" smtClean="0">
                <a:latin typeface="+mj-lt"/>
              </a:rPr>
              <a:t>Increase noise sensitivity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2086744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Emergency treatment for severe migraine: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3588" y="3429000"/>
            <a:ext cx="7559675" cy="3168352"/>
          </a:xfrm>
        </p:spPr>
        <p:txBody>
          <a:bodyPr>
            <a:normAutofit/>
          </a:bodyPr>
          <a:lstStyle/>
          <a:p>
            <a:r>
              <a:rPr lang="en-GB" dirty="0" err="1" smtClean="0">
                <a:latin typeface="+mj-lt"/>
                <a:cs typeface="Arial" charset="0"/>
              </a:rPr>
              <a:t>Diclofenac</a:t>
            </a:r>
            <a:r>
              <a:rPr lang="en-GB" dirty="0" smtClean="0">
                <a:latin typeface="+mj-lt"/>
                <a:cs typeface="Arial" charset="0"/>
              </a:rPr>
              <a:t> (100mg) suppository or 75mgs IM </a:t>
            </a:r>
            <a:r>
              <a:rPr lang="en-GB" b="1" dirty="0" smtClean="0">
                <a:latin typeface="+mj-lt"/>
                <a:cs typeface="Arial" charset="0"/>
              </a:rPr>
              <a:t>or</a:t>
            </a:r>
          </a:p>
          <a:p>
            <a:r>
              <a:rPr lang="en-GB" dirty="0" smtClean="0">
                <a:latin typeface="+mj-lt"/>
                <a:cs typeface="Arial" charset="0"/>
              </a:rPr>
              <a:t> Subcutaneous </a:t>
            </a:r>
            <a:r>
              <a:rPr lang="en-GB" dirty="0" err="1" smtClean="0">
                <a:latin typeface="+mj-lt"/>
                <a:cs typeface="Arial" charset="0"/>
              </a:rPr>
              <a:t>Sumatriptan</a:t>
            </a:r>
            <a:r>
              <a:rPr lang="en-GB" dirty="0" smtClean="0">
                <a:latin typeface="+mj-lt"/>
                <a:cs typeface="Arial" charset="0"/>
              </a:rPr>
              <a:t> 6mgs - (if no </a:t>
            </a:r>
            <a:r>
              <a:rPr lang="en-GB" dirty="0" err="1" smtClean="0">
                <a:latin typeface="+mj-lt"/>
                <a:cs typeface="Arial" charset="0"/>
              </a:rPr>
              <a:t>triptan</a:t>
            </a:r>
            <a:r>
              <a:rPr lang="en-GB" dirty="0" smtClean="0">
                <a:latin typeface="+mj-lt"/>
                <a:cs typeface="Arial" charset="0"/>
              </a:rPr>
              <a:t> already taken)</a:t>
            </a:r>
          </a:p>
          <a:p>
            <a:r>
              <a:rPr lang="en-GB" dirty="0" err="1" smtClean="0">
                <a:latin typeface="+mj-lt"/>
                <a:cs typeface="Arial" charset="0"/>
              </a:rPr>
              <a:t>Metaclopramide</a:t>
            </a:r>
            <a:r>
              <a:rPr lang="en-GB" dirty="0" smtClean="0">
                <a:latin typeface="+mj-lt"/>
                <a:cs typeface="Arial" charset="0"/>
              </a:rPr>
              <a:t> IM</a:t>
            </a:r>
          </a:p>
          <a:p>
            <a:r>
              <a:rPr lang="en-GB" b="1" dirty="0" smtClean="0">
                <a:latin typeface="+mj-lt"/>
                <a:cs typeface="Arial" charset="0"/>
              </a:rPr>
              <a:t>N.B. OPIATES SHOULD BE AVOIDED</a:t>
            </a:r>
            <a:endParaRPr lang="en-GB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dirty="0" smtClean="0"/>
              <a:t>Prophylaxis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Consider if 3 or more attacks per month or where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attacks are very severe.</a:t>
            </a:r>
          </a:p>
          <a:p>
            <a:r>
              <a:rPr lang="en-GB" dirty="0" smtClean="0">
                <a:latin typeface="+mj-lt"/>
                <a:cs typeface="Arial" charset="0"/>
              </a:rPr>
              <a:t>Treat for at least 3 months</a:t>
            </a:r>
          </a:p>
          <a:p>
            <a:r>
              <a:rPr lang="en-GB" dirty="0" smtClean="0">
                <a:latin typeface="+mj-lt"/>
                <a:cs typeface="Arial" charset="0"/>
              </a:rPr>
              <a:t>Beta-blockers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</a:t>
            </a:r>
            <a:r>
              <a:rPr lang="en-GB" dirty="0" err="1" smtClean="0">
                <a:latin typeface="+mj-lt"/>
                <a:cs typeface="Arial" charset="0"/>
              </a:rPr>
              <a:t>Propanolol</a:t>
            </a:r>
            <a:r>
              <a:rPr lang="en-GB" dirty="0" smtClean="0">
                <a:latin typeface="+mj-lt"/>
                <a:cs typeface="Arial" charset="0"/>
              </a:rPr>
              <a:t> 10 mg </a:t>
            </a:r>
            <a:r>
              <a:rPr lang="en-GB" dirty="0" err="1" smtClean="0">
                <a:latin typeface="+mj-lt"/>
                <a:cs typeface="Arial" charset="0"/>
              </a:rPr>
              <a:t>bd</a:t>
            </a:r>
            <a:r>
              <a:rPr lang="en-GB" dirty="0" smtClean="0">
                <a:latin typeface="+mj-lt"/>
                <a:cs typeface="Arial" charset="0"/>
              </a:rPr>
              <a:t> (increase gradually)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Amitriptyline (10 – 100mgs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31825" y="0"/>
            <a:ext cx="7559675" cy="1844824"/>
          </a:xfrm>
        </p:spPr>
        <p:txBody>
          <a:bodyPr/>
          <a:lstStyle/>
          <a:p>
            <a:r>
              <a:rPr lang="en-GB" dirty="0" smtClean="0"/>
              <a:t>Migraine or cluster?</a:t>
            </a:r>
            <a:endParaRPr 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35000" y="2060848"/>
          <a:ext cx="8166618" cy="4075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309"/>
                <a:gridCol w="4083309"/>
              </a:tblGrid>
              <a:tr h="663524"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     Migraine</a:t>
                      </a:r>
                    </a:p>
                    <a:p>
                      <a:r>
                        <a:rPr lang="en-GB" dirty="0" smtClean="0"/>
                        <a:t>        Unilateral head ache in 70%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      Cluster</a:t>
                      </a:r>
                    </a:p>
                    <a:p>
                      <a:r>
                        <a:rPr lang="en-GB" dirty="0" smtClean="0"/>
                        <a:t>               Always</a:t>
                      </a:r>
                      <a:r>
                        <a:rPr lang="en-GB" baseline="0" dirty="0" smtClean="0"/>
                        <a:t>  unilateral</a:t>
                      </a:r>
                      <a:endParaRPr lang="en-US" dirty="0"/>
                    </a:p>
                  </a:txBody>
                  <a:tcPr/>
                </a:tc>
              </a:tr>
              <a:tr h="379157">
                <a:tc>
                  <a:txBody>
                    <a:bodyPr/>
                    <a:lstStyle/>
                    <a:p>
                      <a:r>
                        <a:rPr lang="en-GB" b="0" dirty="0" smtClean="0"/>
                        <a:t>          Duration 4 </a:t>
                      </a:r>
                      <a:r>
                        <a:rPr lang="en-GB" b="0" dirty="0" err="1" smtClean="0"/>
                        <a:t>hs</a:t>
                      </a:r>
                      <a:r>
                        <a:rPr lang="en-GB" b="0" dirty="0" smtClean="0"/>
                        <a:t>    3-4 days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 Attack average  1 h  4 </a:t>
                      </a:r>
                      <a:r>
                        <a:rPr lang="en-GB" b="0" dirty="0" err="1" smtClean="0"/>
                        <a:t>hs</a:t>
                      </a:r>
                      <a:r>
                        <a:rPr lang="en-GB" b="0" dirty="0" smtClean="0"/>
                        <a:t>   </a:t>
                      </a:r>
                      <a:endParaRPr lang="en-US" b="0" dirty="0"/>
                    </a:p>
                  </a:txBody>
                  <a:tcPr/>
                </a:tc>
              </a:tr>
              <a:tr h="663524">
                <a:tc>
                  <a:txBody>
                    <a:bodyPr/>
                    <a:lstStyle/>
                    <a:p>
                      <a:r>
                        <a:rPr lang="en-GB" dirty="0" smtClean="0"/>
                        <a:t>           Intermittent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 Daily multiple attacks per day for weeks</a:t>
                      </a:r>
                      <a:endParaRPr lang="en-US" b="0" dirty="0"/>
                    </a:p>
                  </a:txBody>
                  <a:tcPr/>
                </a:tc>
              </a:tr>
              <a:tr h="947892">
                <a:tc>
                  <a:txBody>
                    <a:bodyPr/>
                    <a:lstStyle/>
                    <a:p>
                      <a:r>
                        <a:rPr lang="en-GB" b="0" dirty="0" smtClean="0"/>
                        <a:t>Avoid movement</a:t>
                      </a:r>
                      <a:r>
                        <a:rPr lang="en-GB" b="0" baseline="0" dirty="0" smtClean="0"/>
                        <a:t>  - lie down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Rest does not improve the symptoms</a:t>
                      </a:r>
                    </a:p>
                    <a:p>
                      <a:r>
                        <a:rPr lang="en-GB" b="0" dirty="0" smtClean="0"/>
                        <a:t>More agitated “ pacing”</a:t>
                      </a:r>
                      <a:endParaRPr lang="en-US" b="0" dirty="0"/>
                    </a:p>
                  </a:txBody>
                  <a:tcPr/>
                </a:tc>
              </a:tr>
              <a:tr h="379157">
                <a:tc>
                  <a:txBody>
                    <a:bodyPr/>
                    <a:lstStyle/>
                    <a:p>
                      <a:r>
                        <a:rPr lang="en-GB" b="0" dirty="0" smtClean="0"/>
                        <a:t>May have autonomic symptoms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Autonomic symptoms</a:t>
                      </a:r>
                      <a:endParaRPr lang="en-US" b="0" dirty="0"/>
                    </a:p>
                  </a:txBody>
                  <a:tcPr/>
                </a:tc>
              </a:tr>
              <a:tr h="663524">
                <a:tc>
                  <a:txBody>
                    <a:bodyPr/>
                    <a:lstStyle/>
                    <a:p>
                      <a:r>
                        <a:rPr lang="en-GB" b="0" dirty="0" smtClean="0"/>
                        <a:t>At least 1 of nauseas</a:t>
                      </a:r>
                      <a:r>
                        <a:rPr lang="en-GB" b="0" baseline="0" dirty="0" smtClean="0"/>
                        <a:t> photophobia </a:t>
                      </a:r>
                      <a:r>
                        <a:rPr lang="en-GB" b="0" baseline="0" dirty="0" err="1" smtClean="0"/>
                        <a:t>phonophobia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May </a:t>
                      </a:r>
                      <a:r>
                        <a:rPr lang="en-GB" b="0" baseline="0" dirty="0" smtClean="0"/>
                        <a:t> have</a:t>
                      </a:r>
                      <a:r>
                        <a:rPr lang="en-GB" b="0" dirty="0" smtClean="0"/>
                        <a:t> </a:t>
                      </a:r>
                      <a:r>
                        <a:rPr lang="en-GB" b="0" baseline="0" dirty="0" smtClean="0"/>
                        <a:t>photophobia </a:t>
                      </a:r>
                      <a:r>
                        <a:rPr lang="en-GB" b="0" baseline="0" dirty="0" err="1" smtClean="0"/>
                        <a:t>phonophobia</a:t>
                      </a:r>
                      <a:endParaRPr lang="en-US" b="0" dirty="0"/>
                    </a:p>
                  </a:txBody>
                  <a:tcPr/>
                </a:tc>
              </a:tr>
              <a:tr h="379157">
                <a:tc>
                  <a:txBody>
                    <a:bodyPr/>
                    <a:lstStyle/>
                    <a:p>
                      <a:r>
                        <a:rPr lang="en-GB" b="0" dirty="0" smtClean="0"/>
                        <a:t>Female &gt; male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 Male &gt; Female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92113" y="0"/>
            <a:ext cx="8024812" cy="2276872"/>
          </a:xfrm>
        </p:spPr>
        <p:txBody>
          <a:bodyPr/>
          <a:lstStyle/>
          <a:p>
            <a:r>
              <a:rPr lang="en-GB" dirty="0" smtClean="0"/>
              <a:t>Tension headache</a:t>
            </a:r>
            <a:endParaRPr lang="en-US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90525" y="2348880"/>
            <a:ext cx="7559675" cy="4248472"/>
          </a:xfrm>
        </p:spPr>
        <p:txBody>
          <a:bodyPr/>
          <a:lstStyle/>
          <a:p>
            <a:r>
              <a:rPr lang="en-GB" sz="2400" dirty="0" smtClean="0">
                <a:latin typeface="+mj-lt"/>
                <a:cs typeface="Arial" charset="0"/>
              </a:rPr>
              <a:t>Muscle contraction precipitated by stress/anxiety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20-40 years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Female/male 3:1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Pressure sensation or pain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“ As head is going to explode”  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“ Burning or stabbing”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 Daily increasing through the day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 Forehead to </a:t>
            </a:r>
            <a:r>
              <a:rPr lang="en-GB" sz="2400" dirty="0" err="1" smtClean="0">
                <a:latin typeface="+mj-lt"/>
                <a:cs typeface="Arial" charset="0"/>
              </a:rPr>
              <a:t>occip</a:t>
            </a:r>
            <a:r>
              <a:rPr lang="en-GB" sz="2400" dirty="0" smtClean="0">
                <a:latin typeface="+mj-lt"/>
                <a:cs typeface="Arial" charset="0"/>
              </a:rPr>
              <a:t>. or neck or vice versa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46088" y="0"/>
            <a:ext cx="7559675" cy="2060848"/>
          </a:xfrm>
        </p:spPr>
        <p:txBody>
          <a:bodyPr/>
          <a:lstStyle/>
          <a:p>
            <a:r>
              <a:rPr lang="en-GB" dirty="0" smtClean="0"/>
              <a:t>Other common headaches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39750" y="2492896"/>
            <a:ext cx="7559675" cy="388843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Sinusitis</a:t>
            </a:r>
          </a:p>
          <a:p>
            <a:r>
              <a:rPr lang="en-GB" dirty="0" smtClean="0">
                <a:latin typeface="+mj-lt"/>
                <a:cs typeface="Arial" charset="0"/>
              </a:rPr>
              <a:t>Glaucoma</a:t>
            </a:r>
          </a:p>
          <a:p>
            <a:r>
              <a:rPr lang="en-GB" dirty="0" err="1" smtClean="0">
                <a:latin typeface="+mj-lt"/>
                <a:cs typeface="Arial" charset="0"/>
              </a:rPr>
              <a:t>Hyponatraemia</a:t>
            </a:r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Toxins: alcohol excess and withdrawal, caffeine withdrawal.</a:t>
            </a:r>
          </a:p>
          <a:p>
            <a:r>
              <a:rPr lang="en-GB" dirty="0" smtClean="0">
                <a:latin typeface="+mj-lt"/>
                <a:cs typeface="Arial" charset="0"/>
              </a:rPr>
              <a:t>Drugs: calcium channel blockers and nitrates</a:t>
            </a:r>
          </a:p>
          <a:p>
            <a:r>
              <a:rPr lang="en-GB" smtClean="0">
                <a:latin typeface="+mj-lt"/>
                <a:cs typeface="Arial" charset="0"/>
              </a:rPr>
              <a:t>Coital migraine</a:t>
            </a:r>
            <a:endParaRPr lang="en-GB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endParaRPr lang="en-US" sz="20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+mj-lt"/>
                <a:cs typeface="Arial" charset="0"/>
              </a:rPr>
              <a:t>To provide a practical approach to the diagnosis and management of patients presenting with headache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00050" y="0"/>
            <a:ext cx="8743950" cy="1412776"/>
          </a:xfrm>
        </p:spPr>
        <p:txBody>
          <a:bodyPr/>
          <a:lstStyle/>
          <a:p>
            <a:r>
              <a:rPr lang="en-GB" sz="2800" dirty="0" smtClean="0"/>
              <a:t> Red flags for secondary headaches</a:t>
            </a:r>
            <a:endParaRPr lang="en-US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84784"/>
            <a:ext cx="8343900" cy="5373216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</a:t>
            </a:r>
            <a:r>
              <a:rPr lang="en-GB" sz="2400" b="1" dirty="0" smtClean="0">
                <a:latin typeface="+mj-lt"/>
              </a:rPr>
              <a:t>ystemic symptoms ( fever weight loss)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 </a:t>
            </a:r>
            <a:r>
              <a:rPr lang="en-GB" sz="2000" b="1" dirty="0" smtClean="0">
                <a:latin typeface="+mj-lt"/>
              </a:rPr>
              <a:t>or 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</a:t>
            </a:r>
            <a:r>
              <a:rPr lang="en-GB" sz="2000" dirty="0" smtClean="0">
                <a:latin typeface="+mj-lt"/>
              </a:rPr>
              <a:t>econdary risk factors: systemic disease, cancer or HIV</a:t>
            </a:r>
          </a:p>
          <a:p>
            <a:pPr>
              <a:spcBef>
                <a:spcPts val="0"/>
              </a:spcBef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</a:t>
            </a:r>
            <a:r>
              <a:rPr lang="en-GB" sz="2400" b="1" dirty="0" smtClean="0">
                <a:latin typeface="+mj-lt"/>
              </a:rPr>
              <a:t>eurological symptoms +/- abnormal signs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000" dirty="0" smtClean="0">
                <a:latin typeface="+mj-lt"/>
              </a:rPr>
              <a:t>         ( confusion, impaired alertness or consciousness and focal sign)</a:t>
            </a:r>
          </a:p>
          <a:p>
            <a:pPr>
              <a:spcBef>
                <a:spcPts val="0"/>
              </a:spcBef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O</a:t>
            </a:r>
            <a:r>
              <a:rPr lang="en-GB" sz="2400" b="1" dirty="0" smtClean="0">
                <a:latin typeface="+mj-lt"/>
              </a:rPr>
              <a:t>nset: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000" b="1" dirty="0" smtClean="0">
                <a:latin typeface="+mj-lt"/>
              </a:rPr>
              <a:t>          </a:t>
            </a:r>
            <a:r>
              <a:rPr lang="en-GB" sz="2000" dirty="0" smtClean="0">
                <a:latin typeface="+mj-lt"/>
              </a:rPr>
              <a:t>sudden, abrupt or split of a second</a:t>
            </a:r>
            <a:r>
              <a:rPr lang="en-GB" sz="2000" u="sng" dirty="0" smtClean="0">
                <a:latin typeface="+mj-lt"/>
              </a:rPr>
              <a:t> or </a:t>
            </a:r>
            <a:r>
              <a:rPr lang="en-GB" sz="2000" dirty="0" smtClean="0">
                <a:latin typeface="+mj-lt"/>
              </a:rPr>
              <a:t>worsening and   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n-GB" sz="2000" dirty="0" smtClean="0">
                <a:latin typeface="+mj-lt"/>
              </a:rPr>
              <a:t>           progressive</a:t>
            </a:r>
          </a:p>
          <a:p>
            <a:pPr>
              <a:spcBef>
                <a:spcPts val="0"/>
              </a:spcBef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O</a:t>
            </a:r>
            <a:r>
              <a:rPr lang="en-GB" sz="2400" b="1" dirty="0" smtClean="0">
                <a:latin typeface="+mj-lt"/>
              </a:rPr>
              <a:t>lder</a:t>
            </a:r>
          </a:p>
          <a:p>
            <a:pPr lvl="1">
              <a:spcBef>
                <a:spcPts val="0"/>
              </a:spcBef>
              <a:buFont typeface="Arial" charset="0"/>
              <a:buNone/>
              <a:defRPr/>
            </a:pPr>
            <a:r>
              <a:rPr lang="en-GB" sz="2000" b="1" dirty="0" smtClean="0">
                <a:latin typeface="+mj-lt"/>
              </a:rPr>
              <a:t>   </a:t>
            </a:r>
            <a:r>
              <a:rPr lang="en-GB" sz="2000" dirty="0" smtClean="0">
                <a:latin typeface="+mj-lt"/>
              </a:rPr>
              <a:t>new onset and progressive headache specially in middle age, &gt; 50 years ( giant cell arthritis)</a:t>
            </a:r>
          </a:p>
          <a:p>
            <a:pPr marL="2880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</a:t>
            </a:r>
            <a:r>
              <a:rPr lang="en-GB" sz="2400" b="1" dirty="0" smtClean="0">
                <a:latin typeface="+mj-lt"/>
              </a:rPr>
              <a:t>revious headache history</a:t>
            </a:r>
          </a:p>
          <a:p>
            <a:pPr marL="288000" lvl="1">
              <a:spcBef>
                <a:spcPts val="0"/>
              </a:spcBef>
              <a:buFont typeface="Arial" charset="0"/>
              <a:buNone/>
              <a:defRPr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</a:t>
            </a:r>
            <a:r>
              <a:rPr lang="en-GB" sz="2000" dirty="0" smtClean="0">
                <a:latin typeface="+mj-lt"/>
              </a:rPr>
              <a:t>first headache or different ( significant change in attack frequency, severity or clinical features</a:t>
            </a:r>
          </a:p>
          <a:p>
            <a:pPr marL="2880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</a:t>
            </a:r>
            <a:r>
              <a:rPr lang="en-GB" sz="2400" b="1" dirty="0" smtClean="0">
                <a:latin typeface="+mj-lt"/>
              </a:rPr>
              <a:t>riggered Headache</a:t>
            </a:r>
          </a:p>
          <a:p>
            <a:pPr marL="288000" lvl="1">
              <a:spcBef>
                <a:spcPts val="0"/>
              </a:spcBef>
              <a:buFont typeface="Arial" charset="0"/>
              <a:buNone/>
              <a:defRPr/>
            </a:pPr>
            <a:r>
              <a:rPr lang="en-GB" sz="2400" dirty="0" smtClean="0">
                <a:latin typeface="+mj-lt"/>
              </a:rPr>
              <a:t>   </a:t>
            </a:r>
            <a:r>
              <a:rPr lang="en-GB" sz="2000" dirty="0" smtClean="0">
                <a:latin typeface="+mj-lt"/>
              </a:rPr>
              <a:t>by </a:t>
            </a:r>
            <a:r>
              <a:rPr lang="en-GB" sz="2000" dirty="0" err="1" smtClean="0">
                <a:latin typeface="+mj-lt"/>
              </a:rPr>
              <a:t>Valsalva</a:t>
            </a:r>
            <a:r>
              <a:rPr lang="en-GB" sz="2000" dirty="0" smtClean="0">
                <a:latin typeface="+mj-lt"/>
              </a:rPr>
              <a:t>, exertion or sexual intercourse</a:t>
            </a:r>
          </a:p>
          <a:p>
            <a:pPr>
              <a:buFont typeface="Arial" charset="0"/>
              <a:buNone/>
              <a:defRPr/>
            </a:pP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n-GB" dirty="0" smtClean="0"/>
              <a:t>Things you can’t afford to miss</a:t>
            </a:r>
            <a:endParaRPr lang="en-US" dirty="0"/>
          </a:p>
        </p:txBody>
      </p:sp>
      <p:sp>
        <p:nvSpPr>
          <p:cNvPr id="4" name="Text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585085"/>
            <a:ext cx="82296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b="1" dirty="0"/>
              <a:t>Acute </a:t>
            </a:r>
            <a:r>
              <a:rPr lang="en-GB" b="1" dirty="0" smtClean="0"/>
              <a:t>SAH 		CVT</a:t>
            </a:r>
            <a:endParaRPr lang="en-US" b="1" dirty="0"/>
          </a:p>
        </p:txBody>
      </p:sp>
      <p:pic>
        <p:nvPicPr>
          <p:cNvPr id="5" name="Picture 4" descr="http://www.learningradiology.com/caseofweek/caseoftheweekpix2007-1/cow266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2376264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www.ajronline.org/content/vol189/6_Supplement/images/small/12_07_7015_11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84984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6228184" y="2636912"/>
            <a:ext cx="21177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/>
              <a:t>Temporal arthritis</a:t>
            </a:r>
            <a:endParaRPr lang="en-US" sz="1400" b="1" dirty="0"/>
          </a:p>
        </p:txBody>
      </p:sp>
      <p:pic>
        <p:nvPicPr>
          <p:cNvPr id="9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789040"/>
            <a:ext cx="21602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Things you can’t afford to miss</a:t>
            </a:r>
            <a:endParaRPr lang="en-US" dirty="0"/>
          </a:p>
        </p:txBody>
      </p:sp>
      <p:sp>
        <p:nvSpPr>
          <p:cNvPr id="5" name="Text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827584" y="2204864"/>
            <a:ext cx="712842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 smtClean="0"/>
              <a:t>Meningitis				Tumours</a:t>
            </a:r>
            <a:endParaRPr lang="en-US" b="1" dirty="0"/>
          </a:p>
        </p:txBody>
      </p:sp>
      <p:pic>
        <p:nvPicPr>
          <p:cNvPr id="6" name="Picture 12" descr="http://medippt.files.wordpress.com/2010/10/mening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68960"/>
            <a:ext cx="3354387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www.e-radiography.net/radpath/g/Brain_glioma_ct_contra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24944"/>
            <a:ext cx="3076575" cy="361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27038" y="836712"/>
            <a:ext cx="7559675" cy="1440160"/>
          </a:xfrm>
        </p:spPr>
        <p:txBody>
          <a:bodyPr/>
          <a:lstStyle/>
          <a:p>
            <a:r>
              <a:rPr lang="en-GB" dirty="0" smtClean="0"/>
              <a:t>Bacterial Meningitis</a:t>
            </a: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85775" y="2348880"/>
            <a:ext cx="7837488" cy="3960440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High level of suspicious if fever and altered consciousness!!!</a:t>
            </a:r>
          </a:p>
          <a:p>
            <a:r>
              <a:rPr lang="en-GB" dirty="0" smtClean="0">
                <a:latin typeface="+mj-lt"/>
                <a:cs typeface="Arial" charset="0"/>
              </a:rPr>
              <a:t>Acute bacterial meningitis is an important  fatal medical emergency- early recognition saves lives!!</a:t>
            </a:r>
          </a:p>
          <a:p>
            <a:r>
              <a:rPr lang="en-GB" dirty="0" smtClean="0">
                <a:latin typeface="+mj-lt"/>
                <a:cs typeface="Arial" charset="0"/>
              </a:rPr>
              <a:t>quick initiation of antibiotics</a:t>
            </a:r>
          </a:p>
          <a:p>
            <a:r>
              <a:rPr lang="en-GB" dirty="0" smtClean="0">
                <a:latin typeface="+mj-lt"/>
                <a:cs typeface="Arial" charset="0"/>
              </a:rPr>
              <a:t>Confirm diagnosis &amp; pathogen with CSF analysis via lumbar puncture</a:t>
            </a:r>
          </a:p>
          <a:p>
            <a:r>
              <a:rPr lang="en-GB" dirty="0" smtClean="0">
                <a:latin typeface="+mj-lt"/>
                <a:cs typeface="Arial" charset="0"/>
              </a:rPr>
              <a:t>Still obtain CSF even if antibiotics commenced </a:t>
            </a:r>
            <a:r>
              <a:rPr lang="en-GB" dirty="0" err="1" smtClean="0">
                <a:latin typeface="+mj-lt"/>
                <a:cs typeface="Arial" charset="0"/>
              </a:rPr>
              <a:t>eg</a:t>
            </a:r>
            <a:r>
              <a:rPr lang="en-GB" dirty="0" smtClean="0">
                <a:latin typeface="+mj-lt"/>
                <a:cs typeface="Arial" charset="0"/>
              </a:rPr>
              <a:t> </a:t>
            </a:r>
            <a:r>
              <a:rPr lang="en-US" i="1" dirty="0" smtClean="0">
                <a:latin typeface="+mj-lt"/>
                <a:cs typeface="Arial" charset="0"/>
              </a:rPr>
              <a:t>Polymerase Chain Reaction</a:t>
            </a:r>
            <a:r>
              <a:rPr lang="en-US" dirty="0" smtClean="0">
                <a:latin typeface="+mj-lt"/>
                <a:cs typeface="Arial" charset="0"/>
              </a:rPr>
              <a:t> (PCR) for bacteria DNA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454974" cy="1268760"/>
          </a:xfrm>
        </p:spPr>
        <p:txBody>
          <a:bodyPr/>
          <a:lstStyle/>
          <a:p>
            <a:r>
              <a:rPr lang="en-GB" dirty="0" smtClean="0"/>
              <a:t>Subarachnoid haemorrhage</a:t>
            </a:r>
            <a:endParaRPr lang="en-US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336550" y="2060848"/>
            <a:ext cx="8807450" cy="4392487"/>
          </a:xfrm>
        </p:spPr>
        <p:txBody>
          <a:bodyPr>
            <a:normAutofit/>
          </a:bodyPr>
          <a:lstStyle/>
          <a:p>
            <a:r>
              <a:rPr lang="en-GB" sz="2100" b="1" dirty="0" smtClean="0">
                <a:latin typeface="+mj-lt"/>
                <a:cs typeface="Arial" charset="0"/>
              </a:rPr>
              <a:t>Commonest potentially life threatening acute severe headache</a:t>
            </a:r>
          </a:p>
          <a:p>
            <a:pPr>
              <a:buFont typeface="Arial" charset="0"/>
              <a:buNone/>
            </a:pPr>
            <a:r>
              <a:rPr lang="en-GB" sz="2100" b="1" dirty="0" smtClean="0">
                <a:latin typeface="+mj-lt"/>
                <a:cs typeface="Arial" charset="0"/>
              </a:rPr>
              <a:t>     </a:t>
            </a:r>
            <a:r>
              <a:rPr lang="en-GB" sz="2100" dirty="0" smtClean="0">
                <a:latin typeface="+mj-lt"/>
                <a:cs typeface="Arial" charset="0"/>
              </a:rPr>
              <a:t>1-3% headaches presenting to A&amp;E</a:t>
            </a:r>
          </a:p>
          <a:p>
            <a:r>
              <a:rPr lang="en-GB" sz="2100" b="1" dirty="0" smtClean="0">
                <a:latin typeface="+mj-lt"/>
                <a:cs typeface="Arial" charset="0"/>
              </a:rPr>
              <a:t>1/3 present with acute onset of severe headache as only symptom!</a:t>
            </a:r>
          </a:p>
          <a:p>
            <a:r>
              <a:rPr lang="en-GB" sz="2100" b="1" dirty="0" smtClean="0">
                <a:latin typeface="+mj-lt"/>
                <a:cs typeface="Arial" charset="0"/>
              </a:rPr>
              <a:t>Headache characteristics  </a:t>
            </a:r>
            <a:r>
              <a:rPr lang="en-GB" sz="2100" dirty="0" smtClean="0">
                <a:latin typeface="+mj-lt"/>
                <a:cs typeface="Arial" charset="0"/>
              </a:rPr>
              <a:t>- Acute or Abrupt Thunderclap”</a:t>
            </a:r>
          </a:p>
          <a:p>
            <a:r>
              <a:rPr lang="en-GB" sz="2100" b="1" dirty="0" smtClean="0">
                <a:latin typeface="+mj-lt"/>
                <a:cs typeface="Arial" charset="0"/>
              </a:rPr>
              <a:t>“Worse ever” </a:t>
            </a:r>
            <a:r>
              <a:rPr lang="en-GB" sz="2100" dirty="0" smtClean="0">
                <a:latin typeface="+mj-lt"/>
                <a:cs typeface="Arial" charset="0"/>
              </a:rPr>
              <a:t>: more likelihood</a:t>
            </a:r>
          </a:p>
          <a:p>
            <a:r>
              <a:rPr lang="en-GB" sz="2100" dirty="0" smtClean="0">
                <a:latin typeface="+mj-lt"/>
                <a:cs typeface="Arial" charset="0"/>
              </a:rPr>
              <a:t>Transient lost of consciousness or epileptic seizure</a:t>
            </a:r>
            <a:endParaRPr lang="en-US" sz="21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36550" y="392112"/>
            <a:ext cx="8321675" cy="1956767"/>
          </a:xfrm>
        </p:spPr>
        <p:txBody>
          <a:bodyPr>
            <a:normAutofit/>
          </a:bodyPr>
          <a:lstStyle/>
          <a:p>
            <a:r>
              <a:rPr lang="en-GB" dirty="0" smtClean="0"/>
              <a:t>CT Brain  </a:t>
            </a:r>
            <a:br>
              <a:rPr lang="en-GB" dirty="0" smtClean="0"/>
            </a:br>
            <a:r>
              <a:rPr lang="en-GB" sz="2400" dirty="0" smtClean="0"/>
              <a:t>( sensitivity decreases with time)</a:t>
            </a:r>
            <a:endParaRPr lang="en-US" sz="2400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92113" y="2708920"/>
            <a:ext cx="7931150" cy="3744416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First 12 </a:t>
            </a:r>
            <a:r>
              <a:rPr lang="en-GB" dirty="0" err="1" smtClean="0">
                <a:latin typeface="+mj-lt"/>
                <a:cs typeface="Arial" charset="0"/>
              </a:rPr>
              <a:t>hs</a:t>
            </a:r>
            <a:r>
              <a:rPr lang="en-GB" dirty="0" smtClean="0">
                <a:latin typeface="+mj-lt"/>
                <a:cs typeface="Arial" charset="0"/>
              </a:rPr>
              <a:t>  	            96 – 100%</a:t>
            </a:r>
          </a:p>
          <a:p>
            <a:r>
              <a:rPr lang="en-GB" dirty="0" smtClean="0">
                <a:latin typeface="+mj-lt"/>
                <a:cs typeface="Arial" charset="0"/>
              </a:rPr>
              <a:t>Within 24 </a:t>
            </a:r>
            <a:r>
              <a:rPr lang="en-GB" dirty="0" err="1" smtClean="0">
                <a:latin typeface="+mj-lt"/>
                <a:cs typeface="Arial" charset="0"/>
              </a:rPr>
              <a:t>hs</a:t>
            </a:r>
            <a:r>
              <a:rPr lang="en-GB" dirty="0" smtClean="0">
                <a:latin typeface="+mj-lt"/>
                <a:cs typeface="Arial" charset="0"/>
              </a:rPr>
              <a:t>	92 – 95 %</a:t>
            </a:r>
          </a:p>
          <a:p>
            <a:r>
              <a:rPr lang="en-GB" dirty="0" smtClean="0">
                <a:latin typeface="+mj-lt"/>
                <a:cs typeface="Arial" charset="0"/>
              </a:rPr>
              <a:t>Within 48 </a:t>
            </a:r>
            <a:r>
              <a:rPr lang="en-GB" dirty="0" err="1" smtClean="0">
                <a:latin typeface="+mj-lt"/>
                <a:cs typeface="Arial" charset="0"/>
              </a:rPr>
              <a:t>hs</a:t>
            </a:r>
            <a:r>
              <a:rPr lang="en-GB" dirty="0" smtClean="0">
                <a:latin typeface="+mj-lt"/>
                <a:cs typeface="Arial" charset="0"/>
              </a:rPr>
              <a:t> 	86 %</a:t>
            </a:r>
          </a:p>
          <a:p>
            <a:r>
              <a:rPr lang="en-GB" dirty="0" smtClean="0">
                <a:latin typeface="+mj-lt"/>
                <a:cs typeface="Arial" charset="0"/>
              </a:rPr>
              <a:t>At 5 days		58 %</a:t>
            </a:r>
          </a:p>
          <a:p>
            <a:r>
              <a:rPr lang="en-GB" dirty="0" smtClean="0">
                <a:latin typeface="+mj-lt"/>
                <a:cs typeface="Arial" charset="0"/>
              </a:rPr>
              <a:t>At 7 days 		50 %</a:t>
            </a:r>
          </a:p>
          <a:p>
            <a:r>
              <a:rPr lang="en-GB" dirty="0" smtClean="0">
                <a:latin typeface="+mj-lt"/>
                <a:cs typeface="Arial" charset="0"/>
              </a:rPr>
              <a:t>After 2 weeks	30 %</a:t>
            </a:r>
          </a:p>
          <a:p>
            <a:r>
              <a:rPr lang="en-GB" dirty="0" smtClean="0">
                <a:latin typeface="+mj-lt"/>
                <a:cs typeface="Arial" charset="0"/>
              </a:rPr>
              <a:t>After 3 weeks	almost nil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36550" y="0"/>
            <a:ext cx="8023225" cy="2564904"/>
          </a:xfrm>
        </p:spPr>
        <p:txBody>
          <a:bodyPr>
            <a:normAutofit/>
          </a:bodyPr>
          <a:lstStyle/>
          <a:p>
            <a:r>
              <a:rPr lang="en-GB" dirty="0" smtClean="0"/>
              <a:t>Chronology of CSF abnormality in CSF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288" y="2708920"/>
            <a:ext cx="7800975" cy="3168352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+mj-lt"/>
              </a:rPr>
              <a:t>12 </a:t>
            </a:r>
            <a:r>
              <a:rPr lang="en-GB" dirty="0" err="1" smtClean="0">
                <a:latin typeface="+mj-lt"/>
              </a:rPr>
              <a:t>hs</a:t>
            </a:r>
            <a:r>
              <a:rPr lang="en-GB" dirty="0" smtClean="0">
                <a:latin typeface="+mj-lt"/>
              </a:rPr>
              <a:t> should elapse before CSF analysis for </a:t>
            </a:r>
            <a:r>
              <a:rPr lang="en-GB" dirty="0" err="1" smtClean="0">
                <a:latin typeface="+mj-lt"/>
              </a:rPr>
              <a:t>xanthochromia</a:t>
            </a:r>
            <a:endParaRPr lang="en-GB" dirty="0" smtClean="0">
              <a:latin typeface="+mj-lt"/>
            </a:endParaRPr>
          </a:p>
          <a:p>
            <a:pPr lvl="1">
              <a:defRPr/>
            </a:pPr>
            <a:r>
              <a:rPr lang="en-GB" sz="2200" dirty="0" smtClean="0">
                <a:latin typeface="+mj-lt"/>
              </a:rPr>
              <a:t>Red cell </a:t>
            </a:r>
            <a:r>
              <a:rPr lang="en-GB" sz="2200" dirty="0" err="1" smtClean="0">
                <a:latin typeface="+mj-lt"/>
              </a:rPr>
              <a:t>lysis</a:t>
            </a:r>
            <a:r>
              <a:rPr lang="en-GB" sz="2200" dirty="0" smtClean="0">
                <a:latin typeface="+mj-lt"/>
              </a:rPr>
              <a:t> in the CSF to </a:t>
            </a:r>
            <a:r>
              <a:rPr lang="en-GB" sz="2200" dirty="0" err="1" smtClean="0">
                <a:latin typeface="+mj-lt"/>
              </a:rPr>
              <a:t>billirubin</a:t>
            </a:r>
            <a:r>
              <a:rPr lang="en-GB" sz="2200" dirty="0" smtClean="0">
                <a:latin typeface="+mj-lt"/>
              </a:rPr>
              <a:t> and </a:t>
            </a:r>
            <a:r>
              <a:rPr lang="en-GB" sz="2200" dirty="0" err="1" smtClean="0">
                <a:latin typeface="+mj-lt"/>
              </a:rPr>
              <a:t>oxyhaemoglobin</a:t>
            </a:r>
            <a:endParaRPr lang="en-GB" sz="2200" dirty="0" smtClean="0">
              <a:latin typeface="+mj-lt"/>
            </a:endParaRPr>
          </a:p>
          <a:p>
            <a:pPr lvl="1">
              <a:buFont typeface="Arial" charset="0"/>
              <a:buNone/>
              <a:defRPr/>
            </a:pPr>
            <a:endParaRPr lang="en-US" sz="1800" dirty="0" smtClean="0">
              <a:latin typeface="+mj-lt"/>
            </a:endParaRPr>
          </a:p>
          <a:p>
            <a:pPr marL="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2500" dirty="0" err="1" smtClean="0">
                <a:latin typeface="+mj-lt"/>
              </a:rPr>
              <a:t>Xanthochromia</a:t>
            </a:r>
            <a:r>
              <a:rPr lang="en-GB" sz="2500" dirty="0" smtClean="0">
                <a:latin typeface="+mj-lt"/>
              </a:rPr>
              <a:t> reliably present &gt;12 </a:t>
            </a:r>
            <a:r>
              <a:rPr lang="en-GB" sz="2500" dirty="0" err="1" smtClean="0">
                <a:latin typeface="+mj-lt"/>
              </a:rPr>
              <a:t>hs</a:t>
            </a:r>
            <a:r>
              <a:rPr lang="en-GB" sz="2500" dirty="0" smtClean="0">
                <a:latin typeface="+mj-lt"/>
              </a:rPr>
              <a:t> and up to 2 weeks of SAH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90525" y="444500"/>
            <a:ext cx="7559675" cy="1904380"/>
          </a:xfrm>
        </p:spPr>
        <p:txBody>
          <a:bodyPr/>
          <a:lstStyle/>
          <a:p>
            <a:r>
              <a:rPr lang="en-GB" dirty="0" smtClean="0"/>
              <a:t>Giant Cell arthritis</a:t>
            </a:r>
            <a:endParaRPr lang="en-US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392113" y="3068960"/>
            <a:ext cx="8418512" cy="3384228"/>
          </a:xfrm>
        </p:spPr>
        <p:txBody>
          <a:bodyPr/>
          <a:lstStyle/>
          <a:p>
            <a:r>
              <a:rPr lang="en-GB" sz="2400" dirty="0" smtClean="0">
                <a:latin typeface="+mj-lt"/>
                <a:cs typeface="Arial" charset="0"/>
              </a:rPr>
              <a:t>Affects large/medium size arteries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Microscopically infiltration of lymphocytes, macrophages, </a:t>
            </a:r>
            <a:r>
              <a:rPr lang="en-GB" sz="2400" dirty="0" err="1" smtClean="0">
                <a:latin typeface="+mj-lt"/>
                <a:cs typeface="Arial" charset="0"/>
              </a:rPr>
              <a:t>histiocytes</a:t>
            </a:r>
            <a:r>
              <a:rPr lang="en-GB" sz="2400" dirty="0" smtClean="0">
                <a:latin typeface="+mj-lt"/>
                <a:cs typeface="Arial" charset="0"/>
              </a:rPr>
              <a:t> and </a:t>
            </a:r>
            <a:r>
              <a:rPr lang="en-GB" sz="2400" dirty="0" err="1" smtClean="0">
                <a:latin typeface="+mj-lt"/>
                <a:cs typeface="Arial" charset="0"/>
              </a:rPr>
              <a:t>multinucleates</a:t>
            </a:r>
            <a:r>
              <a:rPr lang="en-GB" sz="2400" dirty="0" smtClean="0">
                <a:latin typeface="+mj-lt"/>
                <a:cs typeface="Arial" charset="0"/>
              </a:rPr>
              <a:t> giant cells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Vessel are tender, red, firm and </a:t>
            </a:r>
            <a:r>
              <a:rPr lang="en-GB" sz="2400" dirty="0" err="1" smtClean="0">
                <a:latin typeface="+mj-lt"/>
                <a:cs typeface="Arial" charset="0"/>
              </a:rPr>
              <a:t>pulsless</a:t>
            </a:r>
            <a:r>
              <a:rPr lang="en-GB" sz="2400" dirty="0" smtClean="0">
                <a:latin typeface="+mj-lt"/>
                <a:cs typeface="Arial" charset="0"/>
              </a:rPr>
              <a:t> with scalp sensitivity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Risk of blindness if not treated</a:t>
            </a:r>
          </a:p>
          <a:p>
            <a:endParaRPr lang="en-GB" sz="24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554038" y="406400"/>
            <a:ext cx="7559675" cy="1438424"/>
          </a:xfrm>
        </p:spPr>
        <p:txBody>
          <a:bodyPr/>
          <a:lstStyle/>
          <a:p>
            <a:r>
              <a:rPr lang="en-GB" dirty="0" smtClean="0"/>
              <a:t>Presentation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593725" y="1988840"/>
            <a:ext cx="7559675" cy="4176464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+mj-lt"/>
                <a:cs typeface="Arial" charset="0"/>
              </a:rPr>
              <a:t>Rare before 50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Female &gt; male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Insidious onset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Often associated with jaw </a:t>
            </a:r>
            <a:r>
              <a:rPr lang="en-GB" sz="2400" dirty="0" err="1" smtClean="0">
                <a:latin typeface="+mj-lt"/>
                <a:cs typeface="Arial" charset="0"/>
              </a:rPr>
              <a:t>claudication</a:t>
            </a:r>
            <a:r>
              <a:rPr lang="en-GB" sz="2400" dirty="0" smtClean="0">
                <a:latin typeface="+mj-lt"/>
                <a:cs typeface="Arial" charset="0"/>
              </a:rPr>
              <a:t> on chewing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Headache localised to the superficial occipital or temporal arteries, throbbing and worse at night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Raised CRP and ESR</a:t>
            </a:r>
          </a:p>
          <a:p>
            <a:r>
              <a:rPr lang="en-GB" sz="2400" dirty="0" smtClean="0">
                <a:latin typeface="+mj-lt"/>
                <a:cs typeface="Arial" charset="0"/>
              </a:rPr>
              <a:t>Diagnostic biopsy with in 2 weeks</a:t>
            </a:r>
          </a:p>
          <a:p>
            <a:r>
              <a:rPr lang="en-GB" sz="2400" dirty="0" err="1" smtClean="0">
                <a:latin typeface="+mj-lt"/>
                <a:cs typeface="Arial" charset="0"/>
              </a:rPr>
              <a:t>Prednisolone</a:t>
            </a:r>
            <a:r>
              <a:rPr lang="en-GB" sz="2400" dirty="0" smtClean="0">
                <a:latin typeface="+mj-lt"/>
                <a:cs typeface="Arial" charset="0"/>
              </a:rPr>
              <a:t>  60 mg</a:t>
            </a:r>
            <a:endParaRPr lang="en-US" sz="2400" dirty="0" smtClean="0">
              <a:latin typeface="+mj-lt"/>
              <a:cs typeface="Arial" charset="0"/>
            </a:endParaRPr>
          </a:p>
          <a:p>
            <a:endParaRPr lang="en-GB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820738" y="980728"/>
            <a:ext cx="7559675" cy="1152128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Cerebral Venous Sinus Thrombosis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smtClean="0"/>
              <a:t> </a:t>
            </a:r>
            <a:endParaRPr lang="en-US" sz="2800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4509120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>
                <a:latin typeface="+mj-lt"/>
                <a:cs typeface="Arial" charset="0"/>
              </a:rPr>
              <a:t>Acute/ </a:t>
            </a:r>
            <a:r>
              <a:rPr lang="en-GB" b="1" dirty="0" err="1" smtClean="0">
                <a:latin typeface="+mj-lt"/>
                <a:cs typeface="Arial" charset="0"/>
              </a:rPr>
              <a:t>subacute</a:t>
            </a:r>
            <a:r>
              <a:rPr lang="en-GB" b="1" dirty="0" smtClean="0">
                <a:latin typeface="+mj-lt"/>
                <a:cs typeface="Arial" charset="0"/>
              </a:rPr>
              <a:t> progressive “headache plus” syndrome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        </a:t>
            </a:r>
            <a:r>
              <a:rPr lang="en-GB" sz="2000" dirty="0" err="1" smtClean="0">
                <a:latin typeface="+mj-lt"/>
                <a:cs typeface="Arial" charset="0"/>
              </a:rPr>
              <a:t>Papilloedema</a:t>
            </a:r>
            <a:r>
              <a:rPr lang="en-GB" sz="2000" dirty="0" smtClean="0">
                <a:latin typeface="+mj-lt"/>
                <a:cs typeface="Arial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	          Symptoms of raised ICP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VI nerve palsy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Focal signs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Seizures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  </a:t>
            </a:r>
            <a:r>
              <a:rPr lang="en-GB" sz="2000" dirty="0" err="1" smtClean="0">
                <a:latin typeface="+mj-lt"/>
                <a:cs typeface="Arial" charset="0"/>
              </a:rPr>
              <a:t>Enchephalopathy</a:t>
            </a:r>
            <a:endParaRPr lang="en-GB" sz="2000" dirty="0" smtClean="0">
              <a:latin typeface="+mj-lt"/>
              <a:cs typeface="Arial" charset="0"/>
            </a:endParaRPr>
          </a:p>
          <a:p>
            <a:r>
              <a:rPr lang="en-GB" b="1" dirty="0" smtClean="0">
                <a:latin typeface="+mj-lt"/>
                <a:cs typeface="Arial" charset="0"/>
              </a:rPr>
              <a:t>Acute Thunderclap – SAH like presentation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		CT –</a:t>
            </a:r>
            <a:r>
              <a:rPr lang="en-GB" sz="2000" dirty="0" err="1" smtClean="0">
                <a:latin typeface="+mj-lt"/>
                <a:cs typeface="Arial" charset="0"/>
              </a:rPr>
              <a:t>ve</a:t>
            </a:r>
            <a:r>
              <a:rPr lang="en-GB" sz="2000" dirty="0" smtClean="0">
                <a:latin typeface="+mj-lt"/>
                <a:cs typeface="Arial" charset="0"/>
              </a:rPr>
              <a:t>, CSF negative -Consider specially if raised CSF OP</a:t>
            </a:r>
          </a:p>
          <a:p>
            <a:r>
              <a:rPr lang="en-GB" dirty="0" smtClean="0">
                <a:latin typeface="+mj-lt"/>
                <a:cs typeface="Arial" charset="0"/>
              </a:rPr>
              <a:t>New daily persistent headache</a:t>
            </a:r>
          </a:p>
          <a:p>
            <a:pPr>
              <a:buFont typeface="Arial" charset="0"/>
              <a:buNone/>
            </a:pPr>
            <a:endParaRPr lang="en-GB" sz="2000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</a:t>
            </a:r>
          </a:p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Objectives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To be able to understand the causes of headache</a:t>
            </a:r>
          </a:p>
          <a:p>
            <a:r>
              <a:rPr lang="en-GB" dirty="0" smtClean="0">
                <a:latin typeface="+mj-lt"/>
                <a:cs typeface="Arial" charset="0"/>
              </a:rPr>
              <a:t>To be able to classify headaches, and facial pain in clinical practice</a:t>
            </a:r>
          </a:p>
          <a:p>
            <a:r>
              <a:rPr lang="en-GB" dirty="0" smtClean="0">
                <a:latin typeface="+mj-lt"/>
                <a:cs typeface="Arial" charset="0"/>
              </a:rPr>
              <a:t>To be able to organise a management plan for patients presenting  with headache or facial pain</a:t>
            </a:r>
          </a:p>
          <a:p>
            <a:r>
              <a:rPr lang="en-GB" dirty="0" smtClean="0">
                <a:latin typeface="+mj-lt"/>
                <a:cs typeface="Arial" charset="0"/>
              </a:rPr>
              <a:t>To be able to identify headache that you can’t miss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801688" y="438150"/>
            <a:ext cx="7559675" cy="1622698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CVST: appropriate investigations</a:t>
            </a:r>
            <a:endParaRPr lang="en-US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763588" y="2492896"/>
            <a:ext cx="7559675" cy="388843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D-</a:t>
            </a:r>
            <a:r>
              <a:rPr lang="en-GB" dirty="0" err="1" smtClean="0">
                <a:latin typeface="+mj-lt"/>
                <a:cs typeface="Arial" charset="0"/>
              </a:rPr>
              <a:t>Dimer</a:t>
            </a:r>
            <a:r>
              <a:rPr lang="en-GB" dirty="0" smtClean="0">
                <a:latin typeface="+mj-lt"/>
                <a:cs typeface="Arial" charset="0"/>
              </a:rPr>
              <a:t> level?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Abnormal in 96% with </a:t>
            </a:r>
            <a:r>
              <a:rPr lang="en-GB" dirty="0" err="1" smtClean="0">
                <a:latin typeface="+mj-lt"/>
                <a:cs typeface="Arial" charset="0"/>
              </a:rPr>
              <a:t>enchephalopathy</a:t>
            </a:r>
            <a:endParaRPr lang="en-GB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Normal in ¼ with isolated headache</a:t>
            </a:r>
          </a:p>
          <a:p>
            <a:r>
              <a:rPr lang="en-GB" dirty="0" smtClean="0">
                <a:latin typeface="+mj-lt"/>
                <a:cs typeface="Arial" charset="0"/>
              </a:rPr>
              <a:t>Brain MRI/MRV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Sinus occlusion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Venous haemorrhage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Venous infarction</a:t>
            </a:r>
          </a:p>
          <a:p>
            <a:r>
              <a:rPr lang="en-GB" b="1" dirty="0" smtClean="0">
                <a:latin typeface="+mj-lt"/>
                <a:cs typeface="Arial" charset="0"/>
              </a:rPr>
              <a:t>CT </a:t>
            </a:r>
            <a:r>
              <a:rPr lang="en-GB" b="1" dirty="0" err="1" smtClean="0">
                <a:latin typeface="+mj-lt"/>
                <a:cs typeface="Arial" charset="0"/>
              </a:rPr>
              <a:t>venogram</a:t>
            </a:r>
            <a:endParaRPr lang="en-GB" b="1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801688" y="409575"/>
            <a:ext cx="7559675" cy="1435250"/>
          </a:xfrm>
        </p:spPr>
        <p:txBody>
          <a:bodyPr>
            <a:normAutofit/>
          </a:bodyPr>
          <a:lstStyle/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CVST: management- anticoagulation</a:t>
            </a:r>
            <a:endParaRPr lang="en-US" sz="4000" dirty="0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25488" y="2060848"/>
            <a:ext cx="7894637" cy="479715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Low molecular weight heparin or IV Heparin</a:t>
            </a:r>
          </a:p>
          <a:p>
            <a:r>
              <a:rPr lang="en-GB" dirty="0" smtClean="0">
                <a:latin typeface="+mj-lt"/>
                <a:cs typeface="Arial" charset="0"/>
              </a:rPr>
              <a:t>3-6 months </a:t>
            </a:r>
            <a:r>
              <a:rPr lang="en-GB" dirty="0" err="1" smtClean="0">
                <a:latin typeface="+mj-lt"/>
                <a:cs typeface="Arial" charset="0"/>
              </a:rPr>
              <a:t>Warfarin</a:t>
            </a:r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err="1" smtClean="0">
                <a:latin typeface="+mj-lt"/>
                <a:cs typeface="Arial" charset="0"/>
              </a:rPr>
              <a:t>Thrombolysis</a:t>
            </a:r>
            <a:r>
              <a:rPr lang="en-GB" dirty="0" smtClean="0">
                <a:latin typeface="+mj-lt"/>
                <a:cs typeface="Arial" charset="0"/>
              </a:rPr>
              <a:t>?</a:t>
            </a:r>
          </a:p>
          <a:p>
            <a:r>
              <a:rPr lang="en-GB" dirty="0" smtClean="0">
                <a:latin typeface="+mj-lt"/>
                <a:cs typeface="Arial" charset="0"/>
              </a:rPr>
              <a:t>Treatment of </a:t>
            </a:r>
            <a:r>
              <a:rPr lang="en-GB" dirty="0" err="1" smtClean="0">
                <a:latin typeface="+mj-lt"/>
                <a:cs typeface="Arial" charset="0"/>
              </a:rPr>
              <a:t>comorbidities</a:t>
            </a:r>
            <a:r>
              <a:rPr lang="en-GB" dirty="0" smtClean="0">
                <a:latin typeface="+mj-lt"/>
                <a:cs typeface="Arial" charset="0"/>
              </a:rPr>
              <a:t>, seizures and increased Intracranial pressure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Consider</a:t>
            </a:r>
            <a:r>
              <a:rPr lang="en-GB" dirty="0" smtClean="0">
                <a:latin typeface="+mj-lt"/>
                <a:cs typeface="Arial" charset="0"/>
              </a:rPr>
              <a:t> </a:t>
            </a:r>
          </a:p>
          <a:p>
            <a:pPr>
              <a:buFont typeface="Arial" charset="0"/>
              <a:buNone/>
            </a:pPr>
            <a:r>
              <a:rPr lang="en-US" sz="2000" dirty="0" err="1" smtClean="0">
                <a:latin typeface="+mj-lt"/>
                <a:cs typeface="Arial" charset="0"/>
              </a:rPr>
              <a:t>Anticardiolipin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en-US" sz="2000" dirty="0" err="1" smtClean="0">
                <a:latin typeface="+mj-lt"/>
                <a:cs typeface="Arial" charset="0"/>
              </a:rPr>
              <a:t>anibodies</a:t>
            </a:r>
            <a:r>
              <a:rPr lang="en-US" sz="2000" dirty="0" smtClean="0">
                <a:latin typeface="+mj-lt"/>
                <a:cs typeface="Arial" charset="0"/>
              </a:rPr>
              <a:t>, </a:t>
            </a:r>
            <a:r>
              <a:rPr lang="en-GB" sz="2000" dirty="0" smtClean="0">
                <a:latin typeface="+mj-lt"/>
                <a:cs typeface="Arial" charset="0"/>
              </a:rPr>
              <a:t>Thrombotic &amp; </a:t>
            </a:r>
            <a:r>
              <a:rPr lang="en-GB" sz="2000" dirty="0" err="1" smtClean="0">
                <a:latin typeface="+mj-lt"/>
                <a:cs typeface="Arial" charset="0"/>
              </a:rPr>
              <a:t>Homocystein</a:t>
            </a:r>
            <a:r>
              <a:rPr lang="en-GB" sz="2000" dirty="0" smtClean="0">
                <a:latin typeface="+mj-lt"/>
                <a:cs typeface="Arial" charset="0"/>
              </a:rPr>
              <a:t> screen, 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Cancers, 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CNS and ENT infection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Systemic inflammatory disease/</a:t>
            </a:r>
            <a:r>
              <a:rPr lang="en-GB" sz="2000" dirty="0" err="1" smtClean="0">
                <a:latin typeface="+mj-lt"/>
                <a:cs typeface="Arial" charset="0"/>
              </a:rPr>
              <a:t>Behcets</a:t>
            </a:r>
            <a:endParaRPr lang="en-GB" sz="20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Facial pain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u="sng" dirty="0">
                <a:latin typeface="+mj-lt"/>
              </a:rPr>
              <a:t>Typical Neuralgias</a:t>
            </a:r>
            <a:endParaRPr lang="en-US" sz="30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+mj-lt"/>
                <a:ea typeface=""/>
                <a:cs typeface=""/>
              </a:rPr>
              <a:t>1)  </a:t>
            </a:r>
            <a:r>
              <a:rPr lang="en-US" sz="2600" b="1" dirty="0">
                <a:latin typeface="+mj-lt"/>
                <a:ea typeface=""/>
                <a:cs typeface=""/>
              </a:rPr>
              <a:t>Trigeminal neuralgia</a:t>
            </a:r>
            <a:r>
              <a:rPr lang="en-US" sz="2600" b="1" dirty="0">
                <a:latin typeface="+mj-lt"/>
              </a:rPr>
              <a:t>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Characterized by recurring paroxysmal severe pain, brief duration (seconds) in the territory of the trigeminal nerve, spontaneously or initiated by chewing, talking, touching the affected side of  the face.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Unknown </a:t>
            </a:r>
            <a:r>
              <a:rPr lang="en-US" sz="2400" dirty="0" err="1" smtClean="0">
                <a:latin typeface="+mj-lt"/>
              </a:rPr>
              <a:t>aetiology</a:t>
            </a:r>
            <a:endParaRPr lang="en-US" sz="2400" dirty="0">
              <a:latin typeface="+mj-lt"/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Females affected more than males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latin typeface="+mj-lt"/>
              </a:rPr>
              <a:t>Analgesics, surgery, destruction of the sensory neuron, division of nerve root.</a:t>
            </a:r>
            <a:endParaRPr lang="en-US" sz="2400" u="sng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Trigeminal Neuralgia - Treatment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err="1">
                <a:latin typeface="+mj-lt"/>
              </a:rPr>
              <a:t>Carbamazepine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Gabapentin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Baclofen</a:t>
            </a:r>
            <a:endParaRPr lang="en-US" dirty="0">
              <a:latin typeface="+mj-lt"/>
            </a:endParaRPr>
          </a:p>
          <a:p>
            <a:r>
              <a:rPr lang="en-US" dirty="0" err="1">
                <a:latin typeface="+mj-lt"/>
              </a:rPr>
              <a:t>Phenytoin</a:t>
            </a:r>
            <a:endParaRPr lang="en-US" dirty="0">
              <a:latin typeface="+mj-lt"/>
            </a:endParaRPr>
          </a:p>
          <a:p>
            <a:r>
              <a:rPr lang="en-US" dirty="0" err="1" smtClean="0">
                <a:latin typeface="+mj-lt"/>
              </a:rPr>
              <a:t>Valproate</a:t>
            </a:r>
            <a:endParaRPr lang="en-US" dirty="0">
              <a:latin typeface="+mj-lt"/>
            </a:endParaRPr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Adjuvant</a:t>
            </a:r>
          </a:p>
          <a:p>
            <a:pPr lvl="1"/>
            <a:r>
              <a:rPr lang="en-US" dirty="0" err="1" smtClean="0">
                <a:latin typeface="+mj-lt"/>
              </a:rPr>
              <a:t>TriCyclic</a:t>
            </a:r>
            <a:r>
              <a:rPr lang="en-US" dirty="0" smtClean="0">
                <a:latin typeface="+mj-lt"/>
              </a:rPr>
              <a:t> Antidepressants</a:t>
            </a:r>
            <a:endParaRPr lang="en-US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NSAIDs</a:t>
            </a:r>
          </a:p>
          <a:p>
            <a:pPr lvl="1"/>
            <a:r>
              <a:rPr lang="en-US" dirty="0">
                <a:latin typeface="+mj-lt"/>
              </a:rPr>
              <a:t>Surgery for refractory cases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Facial pain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400" u="sng" dirty="0">
                <a:latin typeface="+mj-lt"/>
              </a:rPr>
              <a:t>Typical Neuralgias</a:t>
            </a:r>
            <a:endParaRPr lang="en-US" sz="34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b="1" dirty="0">
                <a:latin typeface="+mj-lt"/>
              </a:rPr>
              <a:t>2)  </a:t>
            </a:r>
            <a:r>
              <a:rPr lang="en-US" sz="3000" b="1" dirty="0" err="1">
                <a:latin typeface="+mj-lt"/>
              </a:rPr>
              <a:t>Glossopharyngeal</a:t>
            </a:r>
            <a:r>
              <a:rPr lang="en-US" sz="3000" b="1" dirty="0">
                <a:latin typeface="+mj-lt"/>
              </a:rPr>
              <a:t> neuralgia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Unknown cause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Equal both sexes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Severe, sudden episodes of pain in the tonsil region one side only, </a:t>
            </a:r>
            <a:r>
              <a:rPr lang="en-US" sz="3000" dirty="0" err="1">
                <a:latin typeface="+mj-lt"/>
              </a:rPr>
              <a:t>ipsilateral</a:t>
            </a:r>
            <a:r>
              <a:rPr lang="en-US" sz="3000" dirty="0">
                <a:latin typeface="+mj-lt"/>
              </a:rPr>
              <a:t> ear.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Pain - severe for 1-2 hours, recur daily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00" dirty="0">
                <a:latin typeface="+mj-lt"/>
              </a:rPr>
              <a:t>Treated like trigeminal</a:t>
            </a:r>
            <a:endParaRPr lang="en-US" sz="3000" u="sng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Symptomatic Neuralgias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u="sng" dirty="0">
                <a:latin typeface="+mj-lt"/>
              </a:rPr>
              <a:t>Intracranial lesions</a:t>
            </a:r>
            <a:endParaRPr lang="en-US" sz="30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+mj-lt"/>
              </a:rPr>
              <a:t>1)  </a:t>
            </a:r>
            <a:r>
              <a:rPr lang="en-US" sz="2600" b="1" dirty="0">
                <a:latin typeface="+mj-lt"/>
              </a:rPr>
              <a:t>Central lesions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600" dirty="0" err="1">
                <a:latin typeface="+mj-lt"/>
              </a:rPr>
              <a:t>Tumours</a:t>
            </a:r>
            <a:r>
              <a:rPr lang="en-US" sz="2600" dirty="0">
                <a:latin typeface="+mj-lt"/>
              </a:rPr>
              <a:t> of the brain stem, M.S., thrombotic lesions, metastasis, occult </a:t>
            </a:r>
            <a:r>
              <a:rPr lang="en-US" sz="2600" dirty="0" err="1">
                <a:latin typeface="+mj-lt"/>
              </a:rPr>
              <a:t>naso</a:t>
            </a:r>
            <a:r>
              <a:rPr lang="en-US" sz="2600" dirty="0">
                <a:latin typeface="+mj-lt"/>
              </a:rPr>
              <a:t>-pharyngeal ca</a:t>
            </a:r>
            <a:r>
              <a:rPr lang="en-US" sz="2600" dirty="0" smtClean="0">
                <a:latin typeface="+mj-lt"/>
              </a:rPr>
              <a:t>.</a:t>
            </a:r>
            <a:endParaRPr lang="en-US" sz="2600" dirty="0">
              <a:latin typeface="+mj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b="1" dirty="0" smtClean="0">
                <a:latin typeface="+mj-lt"/>
              </a:rPr>
              <a:t>2)  Post herpetic neuralgia</a:t>
            </a:r>
            <a:endParaRPr lang="en-US" sz="2800" b="1" dirty="0">
              <a:latin typeface="+mj-lt"/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Herpes zoster may affect trigeminal nerve ganglion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Vesicular rash covers one </a:t>
            </a:r>
            <a:r>
              <a:rPr lang="en-US" sz="2600" dirty="0" smtClean="0">
                <a:latin typeface="+mj-lt"/>
              </a:rPr>
              <a:t>division, usually 1</a:t>
            </a:r>
            <a:r>
              <a:rPr lang="en-US" sz="2600" baseline="30000" dirty="0" smtClean="0">
                <a:latin typeface="+mj-lt"/>
              </a:rPr>
              <a:t>st</a:t>
            </a:r>
            <a:r>
              <a:rPr lang="en-US" sz="2600" dirty="0" smtClean="0">
                <a:latin typeface="+mj-lt"/>
              </a:rPr>
              <a:t> division.</a:t>
            </a:r>
            <a:endParaRPr lang="en-US" sz="2600" dirty="0">
              <a:latin typeface="+mj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28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Post-Herpetic Neuralgia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Persistent </a:t>
            </a:r>
            <a:r>
              <a:rPr lang="en-US" dirty="0" err="1">
                <a:latin typeface="+mj-lt"/>
              </a:rPr>
              <a:t>neuritic</a:t>
            </a:r>
            <a:r>
              <a:rPr lang="en-US" dirty="0">
                <a:latin typeface="+mj-lt"/>
              </a:rPr>
              <a:t> pain for </a:t>
            </a:r>
            <a:r>
              <a:rPr lang="en-US" dirty="0">
                <a:latin typeface="+mj-lt"/>
                <a:cs typeface="Tahoma" pitchFamily="34" charset="0"/>
              </a:rPr>
              <a:t>&gt; 2 months after acute eruption</a:t>
            </a:r>
          </a:p>
          <a:p>
            <a:r>
              <a:rPr lang="en-US" dirty="0">
                <a:latin typeface="+mj-lt"/>
                <a:cs typeface="Tahoma" pitchFamily="34" charset="0"/>
              </a:rPr>
              <a:t>Treatment</a:t>
            </a:r>
          </a:p>
          <a:p>
            <a:pPr lvl="1"/>
            <a:r>
              <a:rPr lang="en-US" dirty="0">
                <a:latin typeface="+mj-lt"/>
              </a:rPr>
              <a:t>Anticonvulsants</a:t>
            </a:r>
          </a:p>
          <a:p>
            <a:pPr lvl="1"/>
            <a:r>
              <a:rPr lang="en-US" dirty="0">
                <a:latin typeface="+mj-lt"/>
              </a:rPr>
              <a:t>TCAs</a:t>
            </a:r>
          </a:p>
          <a:p>
            <a:pPr lvl="1"/>
            <a:r>
              <a:rPr lang="en-US" dirty="0" err="1">
                <a:latin typeface="+mj-lt"/>
              </a:rPr>
              <a:t>Baclofen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371475"/>
            <a:ext cx="7515225" cy="1193800"/>
          </a:xfrm>
        </p:spPr>
        <p:txBody>
          <a:bodyPr/>
          <a:lstStyle/>
          <a:p>
            <a:r>
              <a:rPr lang="en-US" b="1"/>
              <a:t>Symptomatic Neuralgias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000" u="sng" dirty="0" err="1">
                <a:latin typeface="+mj-lt"/>
              </a:rPr>
              <a:t>Extracranial</a:t>
            </a:r>
            <a:r>
              <a:rPr lang="en-US" sz="3000" u="sng" dirty="0">
                <a:latin typeface="+mj-lt"/>
              </a:rPr>
              <a:t> lesions</a:t>
            </a:r>
            <a:endParaRPr lang="en-US" sz="3000" dirty="0"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latin typeface="+mj-lt"/>
              </a:rPr>
              <a:t>1)  </a:t>
            </a:r>
            <a:r>
              <a:rPr lang="en-US" sz="2600" b="1" dirty="0">
                <a:latin typeface="+mj-lt"/>
              </a:rPr>
              <a:t>Sinus disease 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2600" dirty="0">
                <a:latin typeface="+mj-lt"/>
              </a:rPr>
              <a:t>Infective and </a:t>
            </a:r>
            <a:r>
              <a:rPr lang="en-US" sz="2600" dirty="0" err="1">
                <a:latin typeface="+mj-lt"/>
              </a:rPr>
              <a:t>neoplastic</a:t>
            </a:r>
            <a:r>
              <a:rPr lang="en-US" sz="2600" dirty="0">
                <a:latin typeface="+mj-lt"/>
              </a:rPr>
              <a:t> lesions of the </a:t>
            </a:r>
            <a:r>
              <a:rPr lang="en-US" sz="2600" dirty="0" err="1">
                <a:latin typeface="+mj-lt"/>
              </a:rPr>
              <a:t>paranasal</a:t>
            </a:r>
            <a:r>
              <a:rPr lang="en-US" sz="2600" dirty="0">
                <a:latin typeface="+mj-lt"/>
              </a:rPr>
              <a:t> sinus.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sz="2600" dirty="0">
                <a:latin typeface="+mj-lt"/>
              </a:rPr>
              <a:t>Facial pain &amp; dental </a:t>
            </a:r>
            <a:r>
              <a:rPr lang="en-US" sz="2600" dirty="0" smtClean="0">
                <a:latin typeface="+mj-lt"/>
              </a:rPr>
              <a:t>pain..</a:t>
            </a:r>
            <a:endParaRPr lang="en-US" sz="2600" dirty="0">
              <a:latin typeface="+mj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b="1" dirty="0">
                <a:latin typeface="+mj-lt"/>
              </a:rPr>
              <a:t>2)  Dental neuralgia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Dental carries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en-US" sz="2600" dirty="0">
                <a:latin typeface="+mj-lt"/>
              </a:rPr>
              <a:t>Dental extraction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r>
              <a:rPr lang="en-US" sz="2800" b="1" dirty="0">
                <a:latin typeface="+mj-lt"/>
              </a:rPr>
              <a:t>3)  </a:t>
            </a:r>
            <a:r>
              <a:rPr lang="en-US" sz="2800" b="1" dirty="0" err="1">
                <a:latin typeface="+mj-lt"/>
              </a:rPr>
              <a:t>Temporomandibular</a:t>
            </a:r>
            <a:r>
              <a:rPr lang="en-US" sz="2800" b="1" dirty="0">
                <a:latin typeface="+mj-lt"/>
              </a:rPr>
              <a:t> joint pain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None/>
            </a:pPr>
            <a:endParaRPr lang="en-US" sz="3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Temporomandibular Disorders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Symptoms</a:t>
            </a:r>
          </a:p>
          <a:p>
            <a:pPr lvl="1"/>
            <a:r>
              <a:rPr lang="en-US" dirty="0">
                <a:latin typeface="+mj-lt"/>
              </a:rPr>
              <a:t>Temporal headache</a:t>
            </a:r>
          </a:p>
          <a:p>
            <a:pPr lvl="1"/>
            <a:r>
              <a:rPr lang="en-US" dirty="0">
                <a:latin typeface="+mj-lt"/>
              </a:rPr>
              <a:t>Earache</a:t>
            </a:r>
          </a:p>
          <a:p>
            <a:pPr lvl="1"/>
            <a:r>
              <a:rPr lang="en-US" dirty="0">
                <a:latin typeface="+mj-lt"/>
              </a:rPr>
              <a:t>Facial pain</a:t>
            </a:r>
          </a:p>
          <a:p>
            <a:pPr lvl="1"/>
            <a:r>
              <a:rPr lang="en-US" dirty="0" err="1">
                <a:latin typeface="+mj-lt"/>
              </a:rPr>
              <a:t>Trismus</a:t>
            </a:r>
            <a:endParaRPr lang="en-US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Joint </a:t>
            </a:r>
            <a:r>
              <a:rPr lang="en-US" dirty="0" smtClean="0">
                <a:latin typeface="+mj-lt"/>
              </a:rPr>
              <a:t>noise</a:t>
            </a:r>
            <a:endParaRPr lang="en-US" dirty="0">
              <a:latin typeface="+mj-lt"/>
            </a:endParaRPr>
          </a:p>
          <a:p>
            <a:pPr lvl="1">
              <a:buFont typeface="Wingdings" pitchFamily="2" charset="2"/>
              <a:buNone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Carotid dissection</a:t>
            </a:r>
            <a:endParaRPr lang="en-U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A hemorrhage into the wall of the carotid artery,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separating the </a:t>
            </a:r>
            <a:r>
              <a:rPr lang="en-US" dirty="0" err="1" smtClean="0">
                <a:latin typeface="+mj-lt"/>
                <a:cs typeface="Arial" charset="0"/>
              </a:rPr>
              <a:t>intima</a:t>
            </a:r>
            <a:r>
              <a:rPr lang="en-US" dirty="0" smtClean="0">
                <a:latin typeface="+mj-lt"/>
                <a:cs typeface="Arial" charset="0"/>
              </a:rPr>
              <a:t> from the media and leading to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aneurysm formation. </a:t>
            </a:r>
          </a:p>
          <a:p>
            <a:pPr>
              <a:buFont typeface="Arial" charset="0"/>
              <a:buNone/>
            </a:pPr>
            <a:r>
              <a:rPr lang="en-US" dirty="0" smtClean="0">
                <a:latin typeface="+mj-lt"/>
                <a:cs typeface="Arial" charset="0"/>
              </a:rPr>
              <a:t>Suspect in</a:t>
            </a:r>
            <a:endParaRPr lang="en-GB" sz="2800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Blunt trauma? Post RTA</a:t>
            </a:r>
          </a:p>
          <a:p>
            <a:r>
              <a:rPr lang="en-GB" dirty="0" smtClean="0">
                <a:latin typeface="+mj-lt"/>
                <a:cs typeface="Arial" charset="0"/>
              </a:rPr>
              <a:t>Rotational forces? Manipulation</a:t>
            </a:r>
          </a:p>
          <a:p>
            <a:r>
              <a:rPr lang="en-GB" dirty="0" smtClean="0">
                <a:latin typeface="+mj-lt"/>
                <a:cs typeface="Arial" charset="0"/>
              </a:rPr>
              <a:t>Spontaneous </a:t>
            </a:r>
          </a:p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Headache</a:t>
            </a: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2.5 % of new emergency attendance</a:t>
            </a:r>
          </a:p>
          <a:p>
            <a:r>
              <a:rPr lang="en-GB" dirty="0" smtClean="0">
                <a:latin typeface="+mj-lt"/>
                <a:cs typeface="Arial" charset="0"/>
              </a:rPr>
              <a:t>15 % will have a serious cause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763588" y="260350"/>
            <a:ext cx="7559675" cy="9144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36868" name="Picture 2" descr="http://odlarmed.com/wp-content/uploads/2009/03/ans7_carotid_artery-disse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90563"/>
            <a:ext cx="487045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4" descr="http://www.annualreviews.org/na101/home/literatum/publisher/ar/journals/content/med/2000/med.2000.51.issue-1/annurev.med.51.1.329/production/images/small/me51_0329_2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750" y="2127250"/>
            <a:ext cx="2217738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96913" y="796925"/>
            <a:ext cx="7559675" cy="1479948"/>
          </a:xfrm>
        </p:spPr>
        <p:txBody>
          <a:bodyPr>
            <a:normAutofit/>
          </a:bodyPr>
          <a:lstStyle/>
          <a:p>
            <a:r>
              <a:rPr lang="en-GB" sz="4000" dirty="0" smtClean="0"/>
              <a:t>Acute Cervical arterial dissection</a:t>
            </a:r>
            <a:endParaRPr lang="en-US" sz="4000" dirty="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899592" y="2420888"/>
            <a:ext cx="7670800" cy="4437112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GB" b="1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b="1" dirty="0" smtClean="0">
                <a:latin typeface="+mj-lt"/>
                <a:cs typeface="Arial" charset="0"/>
              </a:rPr>
              <a:t>Internal carotid artery dissection (ICAD)</a:t>
            </a:r>
          </a:p>
          <a:p>
            <a:r>
              <a:rPr lang="en-GB" dirty="0" smtClean="0">
                <a:latin typeface="+mj-lt"/>
                <a:cs typeface="Arial" charset="0"/>
              </a:rPr>
              <a:t>Unilateral headache/face pain + neck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</a:t>
            </a:r>
            <a:r>
              <a:rPr lang="en-GB" sz="2000" dirty="0" smtClean="0">
                <a:latin typeface="+mj-lt"/>
                <a:cs typeface="Arial" charset="0"/>
              </a:rPr>
              <a:t>  +/- Contra lateral stroke or TIA</a:t>
            </a:r>
          </a:p>
          <a:p>
            <a:pPr>
              <a:buFont typeface="Arial" charset="0"/>
              <a:buNone/>
            </a:pPr>
            <a:endParaRPr lang="en-GB" sz="2000" b="1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Vertebral artery dissection (VAD)</a:t>
            </a:r>
          </a:p>
          <a:p>
            <a:r>
              <a:rPr lang="en-GB" sz="2000" dirty="0" smtClean="0">
                <a:latin typeface="+mj-lt"/>
                <a:cs typeface="Arial" charset="0"/>
              </a:rPr>
              <a:t>Occipital-</a:t>
            </a:r>
            <a:r>
              <a:rPr lang="en-GB" sz="2000" dirty="0" err="1" smtClean="0">
                <a:latin typeface="+mj-lt"/>
                <a:cs typeface="Arial" charset="0"/>
              </a:rPr>
              <a:t>nuchal</a:t>
            </a:r>
            <a:r>
              <a:rPr lang="en-GB" sz="2000" dirty="0" smtClean="0">
                <a:latin typeface="+mj-lt"/>
                <a:cs typeface="Arial" charset="0"/>
              </a:rPr>
              <a:t> headache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+/- posterior circulation TIAs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52425" y="241300"/>
            <a:ext cx="7559675" cy="1387500"/>
          </a:xfrm>
        </p:spPr>
        <p:txBody>
          <a:bodyPr>
            <a:normAutofit/>
          </a:bodyPr>
          <a:lstStyle/>
          <a:p>
            <a:r>
              <a:rPr lang="en-GB" sz="3800" dirty="0" smtClean="0"/>
              <a:t>Cervical Art Dissection  Investigations</a:t>
            </a:r>
            <a:endParaRPr lang="en-US" sz="3800" dirty="0" smtClean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92113" y="2492896"/>
            <a:ext cx="8751887" cy="4176463"/>
          </a:xfrm>
        </p:spPr>
        <p:txBody>
          <a:bodyPr/>
          <a:lstStyle/>
          <a:p>
            <a:r>
              <a:rPr lang="en-GB" sz="2000" b="1" dirty="0" smtClean="0">
                <a:latin typeface="+mj-lt"/>
                <a:cs typeface="Arial" charset="0"/>
              </a:rPr>
              <a:t>MRI Brain and neck &amp; MRA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		(Carotid &amp; vertebral)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             </a:t>
            </a:r>
            <a:r>
              <a:rPr lang="en-GB" sz="2000" dirty="0" smtClean="0">
                <a:latin typeface="+mj-lt"/>
                <a:cs typeface="Arial" charset="0"/>
              </a:rPr>
              <a:t>Crescent shaped intramural haematoma &amp; vessel occlusion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   Identifies ischemic brain tissue &gt; clearly</a:t>
            </a:r>
          </a:p>
          <a:p>
            <a:r>
              <a:rPr lang="en-GB" sz="2000" b="1" dirty="0" smtClean="0">
                <a:latin typeface="+mj-lt"/>
                <a:cs typeface="Arial" charset="0"/>
              </a:rPr>
              <a:t>CT brain &amp; CTA of cervical vessels</a:t>
            </a:r>
          </a:p>
          <a:p>
            <a:pPr>
              <a:buFont typeface="Arial" charset="0"/>
              <a:buNone/>
            </a:pPr>
            <a:r>
              <a:rPr lang="en-GB" sz="2000" b="1" dirty="0" smtClean="0">
                <a:latin typeface="+mj-lt"/>
                <a:cs typeface="Arial" charset="0"/>
              </a:rPr>
              <a:t>              </a:t>
            </a:r>
            <a:r>
              <a:rPr lang="en-GB" sz="2000" dirty="0" smtClean="0">
                <a:latin typeface="+mj-lt"/>
                <a:cs typeface="Arial" charset="0"/>
              </a:rPr>
              <a:t>Tapering lumen, vessel occlusion</a:t>
            </a:r>
          </a:p>
          <a:p>
            <a:r>
              <a:rPr lang="en-GB" sz="2000" dirty="0" smtClean="0">
                <a:latin typeface="+mj-lt"/>
                <a:cs typeface="Arial" charset="0"/>
              </a:rPr>
              <a:t>Rarely Catheter angiogram</a:t>
            </a:r>
            <a:endParaRPr lang="en-GB" sz="1100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1100" dirty="0" smtClean="0">
                <a:latin typeface="+mj-lt"/>
                <a:cs typeface="Arial" charset="0"/>
              </a:rPr>
              <a:t>                  </a:t>
            </a:r>
            <a:r>
              <a:rPr lang="en-GB" sz="2000" dirty="0" err="1" smtClean="0">
                <a:latin typeface="+mj-lt"/>
                <a:cs typeface="Arial" charset="0"/>
              </a:rPr>
              <a:t>Intimal</a:t>
            </a:r>
            <a:r>
              <a:rPr lang="en-GB" sz="2000" dirty="0" smtClean="0">
                <a:latin typeface="+mj-lt"/>
                <a:cs typeface="Arial" charset="0"/>
              </a:rPr>
              <a:t> flap +/- double lumen path gnomonic</a:t>
            </a:r>
          </a:p>
          <a:p>
            <a:pPr>
              <a:buFont typeface="Arial" charset="0"/>
              <a:buNone/>
            </a:pPr>
            <a:r>
              <a:rPr lang="en-GB" sz="2000" dirty="0" smtClean="0">
                <a:latin typeface="+mj-lt"/>
                <a:cs typeface="Arial" charset="0"/>
              </a:rPr>
              <a:t>           seen in &lt;10 %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54013" y="261938"/>
            <a:ext cx="8229600" cy="2230958"/>
          </a:xfrm>
        </p:spPr>
        <p:txBody>
          <a:bodyPr>
            <a:normAutofit/>
          </a:bodyPr>
          <a:lstStyle/>
          <a:p>
            <a:r>
              <a:rPr lang="en-GB" dirty="0" smtClean="0"/>
              <a:t>Management of carotid artery dissection</a:t>
            </a:r>
            <a:endParaRPr lang="en-US" dirty="0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66725" y="2780928"/>
            <a:ext cx="7856538" cy="3600400"/>
          </a:xfrm>
        </p:spPr>
        <p:txBody>
          <a:bodyPr>
            <a:normAutofit/>
          </a:bodyPr>
          <a:lstStyle/>
          <a:p>
            <a:endParaRPr lang="en-GB" dirty="0" smtClean="0">
              <a:latin typeface="+mj-lt"/>
              <a:cs typeface="Arial" charset="0"/>
            </a:endParaRPr>
          </a:p>
          <a:p>
            <a:r>
              <a:rPr lang="en-GB" dirty="0" smtClean="0">
                <a:latin typeface="+mj-lt"/>
                <a:cs typeface="Arial" charset="0"/>
              </a:rPr>
              <a:t>Get advice from Neurology and Vascular Surgeons</a:t>
            </a:r>
          </a:p>
          <a:p>
            <a:r>
              <a:rPr lang="en-GB" dirty="0" smtClean="0">
                <a:latin typeface="+mj-lt"/>
                <a:cs typeface="Arial" charset="0"/>
              </a:rPr>
              <a:t>Aspirin </a:t>
            </a:r>
            <a:r>
              <a:rPr lang="en-GB" dirty="0" err="1" smtClean="0">
                <a:latin typeface="+mj-lt"/>
                <a:cs typeface="Arial" charset="0"/>
              </a:rPr>
              <a:t>vs</a:t>
            </a:r>
            <a:r>
              <a:rPr lang="en-GB" dirty="0" smtClean="0">
                <a:latin typeface="+mj-lt"/>
                <a:cs typeface="Arial" charset="0"/>
              </a:rPr>
              <a:t> anticoagulation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3-6 month therapy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88975" y="0"/>
            <a:ext cx="7559675" cy="16288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US" dirty="0" smtClean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744538" y="2420888"/>
            <a:ext cx="7970837" cy="41764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Remember that history is the most important clue</a:t>
            </a:r>
          </a:p>
          <a:p>
            <a:r>
              <a:rPr lang="en-GB" dirty="0" smtClean="0">
                <a:latin typeface="+mj-lt"/>
                <a:cs typeface="Arial" charset="0"/>
              </a:rPr>
              <a:t>Describe a classification useful in clinical practice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 	Primary headache	(migraine – cluster - tension)</a:t>
            </a:r>
            <a:endParaRPr lang="en-GB" sz="2800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Head Trauma	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CNS infection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Vascular disease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Intracranial pressure disorders</a:t>
            </a:r>
          </a:p>
          <a:p>
            <a:pPr>
              <a:buFont typeface="Arial" charset="0"/>
              <a:buNone/>
            </a:pPr>
            <a:r>
              <a:rPr lang="en-GB" sz="2400" b="1" dirty="0" smtClean="0">
                <a:latin typeface="+mj-lt"/>
                <a:cs typeface="Arial" charset="0"/>
              </a:rPr>
              <a:t> </a:t>
            </a:r>
          </a:p>
          <a:p>
            <a:r>
              <a:rPr lang="en-GB" sz="2400" b="1" dirty="0" smtClean="0">
                <a:latin typeface="+mj-lt"/>
                <a:cs typeface="Arial" charset="0"/>
              </a:rPr>
              <a:t>Don’t miss: Brain tumours, Giant arthritis, carotid dissection, meningitis and SAH !</a:t>
            </a:r>
            <a:endParaRPr lang="en-US" b="1" dirty="0" smtClean="0">
              <a:latin typeface="+mj-lt"/>
              <a:cs typeface="Arial" charset="0"/>
            </a:endParaRPr>
          </a:p>
          <a:p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Pain sensitive structures</a:t>
            </a:r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Dura</a:t>
            </a:r>
          </a:p>
          <a:p>
            <a:r>
              <a:rPr lang="en-GB" dirty="0" smtClean="0">
                <a:latin typeface="+mj-lt"/>
                <a:cs typeface="Arial" charset="0"/>
              </a:rPr>
              <a:t>Arteries</a:t>
            </a:r>
          </a:p>
          <a:p>
            <a:r>
              <a:rPr lang="en-GB" dirty="0" smtClean="0">
                <a:latin typeface="+mj-lt"/>
                <a:cs typeface="Arial" charset="0"/>
              </a:rPr>
              <a:t>Venous sinuses</a:t>
            </a:r>
          </a:p>
          <a:p>
            <a:r>
              <a:rPr lang="en-GB" dirty="0" smtClean="0">
                <a:latin typeface="+mj-lt"/>
                <a:cs typeface="Arial" charset="0"/>
              </a:rPr>
              <a:t>Para-nasal sinuses</a:t>
            </a:r>
          </a:p>
          <a:p>
            <a:r>
              <a:rPr lang="en-GB" dirty="0" smtClean="0">
                <a:latin typeface="+mj-lt"/>
                <a:cs typeface="Arial" charset="0"/>
              </a:rPr>
              <a:t>Eyes</a:t>
            </a:r>
          </a:p>
          <a:p>
            <a:r>
              <a:rPr lang="en-GB" dirty="0" smtClean="0">
                <a:latin typeface="+mj-lt"/>
                <a:cs typeface="Arial" charset="0"/>
              </a:rPr>
              <a:t>Tympanic membranes </a:t>
            </a:r>
          </a:p>
          <a:p>
            <a:r>
              <a:rPr lang="en-GB" dirty="0" smtClean="0">
                <a:latin typeface="+mj-lt"/>
                <a:cs typeface="Arial" charset="0"/>
              </a:rPr>
              <a:t>Cervical spine</a:t>
            </a:r>
          </a:p>
          <a:p>
            <a:pPr>
              <a:buFont typeface="Arial" charset="0"/>
              <a:buNone/>
            </a:pP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/>
          <a:lstStyle/>
          <a:p>
            <a:r>
              <a:rPr lang="en-GB" smtClean="0"/>
              <a:t>Classification of headaches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>
                <a:latin typeface="+mj-lt"/>
              </a:rPr>
              <a:t>Primary headache	</a:t>
            </a:r>
            <a:endParaRPr lang="en-GB" sz="2800" dirty="0" smtClean="0">
              <a:latin typeface="+mj-lt"/>
            </a:endParaRPr>
          </a:p>
          <a:p>
            <a:pPr>
              <a:defRPr/>
            </a:pPr>
            <a:r>
              <a:rPr lang="en-GB" dirty="0" smtClean="0">
                <a:latin typeface="+mj-lt"/>
              </a:rPr>
              <a:t>Head Trauma	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CNS infection 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Vascular disease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Intracranial pressure disorders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Metabolic and toxins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Malignant hypertension</a:t>
            </a:r>
          </a:p>
          <a:p>
            <a:pPr>
              <a:defRPr/>
            </a:pPr>
            <a:r>
              <a:rPr lang="en-GB" dirty="0" smtClean="0">
                <a:latin typeface="+mj-lt"/>
              </a:rPr>
              <a:t>Dental, ENT &amp; </a:t>
            </a:r>
            <a:r>
              <a:rPr lang="en-GB" dirty="0" err="1" smtClean="0">
                <a:latin typeface="+mj-lt"/>
              </a:rPr>
              <a:t>ophtalmological</a:t>
            </a:r>
            <a:r>
              <a:rPr lang="en-GB" dirty="0" smtClean="0">
                <a:latin typeface="+mj-lt"/>
              </a:rPr>
              <a:t> disorders</a:t>
            </a:r>
          </a:p>
          <a:p>
            <a:pPr>
              <a:buFont typeface="Arial" charset="0"/>
              <a:buNone/>
              <a:defRPr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        </a:t>
            </a:r>
          </a:p>
          <a:p>
            <a:pPr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Primary headache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>
                <a:latin typeface="+mj-lt"/>
              </a:rPr>
              <a:t>		</a:t>
            </a:r>
            <a:r>
              <a:rPr lang="en-GB" sz="2400" dirty="0" smtClean="0">
                <a:latin typeface="+mj-lt"/>
              </a:rPr>
              <a:t>Migraine  - Cluster head ache</a:t>
            </a:r>
          </a:p>
          <a:p>
            <a:pPr>
              <a:defRPr/>
            </a:pP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Head Trauma</a:t>
            </a:r>
          </a:p>
          <a:p>
            <a:pPr>
              <a:buFont typeface="Arial" charset="0"/>
              <a:buNone/>
              <a:defRPr/>
            </a:pPr>
            <a:r>
              <a:rPr lang="en-GB" sz="2400" dirty="0" smtClean="0">
                <a:latin typeface="+mj-lt"/>
              </a:rPr>
              <a:t>		Subdural/ </a:t>
            </a:r>
            <a:r>
              <a:rPr lang="en-GB" sz="2400" dirty="0" err="1" smtClean="0">
                <a:latin typeface="+mj-lt"/>
              </a:rPr>
              <a:t>extradural</a:t>
            </a:r>
            <a:r>
              <a:rPr lang="en-GB" sz="2400" dirty="0" smtClean="0">
                <a:latin typeface="+mj-lt"/>
              </a:rPr>
              <a:t> etc</a:t>
            </a:r>
          </a:p>
          <a:p>
            <a:pPr>
              <a:defRPr/>
            </a:pP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CNS infection </a:t>
            </a:r>
          </a:p>
          <a:p>
            <a:pPr>
              <a:buFont typeface="Arial" charset="0"/>
              <a:buNone/>
              <a:defRPr/>
            </a:pPr>
            <a:r>
              <a:rPr lang="en-GB" sz="2400" dirty="0" smtClean="0">
                <a:latin typeface="+mj-lt"/>
              </a:rPr>
              <a:t>           </a:t>
            </a:r>
            <a:r>
              <a:rPr lang="en-GB" sz="2400" dirty="0" err="1" smtClean="0">
                <a:latin typeface="+mj-lt"/>
              </a:rPr>
              <a:t>Meningoenchephalitis</a:t>
            </a:r>
            <a:r>
              <a:rPr lang="en-GB" sz="2400" dirty="0" smtClean="0">
                <a:latin typeface="+mj-lt"/>
              </a:rPr>
              <a:t> – Cerebral abscess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7388" y="1314450"/>
            <a:ext cx="7559675" cy="914400"/>
          </a:xfrm>
        </p:spPr>
        <p:txBody>
          <a:bodyPr>
            <a:normAutofit fontScale="90000"/>
          </a:bodyPr>
          <a:lstStyle/>
          <a:p>
            <a:r>
              <a:rPr lang="en-GB" smtClean="0"/>
              <a:t>Vascular disease</a:t>
            </a:r>
            <a:br>
              <a:rPr lang="en-GB" smtClean="0"/>
            </a:br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  <a:cs typeface="Arial" charset="0"/>
              </a:rPr>
              <a:t>Subarachnoid haemorrhage (SAH)</a:t>
            </a:r>
          </a:p>
          <a:p>
            <a:r>
              <a:rPr lang="en-GB" dirty="0" smtClean="0">
                <a:latin typeface="+mj-lt"/>
                <a:cs typeface="Arial" charset="0"/>
              </a:rPr>
              <a:t>TIA/Stroke</a:t>
            </a:r>
          </a:p>
          <a:p>
            <a:r>
              <a:rPr lang="en-GB" dirty="0" smtClean="0">
                <a:latin typeface="+mj-lt"/>
                <a:cs typeface="Arial" charset="0"/>
              </a:rPr>
              <a:t> Subdural- </a:t>
            </a:r>
            <a:r>
              <a:rPr lang="en-GB" dirty="0" err="1" smtClean="0">
                <a:latin typeface="+mj-lt"/>
                <a:cs typeface="Arial" charset="0"/>
              </a:rPr>
              <a:t>extradural</a:t>
            </a:r>
            <a:r>
              <a:rPr lang="en-GB" dirty="0" smtClean="0">
                <a:latin typeface="+mj-lt"/>
                <a:cs typeface="Arial" charset="0"/>
              </a:rPr>
              <a:t>-  </a:t>
            </a:r>
            <a:r>
              <a:rPr lang="en-GB" dirty="0" err="1" smtClean="0">
                <a:latin typeface="+mj-lt"/>
                <a:cs typeface="Arial" charset="0"/>
              </a:rPr>
              <a:t>intracerebral</a:t>
            </a:r>
            <a:r>
              <a:rPr lang="en-GB" dirty="0" smtClean="0">
                <a:latin typeface="+mj-lt"/>
                <a:cs typeface="Arial" charset="0"/>
              </a:rPr>
              <a:t> haemorrhage</a:t>
            </a:r>
          </a:p>
          <a:p>
            <a:r>
              <a:rPr lang="en-GB" dirty="0" smtClean="0">
                <a:latin typeface="+mj-lt"/>
                <a:cs typeface="Arial" charset="0"/>
              </a:rPr>
              <a:t> Arterial dissection</a:t>
            </a:r>
          </a:p>
          <a:p>
            <a:r>
              <a:rPr lang="en-GB" dirty="0" smtClean="0">
                <a:latin typeface="+mj-lt"/>
                <a:cs typeface="Arial" charset="0"/>
              </a:rPr>
              <a:t> Cerebral Venous sinus thrombosis  (CVST)</a:t>
            </a:r>
          </a:p>
          <a:p>
            <a:r>
              <a:rPr lang="en-GB" dirty="0" smtClean="0">
                <a:latin typeface="+mj-lt"/>
                <a:cs typeface="Arial" charset="0"/>
              </a:rPr>
              <a:t> Giant cell </a:t>
            </a:r>
            <a:r>
              <a:rPr lang="en-GB" dirty="0" err="1" smtClean="0">
                <a:latin typeface="+mj-lt"/>
                <a:cs typeface="Arial" charset="0"/>
              </a:rPr>
              <a:t>arteritis</a:t>
            </a:r>
            <a:r>
              <a:rPr lang="en-GB" dirty="0" smtClean="0">
                <a:latin typeface="+mj-lt"/>
                <a:cs typeface="Arial" charset="0"/>
              </a:rPr>
              <a:t> (GCA) and </a:t>
            </a:r>
            <a:r>
              <a:rPr lang="en-GB" dirty="0" err="1" smtClean="0">
                <a:latin typeface="+mj-lt"/>
                <a:cs typeface="Arial" charset="0"/>
              </a:rPr>
              <a:t>vasculitis</a:t>
            </a:r>
            <a:endParaRPr lang="en-GB" dirty="0" smtClean="0">
              <a:latin typeface="+mj-lt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763588" y="838200"/>
            <a:ext cx="7559675" cy="914400"/>
          </a:xfrm>
        </p:spPr>
        <p:txBody>
          <a:bodyPr>
            <a:normAutofit fontScale="90000"/>
          </a:bodyPr>
          <a:lstStyle/>
          <a:p>
            <a:r>
              <a:rPr lang="en-GB" smtClean="0"/>
              <a:t>Intracranial pressure disorders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763588" y="1857375"/>
            <a:ext cx="7559675" cy="35718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b="1" dirty="0" smtClean="0">
                <a:latin typeface="+mj-lt"/>
                <a:cs typeface="Arial" charset="0"/>
              </a:rPr>
              <a:t>		</a:t>
            </a:r>
            <a:r>
              <a:rPr lang="en-GB" dirty="0" smtClean="0">
                <a:latin typeface="+mj-lt"/>
                <a:cs typeface="Arial" charset="0"/>
              </a:rPr>
              <a:t>Tumours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		Idiopathic intracranial hypertension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       Intracranial hypotension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       Hydrocephalus </a:t>
            </a:r>
          </a:p>
          <a:p>
            <a:pPr>
              <a:buFont typeface="Arial" charset="0"/>
              <a:buNone/>
            </a:pPr>
            <a:r>
              <a:rPr lang="en-GB" dirty="0" smtClean="0">
                <a:latin typeface="+mj-lt"/>
                <a:cs typeface="Arial" charset="0"/>
              </a:rPr>
              <a:t>            Intermittent ( </a:t>
            </a:r>
            <a:r>
              <a:rPr lang="en-GB" dirty="0" err="1" smtClean="0">
                <a:latin typeface="+mj-lt"/>
                <a:cs typeface="Arial" charset="0"/>
              </a:rPr>
              <a:t>eg</a:t>
            </a:r>
            <a:r>
              <a:rPr lang="en-GB" dirty="0" smtClean="0">
                <a:latin typeface="+mj-lt"/>
                <a:cs typeface="Arial" charset="0"/>
              </a:rPr>
              <a:t> Colloid cyst)</a:t>
            </a:r>
            <a:endParaRPr lang="en-US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1313</Words>
  <Application>Microsoft Office PowerPoint</Application>
  <PresentationFormat>On-screen Show (4:3)</PresentationFormat>
  <Paragraphs>363</Paragraphs>
  <Slides>44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Calibri</vt:lpstr>
      <vt:lpstr>Constantia</vt:lpstr>
      <vt:lpstr>Tahoma</vt:lpstr>
      <vt:lpstr>Times New Roman</vt:lpstr>
      <vt:lpstr>Traditional Arabic</vt:lpstr>
      <vt:lpstr>Wingdings</vt:lpstr>
      <vt:lpstr>Wingdings 2</vt:lpstr>
      <vt:lpstr>Flow</vt:lpstr>
      <vt:lpstr>Practical Approach to Headache, facial pain</vt:lpstr>
      <vt:lpstr>Aims</vt:lpstr>
      <vt:lpstr>Objectives</vt:lpstr>
      <vt:lpstr>Headache</vt:lpstr>
      <vt:lpstr>Pain sensitive structures</vt:lpstr>
      <vt:lpstr>Classification of headaches</vt:lpstr>
      <vt:lpstr>PowerPoint Presentation</vt:lpstr>
      <vt:lpstr>Vascular disease </vt:lpstr>
      <vt:lpstr>Intracranial pressure disorders</vt:lpstr>
      <vt:lpstr>History taking</vt:lpstr>
      <vt:lpstr>History</vt:lpstr>
      <vt:lpstr>Autonomic Features</vt:lpstr>
      <vt:lpstr>Migraine</vt:lpstr>
      <vt:lpstr>Minimum for migraine without aura    </vt:lpstr>
      <vt:lpstr>Emergency treatment for severe migraine:</vt:lpstr>
      <vt:lpstr>Prophylaxis</vt:lpstr>
      <vt:lpstr>Migraine or cluster?</vt:lpstr>
      <vt:lpstr>Tension headache</vt:lpstr>
      <vt:lpstr>Other common headaches</vt:lpstr>
      <vt:lpstr> Red flags for secondary headaches</vt:lpstr>
      <vt:lpstr>Things you can’t afford to miss</vt:lpstr>
      <vt:lpstr>Things you can’t afford to miss</vt:lpstr>
      <vt:lpstr>Bacterial Meningitis</vt:lpstr>
      <vt:lpstr>Subarachnoid haemorrhage</vt:lpstr>
      <vt:lpstr>CT Brain   ( sensitivity decreases with time)</vt:lpstr>
      <vt:lpstr>Chronology of CSF abnormality in CSF</vt:lpstr>
      <vt:lpstr>Giant Cell arthritis</vt:lpstr>
      <vt:lpstr>Presentation</vt:lpstr>
      <vt:lpstr>  Cerebral Venous Sinus Thrombosis  </vt:lpstr>
      <vt:lpstr>CVST: appropriate investigations</vt:lpstr>
      <vt:lpstr> CVST: management- anticoagulation</vt:lpstr>
      <vt:lpstr>Facial pain</vt:lpstr>
      <vt:lpstr>Trigeminal Neuralgia - Treatment</vt:lpstr>
      <vt:lpstr>Facial pain</vt:lpstr>
      <vt:lpstr>Symptomatic Neuralgias</vt:lpstr>
      <vt:lpstr>Post-Herpetic Neuralgia</vt:lpstr>
      <vt:lpstr>Symptomatic Neuralgias</vt:lpstr>
      <vt:lpstr>Temporomandibular Disorders</vt:lpstr>
      <vt:lpstr>Carotid dissection</vt:lpstr>
      <vt:lpstr>PowerPoint Presentation</vt:lpstr>
      <vt:lpstr>Acute Cervical arterial dissection</vt:lpstr>
      <vt:lpstr>Cervical Art Dissection  Investigations</vt:lpstr>
      <vt:lpstr>Management of carotid artery dissection</vt:lpstr>
      <vt:lpstr>Conclusions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Husein</dc:creator>
  <cp:lastModifiedBy>SARA</cp:lastModifiedBy>
  <cp:revision>27</cp:revision>
  <dcterms:created xsi:type="dcterms:W3CDTF">2013-02-02T21:48:17Z</dcterms:created>
  <dcterms:modified xsi:type="dcterms:W3CDTF">2020-06-20T07:43:11Z</dcterms:modified>
</cp:coreProperties>
</file>