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2" r:id="rId3"/>
    <p:sldId id="261" r:id="rId4"/>
    <p:sldId id="258" r:id="rId5"/>
    <p:sldId id="259" r:id="rId6"/>
    <p:sldId id="265" r:id="rId7"/>
    <p:sldId id="266" r:id="rId8"/>
    <p:sldId id="260" r:id="rId9"/>
    <p:sldId id="263" r:id="rId10"/>
    <p:sldId id="270" r:id="rId11"/>
    <p:sldId id="264" r:id="rId12"/>
    <p:sldId id="271" r:id="rId13"/>
    <p:sldId id="267" r:id="rId14"/>
    <p:sldId id="269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09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5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51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5995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81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87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432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91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0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9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4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1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5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6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21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4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8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6B4C70C-B0C4-492B-A8C8-A7A6FD08236F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5650C-94D9-4ED5-9407-95DE2C48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402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96" y="373671"/>
            <a:ext cx="2553542" cy="28926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536" y="415465"/>
            <a:ext cx="2543339" cy="24530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771899" y="2868518"/>
            <a:ext cx="6013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+mj-lt"/>
                <a:cs typeface="Arial" panose="020B0604020202020204" pitchFamily="34" charset="0"/>
              </a:rPr>
              <a:t>Diabesity</a:t>
            </a:r>
            <a:r>
              <a:rPr lang="en-US" sz="4000" dirty="0" smtClean="0">
                <a:latin typeface="+mj-lt"/>
                <a:cs typeface="Arial" panose="020B0604020202020204" pitchFamily="34" charset="0"/>
              </a:rPr>
              <a:t> </a:t>
            </a:r>
          </a:p>
          <a:p>
            <a:r>
              <a:rPr lang="en-US" sz="4000" dirty="0" smtClean="0">
                <a:latin typeface="+mj-lt"/>
                <a:cs typeface="Arial" panose="020B0604020202020204" pitchFamily="34" charset="0"/>
              </a:rPr>
              <a:t>[ diabetes &amp; obesity ]</a:t>
            </a:r>
            <a:endParaRPr lang="en-US" sz="4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5603" y="4879714"/>
            <a:ext cx="5928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Block: PTS</a:t>
            </a:r>
          </a:p>
          <a:p>
            <a:r>
              <a:rPr lang="en-US" dirty="0" smtClean="0"/>
              <a:t>By: </a:t>
            </a:r>
            <a:r>
              <a:rPr lang="en-US" dirty="0" err="1" smtClean="0"/>
              <a:t>AbdAlMohaimen</a:t>
            </a:r>
            <a:r>
              <a:rPr lang="en-US" dirty="0" smtClean="0"/>
              <a:t> Hussain </a:t>
            </a:r>
            <a:r>
              <a:rPr lang="en-US" dirty="0" err="1" smtClean="0"/>
              <a:t>Ahdash</a:t>
            </a:r>
            <a:endParaRPr lang="en-US" dirty="0" smtClean="0"/>
          </a:p>
          <a:p>
            <a:r>
              <a:rPr lang="en-US" dirty="0" smtClean="0"/>
              <a:t>Student number: 3440</a:t>
            </a:r>
          </a:p>
          <a:p>
            <a:r>
              <a:rPr lang="en-US" dirty="0" smtClean="0"/>
              <a:t>Date : 6/6/2022</a:t>
            </a:r>
          </a:p>
          <a:p>
            <a:r>
              <a:rPr lang="en-US" dirty="0" err="1" smtClean="0"/>
              <a:t>Supervisor:Alaa</a:t>
            </a:r>
            <a:r>
              <a:rPr lang="en-US" dirty="0" smtClean="0"/>
              <a:t> ben </a:t>
            </a:r>
            <a:r>
              <a:rPr lang="en-US" dirty="0" err="1" smtClean="0"/>
              <a:t>ali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404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0970" y="1345223"/>
            <a:ext cx="1041009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There are two main types of diabetes 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Type 1 diabetes</a:t>
            </a:r>
            <a:r>
              <a:rPr lang="en-US" sz="2800" dirty="0"/>
              <a:t>, which often occurs in children or adolescents and is caused by the body’s inability to make insulin.</a:t>
            </a:r>
          </a:p>
          <a:p>
            <a:endParaRPr lang="en-US" sz="2800" dirty="0"/>
          </a:p>
          <a:p>
            <a:r>
              <a:rPr lang="en-US" sz="2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-  Type 2 diabetes</a:t>
            </a:r>
            <a:r>
              <a:rPr lang="en-US" sz="2800" dirty="0"/>
              <a:t>, which occurs as a result of the body’s inability to react properly to insulin ( insulin resistance</a:t>
            </a:r>
            <a:r>
              <a:rPr lang="en-US" sz="2800" dirty="0" smtClean="0"/>
              <a:t>).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875100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3723" y="474785"/>
            <a:ext cx="9064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The relationship of diabetes and obesity </a:t>
            </a:r>
            <a:endParaRPr lang="en-US" sz="3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462" y="1292469"/>
            <a:ext cx="1053318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One </a:t>
            </a:r>
            <a:r>
              <a:rPr lang="en-US" sz="2800" dirty="0" smtClean="0"/>
              <a:t>of the main reasons to have diabetes is obesity</a:t>
            </a:r>
            <a:r>
              <a:rPr lang="en-US" sz="2800" dirty="0" smtClean="0"/>
              <a:t>.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3200" dirty="0" smtClean="0"/>
              <a:t>Having </a:t>
            </a:r>
            <a:r>
              <a:rPr lang="en-US" sz="3200" dirty="0" smtClean="0"/>
              <a:t>obesity makes you mor</a:t>
            </a:r>
            <a:r>
              <a:rPr lang="en-US" sz="3200" dirty="0"/>
              <a:t>e</a:t>
            </a:r>
            <a:r>
              <a:rPr lang="en-US" sz="3200" dirty="0" smtClean="0"/>
              <a:t> likely to develop diabetes</a:t>
            </a:r>
            <a:r>
              <a:rPr lang="en-US" sz="3200" dirty="0" smtClean="0"/>
              <a:t>.</a:t>
            </a:r>
          </a:p>
          <a:p>
            <a:pPr marL="457200" indent="-457200">
              <a:buFontTx/>
              <a:buChar char="-"/>
            </a:pPr>
            <a:endParaRPr lang="en-US" sz="3200" dirty="0" smtClean="0"/>
          </a:p>
          <a:p>
            <a:r>
              <a:rPr lang="en-US" sz="3200" dirty="0" smtClean="0"/>
              <a:t>-  </a:t>
            </a:r>
            <a:r>
              <a:rPr lang="en-US" sz="3200" dirty="0" smtClean="0"/>
              <a:t>If </a:t>
            </a:r>
            <a:r>
              <a:rPr lang="en-US" sz="3200" dirty="0" smtClean="0"/>
              <a:t>you have obesity, you are about </a:t>
            </a:r>
            <a:r>
              <a:rPr lang="en-US" sz="3200" dirty="0" smtClean="0">
                <a:solidFill>
                  <a:schemeClr val="accent2"/>
                </a:solidFill>
              </a:rPr>
              <a:t>six times!! </a:t>
            </a:r>
            <a:r>
              <a:rPr lang="en-US" sz="3200" dirty="0" smtClean="0"/>
              <a:t>More likely to develop type 2 diabetes than normal people.  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517923" y="6295292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010908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0292" y="290146"/>
            <a:ext cx="83175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en-US" sz="2800" dirty="0" smtClean="0"/>
          </a:p>
          <a:p>
            <a:pPr marL="285750" indent="-285750">
              <a:buFontTx/>
              <a:buChar char="-"/>
            </a:pPr>
            <a:endParaRPr lang="en-US" sz="2800" dirty="0"/>
          </a:p>
          <a:p>
            <a:pPr marL="285750" indent="-285750">
              <a:buFontTx/>
              <a:buChar char="-"/>
            </a:pPr>
            <a:endParaRPr lang="en-US" sz="2800" dirty="0" smtClean="0"/>
          </a:p>
          <a:p>
            <a:pPr marL="285750" indent="-285750">
              <a:buFontTx/>
              <a:buChar char="-"/>
            </a:pPr>
            <a:r>
              <a:rPr lang="en-US" sz="2800" dirty="0" smtClean="0"/>
              <a:t>People </a:t>
            </a:r>
            <a:r>
              <a:rPr lang="en-US" sz="2800" dirty="0"/>
              <a:t>who are overweight have added pressure on their body’s ability to use insulin to properly control blood sugar levels. </a:t>
            </a:r>
            <a:endParaRPr lang="en-US" sz="2800" dirty="0" smtClean="0"/>
          </a:p>
          <a:p>
            <a:pPr marL="285750" indent="-285750">
              <a:buFontTx/>
              <a:buChar char="-"/>
            </a:pPr>
            <a:endParaRPr lang="en-US" sz="2800" dirty="0"/>
          </a:p>
          <a:p>
            <a:endParaRPr lang="en-US" sz="2800" dirty="0"/>
          </a:p>
          <a:p>
            <a:pPr marL="285750" indent="-285750">
              <a:buFontTx/>
              <a:buChar char="-"/>
            </a:pPr>
            <a:endParaRPr lang="en-US" sz="2800" dirty="0" smtClean="0"/>
          </a:p>
          <a:p>
            <a:endParaRPr lang="en-US" sz="2800" dirty="0"/>
          </a:p>
          <a:p>
            <a:pPr marL="285750" indent="-285750">
              <a:buFontTx/>
              <a:buChar char="-"/>
            </a:pPr>
            <a:r>
              <a:rPr lang="en-US" sz="2800" dirty="0"/>
              <a:t>Almost 90% of people living with type 2 diabetes are overweight or have obesity.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13477" y="6154615"/>
            <a:ext cx="817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b="1" dirty="0" smtClean="0"/>
              <a:t>12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0690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769" y="483577"/>
            <a:ext cx="959240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                      Conclusion :</a:t>
            </a:r>
          </a:p>
          <a:p>
            <a:endParaRPr lang="en-US" sz="2800" dirty="0"/>
          </a:p>
          <a:p>
            <a:r>
              <a:rPr lang="en-US" sz="3600" dirty="0" smtClean="0"/>
              <a:t>It is quite evident that diabetes and obesity has already become a worldwide epidemics with a significant health and economic burden affecting both developed and developing countries.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7980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1308" y="606669"/>
            <a:ext cx="7649307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Reference</a:t>
            </a:r>
            <a:endParaRPr lang="en-US" sz="3200" dirty="0" smtClean="0"/>
          </a:p>
          <a:p>
            <a:r>
              <a:rPr lang="en-US" sz="3200" dirty="0" smtClean="0"/>
              <a:t>- </a:t>
            </a:r>
            <a:r>
              <a:rPr lang="en-US" sz="3200" dirty="0" err="1" smtClean="0"/>
              <a:t>Pubmed</a:t>
            </a:r>
            <a:r>
              <a:rPr lang="en-US" sz="3200" dirty="0" smtClean="0"/>
              <a:t>, articles for (obesity, diabetes and the relationship of them)</a:t>
            </a:r>
          </a:p>
          <a:p>
            <a:endParaRPr lang="en-US" sz="3200" dirty="0" smtClean="0"/>
          </a:p>
          <a:p>
            <a:r>
              <a:rPr lang="en-US" sz="3200" dirty="0" smtClean="0"/>
              <a:t>- world health organization (WHO) website 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0805746" y="6163408"/>
            <a:ext cx="870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5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&lt;strong&gt;Thank You&lt;/strong&gt; - Free of Charge Creative Commons Post it Note 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46" y="-1"/>
            <a:ext cx="12253546" cy="711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5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77" y="580292"/>
            <a:ext cx="7746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Objectives :</a:t>
            </a:r>
            <a:endParaRPr lang="en-US" sz="3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7877" y="1512277"/>
            <a:ext cx="103485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800" dirty="0" smtClean="0"/>
              <a:t>Define obesity.</a:t>
            </a:r>
          </a:p>
          <a:p>
            <a:r>
              <a:rPr lang="en-US" sz="2800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Causes of obesity.</a:t>
            </a:r>
          </a:p>
          <a:p>
            <a:endParaRPr lang="en-US" sz="2800" dirty="0" smtClean="0"/>
          </a:p>
          <a:p>
            <a:pPr marL="285750" indent="-285750">
              <a:buFontTx/>
              <a:buChar char="-"/>
            </a:pPr>
            <a:r>
              <a:rPr lang="en-US" sz="2800" dirty="0" smtClean="0"/>
              <a:t>Define diabetes. </a:t>
            </a:r>
          </a:p>
          <a:p>
            <a:endParaRPr lang="en-US" sz="2800" dirty="0" smtClean="0"/>
          </a:p>
          <a:p>
            <a:pPr marL="285750" indent="-285750">
              <a:buFontTx/>
              <a:buChar char="-"/>
            </a:pPr>
            <a:r>
              <a:rPr lang="en-US" sz="2800" dirty="0" smtClean="0"/>
              <a:t>Talk about the relationship between diabetes and obesity. 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59677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7638" y="545123"/>
            <a:ext cx="7965831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INTRODUCTION</a:t>
            </a:r>
            <a:r>
              <a:rPr lang="en-US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endParaRPr lang="en-US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631" y="1608992"/>
            <a:ext cx="101727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As many of you know, obesity and diabetes could be dangerous and maybe one of the biggest problems in our world .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9689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10154" y="413238"/>
            <a:ext cx="7631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What is </a:t>
            </a:r>
            <a:r>
              <a:rPr lang="en-US" sz="5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diabesity</a:t>
            </a:r>
            <a:endParaRPr lang="en-US" sz="5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4738" y="1459523"/>
            <a:ext cx="83087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Is a modern epidemic, which indicates the coexistence of both diabetes  and obesity .</a:t>
            </a:r>
            <a:endParaRPr lang="en-US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4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063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720969"/>
            <a:ext cx="5451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Obesity !!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40777" y="1776046"/>
            <a:ext cx="93550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Are defined as abnormal or excessive Fat accumulation that presents </a:t>
            </a:r>
            <a:r>
              <a:rPr lang="en-US" sz="2800" dirty="0" smtClean="0">
                <a:solidFill>
                  <a:srgbClr val="FF0000"/>
                </a:solidFill>
              </a:rPr>
              <a:t>a risk to health,</a:t>
            </a:r>
            <a:r>
              <a:rPr lang="en-US" sz="2800" dirty="0"/>
              <a:t> Or it is a complex disorder involving an excessive amount of body fat.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4" name="Picture 3" descr="&lt;strong&gt;Obesity&lt;/strong&gt;. – The Bottom Lin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169" y="3314737"/>
            <a:ext cx="5934808" cy="31767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17923" y="6348046"/>
            <a:ext cx="674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5</a:t>
            </a:r>
          </a:p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14063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3046" y="580292"/>
            <a:ext cx="95220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/>
          </a:p>
          <a:p>
            <a:endParaRPr lang="en-US" sz="3600" dirty="0"/>
          </a:p>
          <a:p>
            <a:endParaRPr lang="en-US" sz="3600" dirty="0" smtClean="0"/>
          </a:p>
          <a:p>
            <a:endParaRPr lang="en-US" sz="3600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46" y="87923"/>
            <a:ext cx="7104185" cy="66601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58101" y="857291"/>
            <a:ext cx="38070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	</a:t>
            </a:r>
            <a:r>
              <a:rPr lang="en-US" sz="4800" dirty="0" smtClean="0">
                <a:solidFill>
                  <a:srgbClr val="FF0000"/>
                </a:solidFill>
              </a:rPr>
              <a:t>BMI: </a:t>
            </a:r>
            <a:r>
              <a:rPr lang="en-US" sz="4800" dirty="0" smtClean="0"/>
              <a:t>body mass index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9875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646" y="747346"/>
            <a:ext cx="76932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90000"/>
                  </a:schemeClr>
                </a:solidFill>
              </a:rPr>
              <a:t>Obesity fact 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4000" dirty="0" smtClean="0"/>
              <a:t>According </a:t>
            </a:r>
            <a:r>
              <a:rPr lang="en-US" sz="4000" dirty="0"/>
              <a:t>to the world health organization 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(WHO)</a:t>
            </a:r>
            <a:r>
              <a:rPr lang="en-US" sz="4000" dirty="0"/>
              <a:t>,</a:t>
            </a:r>
            <a:r>
              <a:rPr lang="en-US" sz="4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000" dirty="0"/>
              <a:t>at least 2.8 million people dying each year as a result of being overweight or obese.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2157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631" y="457201"/>
            <a:ext cx="6734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92D050"/>
                </a:solidFill>
              </a:rPr>
              <a:t>Causes of obesity </a:t>
            </a:r>
            <a:endParaRPr lang="en-US" sz="5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631" y="1380531"/>
            <a:ext cx="75174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1-</a:t>
            </a:r>
            <a:r>
              <a:rPr lang="en-US" sz="3600" dirty="0" smtClean="0"/>
              <a:t> poor diet. </a:t>
            </a:r>
          </a:p>
          <a:p>
            <a:r>
              <a:rPr lang="en-US" sz="3600" dirty="0" err="1" smtClean="0"/>
              <a:t>e.g</a:t>
            </a:r>
            <a:r>
              <a:rPr lang="en-US" sz="3600" dirty="0" smtClean="0"/>
              <a:t> eating out a lot, drinking too many sugar drinks, </a:t>
            </a:r>
            <a:r>
              <a:rPr lang="en-US" sz="3600" dirty="0" err="1" smtClean="0"/>
              <a:t>etc</a:t>
            </a:r>
            <a:r>
              <a:rPr lang="en-US" sz="3600" dirty="0" smtClean="0"/>
              <a:t> …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2-</a:t>
            </a:r>
            <a:r>
              <a:rPr lang="en-US" sz="3600" dirty="0" smtClean="0"/>
              <a:t> lack of physical </a:t>
            </a:r>
            <a:r>
              <a:rPr lang="en-US" sz="3600" dirty="0" err="1" smtClean="0"/>
              <a:t>activites</a:t>
            </a:r>
            <a:r>
              <a:rPr lang="en-US" sz="3600" dirty="0" smtClean="0"/>
              <a:t>. 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3-</a:t>
            </a:r>
            <a:r>
              <a:rPr lang="en-US" sz="3600" dirty="0" smtClean="0"/>
              <a:t> calories .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4-</a:t>
            </a:r>
            <a:r>
              <a:rPr lang="en-US" sz="3600" dirty="0" smtClean="0"/>
              <a:t> and sometimes it could be from 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depression</a:t>
            </a:r>
            <a:r>
              <a:rPr lang="en-US" sz="3600" dirty="0" smtClean="0"/>
              <a:t>  .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5-</a:t>
            </a:r>
            <a:r>
              <a:rPr lang="en-US" sz="3600" dirty="0" smtClean="0"/>
              <a:t> </a:t>
            </a:r>
            <a:r>
              <a:rPr lang="en-US" sz="3600" b="1" u="sng" dirty="0" smtClean="0"/>
              <a:t>insulin !!!!!.</a:t>
            </a:r>
            <a:endParaRPr lang="en-US" sz="3600" b="1" u="sng" dirty="0"/>
          </a:p>
        </p:txBody>
      </p:sp>
      <p:pic>
        <p:nvPicPr>
          <p:cNvPr id="4" name="Picture 3" descr="&lt;strong&gt;Obesity&lt;/strong&gt; - Highway Sign 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146" y="3055161"/>
            <a:ext cx="3707422" cy="38028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17923" y="6348046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9584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6669" y="422030"/>
            <a:ext cx="8563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Diabetes </a:t>
            </a:r>
            <a:endParaRPr lang="en-US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5123" y="1547446"/>
            <a:ext cx="10427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Is a </a:t>
            </a:r>
            <a:r>
              <a:rPr lang="en-US" sz="2400" u="sng" dirty="0" smtClean="0"/>
              <a:t>chronic</a:t>
            </a:r>
            <a:r>
              <a:rPr lang="en-US" sz="2400" dirty="0" smtClean="0"/>
              <a:t>, metabolic disease characterized by elevated levels of blood glucose or (blood sugar), which may leads over time to serious damage to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heart, blood vessels, eyes, kidney and nerves.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 descr="&lt;strong&gt;Diabetes&lt;/strong&gt; Drug Recalled: Contains Cancer-Causing Ingredients - Redoubt New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980593"/>
            <a:ext cx="5276361" cy="34304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17923" y="6312877"/>
            <a:ext cx="67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2613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5013</TotalTime>
  <Words>441</Words>
  <Application>Microsoft Office PowerPoint</Application>
  <PresentationFormat>Widescreen</PresentationFormat>
  <Paragraphs>81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Andalus</vt:lpstr>
      <vt:lpstr>Arial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ECS_Y</dc:creator>
  <cp:lastModifiedBy>ECS_Y</cp:lastModifiedBy>
  <cp:revision>37</cp:revision>
  <dcterms:created xsi:type="dcterms:W3CDTF">2022-05-10T18:08:10Z</dcterms:created>
  <dcterms:modified xsi:type="dcterms:W3CDTF">2022-06-06T12:10:43Z</dcterms:modified>
</cp:coreProperties>
</file>